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40_E60D950F.xml" ContentType="application/vnd.ms-powerpoint.comments+xml"/>
  <Override PartName="/ppt/comments/modernComment_15C_15D1C91B.xml" ContentType="application/vnd.ms-powerpoint.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omments/modernComment_162_CD1D4725.xml" ContentType="application/vnd.ms-powerpoint.comments+xml"/>
  <Override PartName="/ppt/notesSlides/notesSlide5.xml" ContentType="application/vnd.openxmlformats-officedocument.presentationml.notesSlide+xml"/>
  <Override PartName="/ppt/charts/chart2.xml" ContentType="application/vnd.openxmlformats-officedocument.drawingml.chart+xml"/>
  <Override PartName="/ppt/comments/modernComment_13A_42ED457F.xml" ContentType="application/vnd.ms-powerpoint.comments+xml"/>
  <Override PartName="/ppt/comments/modernComment_14C_82D78670.xml" ContentType="application/vnd.ms-powerpoint.comments+xml"/>
  <Override PartName="/ppt/comments/modernComment_13B_1B2040F5.xml" ContentType="application/vnd.ms-powerpoint.comments+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14D_6796A000.xml" ContentType="application/vnd.ms-powerpoint.comments+xml"/>
  <Override PartName="/ppt/notesSlides/notesSlide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99"/>
  </p:notesMasterIdLst>
  <p:sldIdLst>
    <p:sldId id="257" r:id="rId5"/>
    <p:sldId id="352" r:id="rId6"/>
    <p:sldId id="323" r:id="rId7"/>
    <p:sldId id="366" r:id="rId8"/>
    <p:sldId id="351" r:id="rId9"/>
    <p:sldId id="330" r:id="rId10"/>
    <p:sldId id="335" r:id="rId11"/>
    <p:sldId id="358" r:id="rId12"/>
    <p:sldId id="357" r:id="rId13"/>
    <p:sldId id="353" r:id="rId14"/>
    <p:sldId id="363" r:id="rId15"/>
    <p:sldId id="364" r:id="rId16"/>
    <p:sldId id="362" r:id="rId17"/>
    <p:sldId id="369" r:id="rId18"/>
    <p:sldId id="328" r:id="rId19"/>
    <p:sldId id="325" r:id="rId20"/>
    <p:sldId id="345" r:id="rId21"/>
    <p:sldId id="320" r:id="rId22"/>
    <p:sldId id="348" r:id="rId23"/>
    <p:sldId id="354" r:id="rId24"/>
    <p:sldId id="347" r:id="rId25"/>
    <p:sldId id="367" r:id="rId26"/>
    <p:sldId id="365" r:id="rId27"/>
    <p:sldId id="329" r:id="rId28"/>
    <p:sldId id="326" r:id="rId29"/>
    <p:sldId id="339" r:id="rId30"/>
    <p:sldId id="334" r:id="rId31"/>
    <p:sldId id="340" r:id="rId32"/>
    <p:sldId id="356" r:id="rId33"/>
    <p:sldId id="342" r:id="rId34"/>
    <p:sldId id="341" r:id="rId35"/>
    <p:sldId id="331" r:id="rId36"/>
    <p:sldId id="319" r:id="rId37"/>
    <p:sldId id="266" r:id="rId38"/>
    <p:sldId id="322" r:id="rId39"/>
    <p:sldId id="261" r:id="rId40"/>
    <p:sldId id="327" r:id="rId41"/>
    <p:sldId id="316" r:id="rId42"/>
    <p:sldId id="281" r:id="rId43"/>
    <p:sldId id="314" r:id="rId44"/>
    <p:sldId id="332" r:id="rId45"/>
    <p:sldId id="315" r:id="rId46"/>
    <p:sldId id="309" r:id="rId47"/>
    <p:sldId id="282" r:id="rId48"/>
    <p:sldId id="276" r:id="rId49"/>
    <p:sldId id="277" r:id="rId50"/>
    <p:sldId id="278" r:id="rId51"/>
    <p:sldId id="283" r:id="rId52"/>
    <p:sldId id="284" r:id="rId53"/>
    <p:sldId id="292" r:id="rId54"/>
    <p:sldId id="310" r:id="rId55"/>
    <p:sldId id="291" r:id="rId56"/>
    <p:sldId id="305" r:id="rId57"/>
    <p:sldId id="306" r:id="rId58"/>
    <p:sldId id="263" r:id="rId59"/>
    <p:sldId id="264" r:id="rId60"/>
    <p:sldId id="265" r:id="rId61"/>
    <p:sldId id="269" r:id="rId62"/>
    <p:sldId id="270" r:id="rId63"/>
    <p:sldId id="271" r:id="rId64"/>
    <p:sldId id="273" r:id="rId65"/>
    <p:sldId id="272" r:id="rId66"/>
    <p:sldId id="275" r:id="rId67"/>
    <p:sldId id="311" r:id="rId68"/>
    <p:sldId id="293" r:id="rId69"/>
    <p:sldId id="294" r:id="rId70"/>
    <p:sldId id="299" r:id="rId71"/>
    <p:sldId id="300" r:id="rId72"/>
    <p:sldId id="302" r:id="rId73"/>
    <p:sldId id="308" r:id="rId74"/>
    <p:sldId id="295" r:id="rId75"/>
    <p:sldId id="296" r:id="rId76"/>
    <p:sldId id="297" r:id="rId77"/>
    <p:sldId id="301" r:id="rId78"/>
    <p:sldId id="303" r:id="rId79"/>
    <p:sldId id="304" r:id="rId80"/>
    <p:sldId id="307" r:id="rId81"/>
    <p:sldId id="279" r:id="rId82"/>
    <p:sldId id="285" r:id="rId83"/>
    <p:sldId id="286" r:id="rId84"/>
    <p:sldId id="287" r:id="rId85"/>
    <p:sldId id="288" r:id="rId86"/>
    <p:sldId id="289" r:id="rId87"/>
    <p:sldId id="290" r:id="rId88"/>
    <p:sldId id="321" r:id="rId89"/>
    <p:sldId id="318" r:id="rId90"/>
    <p:sldId id="338" r:id="rId91"/>
    <p:sldId id="333" r:id="rId92"/>
    <p:sldId id="368" r:id="rId93"/>
    <p:sldId id="267" r:id="rId94"/>
    <p:sldId id="262" r:id="rId95"/>
    <p:sldId id="361" r:id="rId96"/>
    <p:sldId id="336" r:id="rId97"/>
    <p:sldId id="324"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lide Appendix" id="{CB077C3B-9AC1-4DB7-A326-7315C4D8EFA7}">
          <p14:sldIdLst>
            <p14:sldId id="257"/>
            <p14:sldId id="352"/>
            <p14:sldId id="323"/>
            <p14:sldId id="366"/>
            <p14:sldId id="351"/>
            <p14:sldId id="330"/>
            <p14:sldId id="335"/>
            <p14:sldId id="358"/>
            <p14:sldId id="357"/>
            <p14:sldId id="353"/>
            <p14:sldId id="363"/>
            <p14:sldId id="364"/>
            <p14:sldId id="362"/>
            <p14:sldId id="369"/>
            <p14:sldId id="328"/>
            <p14:sldId id="325"/>
            <p14:sldId id="345"/>
            <p14:sldId id="320"/>
            <p14:sldId id="348"/>
            <p14:sldId id="354"/>
            <p14:sldId id="347"/>
            <p14:sldId id="367"/>
            <p14:sldId id="365"/>
            <p14:sldId id="329"/>
            <p14:sldId id="326"/>
            <p14:sldId id="339"/>
            <p14:sldId id="334"/>
            <p14:sldId id="340"/>
            <p14:sldId id="356"/>
            <p14:sldId id="342"/>
            <p14:sldId id="341"/>
            <p14:sldId id="331"/>
            <p14:sldId id="319"/>
          </p14:sldIdLst>
        </p14:section>
        <p14:section name="Appendix" id="{B58E70CD-2760-46AA-8D6E-D6A93FCE9249}">
          <p14:sldIdLst>
            <p14:sldId id="266"/>
            <p14:sldId id="322"/>
            <p14:sldId id="261"/>
            <p14:sldId id="327"/>
            <p14:sldId id="316"/>
            <p14:sldId id="281"/>
            <p14:sldId id="314"/>
            <p14:sldId id="332"/>
            <p14:sldId id="315"/>
            <p14:sldId id="309"/>
            <p14:sldId id="282"/>
            <p14:sldId id="276"/>
            <p14:sldId id="277"/>
            <p14:sldId id="278"/>
            <p14:sldId id="283"/>
            <p14:sldId id="284"/>
            <p14:sldId id="292"/>
            <p14:sldId id="310"/>
            <p14:sldId id="291"/>
            <p14:sldId id="305"/>
            <p14:sldId id="306"/>
            <p14:sldId id="263"/>
            <p14:sldId id="264"/>
            <p14:sldId id="265"/>
            <p14:sldId id="269"/>
            <p14:sldId id="270"/>
            <p14:sldId id="271"/>
            <p14:sldId id="273"/>
            <p14:sldId id="272"/>
            <p14:sldId id="275"/>
            <p14:sldId id="311"/>
            <p14:sldId id="293"/>
            <p14:sldId id="294"/>
            <p14:sldId id="299"/>
            <p14:sldId id="300"/>
            <p14:sldId id="302"/>
            <p14:sldId id="308"/>
            <p14:sldId id="295"/>
            <p14:sldId id="296"/>
            <p14:sldId id="297"/>
            <p14:sldId id="301"/>
            <p14:sldId id="303"/>
            <p14:sldId id="304"/>
            <p14:sldId id="307"/>
          </p14:sldIdLst>
        </p14:section>
        <p14:section name="Graveyard" id="{653AA151-39A9-4526-8D0E-6D0393A14416}">
          <p14:sldIdLst>
            <p14:sldId id="279"/>
            <p14:sldId id="285"/>
            <p14:sldId id="286"/>
            <p14:sldId id="287"/>
            <p14:sldId id="288"/>
            <p14:sldId id="289"/>
            <p14:sldId id="290"/>
            <p14:sldId id="321"/>
            <p14:sldId id="318"/>
            <p14:sldId id="338"/>
            <p14:sldId id="333"/>
            <p14:sldId id="368"/>
          </p14:sldIdLst>
        </p14:section>
        <p14:section name="Other Templates" id="{F3C89164-B92B-4611-BA21-4100B0EE8AF2}">
          <p14:sldIdLst>
            <p14:sldId id="267"/>
            <p14:sldId id="262"/>
            <p14:sldId id="361"/>
            <p14:sldId id="336"/>
            <p14:sldId id="32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2F1E7AD-50D6-54F7-F01B-0EA9E41AE65B}" name="Himanshu Sharma" initials="HS" userId="S::sharm991@purdue.edu::9a130bef-3c0f-4b23-91dc-1f2b6be15a62" providerId="AD"/>
  <p188:author id="{B36E80D4-428C-C16C-A914-C6DE9BDFA8DB}" name="Krithik Raju" initials="KR" userId="S::raju22@purdue.edu::9c993daf-6713-43ea-be0f-d8437b58fcb8" providerId="AD"/>
  <p188:author id="{3287F5F9-5FD1-9F3C-7B75-06848C156993}" name="Muhammad Murtaza Shafiq" initials="MS" userId="S::shafiqm@purdue.edu::e4cbaf4f-2943-4aca-8c3f-d0686ad46ff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E7E1CF"/>
    <a:srgbClr val="458515"/>
    <a:srgbClr val="746339"/>
    <a:srgbClr val="6A532E"/>
    <a:srgbClr val="9CD189"/>
    <a:srgbClr val="F6FCEE"/>
    <a:srgbClr val="DCE7C7"/>
    <a:srgbClr val="E2F4C8"/>
    <a:srgbClr val="D7EA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326401-84E6-8763-650A-728EC83862BB}" v="1006" dt="2025-03-26T21:58:27.089"/>
    <p1510:client id="{3420E709-0758-80B0-A1D0-6497F091649D}" v="202" dt="2025-03-27T01:46:31.034"/>
    <p1510:client id="{47265868-5B1E-25BC-8593-2B13A0723DDC}" v="10" dt="2025-03-26T19:54:46.677"/>
    <p1510:client id="{5770934D-D166-41E7-A01E-58CA8A78BD8D}" v="4063" dt="2025-03-27T19:50:48.666"/>
    <p1510:client id="{5AAA4DC6-7D81-4890-B999-8772EA52B431}" v="2587" dt="2025-03-27T18:55:59.639"/>
    <p1510:client id="{5B4D3951-AEBC-4192-BF7B-86DFFAE57F1D}" v="12088" dt="2025-03-27T04:06:30.374"/>
    <p1510:client id="{66A2AD6F-7B44-6265-B647-416B867360AE}" v="1" dt="2025-03-27T15:04:04.897"/>
    <p1510:client id="{6736FC30-C52E-0845-8381-3D6A3E551C7E}" v="2690" dt="2025-03-27T18:58:27.934"/>
    <p1510:client id="{77CC804C-67B4-C7C8-848C-0F2ECEB9FA5C}" v="1055" dt="2025-03-26T23:07:45.684"/>
    <p1510:client id="{7E415AE8-6A4C-43BF-1BDD-B309685F2577}" v="5" dt="2025-03-26T22:46:33.641"/>
    <p1510:client id="{C6923F19-F7A2-36D3-E97C-78B7F696D78B}" v="8" dt="2025-03-26T22:30:57.865"/>
    <p1510:client id="{DF6439DF-74AD-DAFA-6126-3E764AA389FC}" v="19" dt="2025-03-27T02:59:46.2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theme" Target="theme/theme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presProps" Target="presProps.xml"/><Relationship Id="rId105" Type="http://schemas.microsoft.com/office/2018/10/relationships/authors" Targe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3.xml.rels><?xml version="1.0" encoding="UTF-8" standalone="yes"?>
<Relationships xmlns="http://schemas.openxmlformats.org/package/2006/relationships"><Relationship Id="rId3" Type="http://schemas.openxmlformats.org/officeDocument/2006/relationships/oleObject" Target="file:///C:\Users\abhis\Documents\Spring%202025\IP%20-%20MGMT%20690\shipments_eda_df%20-%20AB.xlsx" TargetMode="External"/><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oleObject" Target="file:///C:\Users\abhis\Documents\Spring%202025\IP%20-%20MGMT%20690\shipments_eda_df%20-%20AB.xlsx" TargetMode="External"/><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oleObject" Target="file:///C:\Users\abhis\Documents\Spring%202025\IP%20-%20MGMT%20690\dnd_eda_df%20-%20AB.xlsx" TargetMode="External"/><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oleObject" Target="file:///C:\Users\abhis\Documents\Spring%202025\IP%20-%20MGMT%20690\bagging_eda_df%20-%20AB.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Frequency</c:v>
                </c:pt>
              </c:strCache>
            </c:strRef>
          </c:tx>
          <c:spPr>
            <a:solidFill>
              <a:schemeClr val="accent1"/>
            </a:solidFill>
            <a:ln>
              <a:noFill/>
            </a:ln>
            <a:effectLst/>
          </c:spPr>
          <c:invertIfNegative val="0"/>
          <c:dLbls>
            <c:dLbl>
              <c:idx val="0"/>
              <c:layout>
                <c:manualLayout>
                  <c:x val="-1.3348498070448184E-17"/>
                  <c:y val="1.2427815309943108E-2"/>
                </c:manualLayout>
              </c:layout>
              <c:tx>
                <c:rich>
                  <a:bodyPr/>
                  <a:lstStyle/>
                  <a:p>
                    <a:fld id="{DF659281-76F9-8142-993F-2CBE43FF15B6}" type="VALUE">
                      <a:rPr lang="en-US" sz="1800"/>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4454-4B4A-AB44-E4A3E2F24FEC}"/>
                </c:ext>
              </c:extLst>
            </c:dLbl>
            <c:dLbl>
              <c:idx val="1"/>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454-4B4A-AB44-E4A3E2F24FEC}"/>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Sheet1!$A$2:$A$14</c:f>
              <c:numCache>
                <c:formatCode>General</c:formatCode>
                <c:ptCount val="13"/>
                <c:pt idx="0">
                  <c:v>1</c:v>
                </c:pt>
                <c:pt idx="1">
                  <c:v>2</c:v>
                </c:pt>
                <c:pt idx="2">
                  <c:v>3</c:v>
                </c:pt>
                <c:pt idx="3">
                  <c:v>4</c:v>
                </c:pt>
                <c:pt idx="4">
                  <c:v>5</c:v>
                </c:pt>
                <c:pt idx="5">
                  <c:v>6</c:v>
                </c:pt>
                <c:pt idx="6">
                  <c:v>7</c:v>
                </c:pt>
                <c:pt idx="7">
                  <c:v>8</c:v>
                </c:pt>
                <c:pt idx="8">
                  <c:v>9</c:v>
                </c:pt>
                <c:pt idx="9">
                  <c:v>10</c:v>
                </c:pt>
                <c:pt idx="10">
                  <c:v>11</c:v>
                </c:pt>
                <c:pt idx="11">
                  <c:v>12</c:v>
                </c:pt>
                <c:pt idx="12">
                  <c:v>13</c:v>
                </c:pt>
              </c:numCache>
            </c:numRef>
          </c:cat>
          <c:val>
            <c:numRef>
              <c:f>Sheet1!$B$2:$B$14</c:f>
              <c:numCache>
                <c:formatCode>General</c:formatCode>
                <c:ptCount val="13"/>
                <c:pt idx="0">
                  <c:v>523</c:v>
                </c:pt>
                <c:pt idx="1">
                  <c:v>157</c:v>
                </c:pt>
                <c:pt idx="2">
                  <c:v>53</c:v>
                </c:pt>
                <c:pt idx="3">
                  <c:v>29</c:v>
                </c:pt>
                <c:pt idx="4">
                  <c:v>13</c:v>
                </c:pt>
                <c:pt idx="5">
                  <c:v>13</c:v>
                </c:pt>
                <c:pt idx="6">
                  <c:v>4</c:v>
                </c:pt>
                <c:pt idx="7">
                  <c:v>1</c:v>
                </c:pt>
                <c:pt idx="8">
                  <c:v>2</c:v>
                </c:pt>
                <c:pt idx="9">
                  <c:v>1</c:v>
                </c:pt>
                <c:pt idx="10">
                  <c:v>2</c:v>
                </c:pt>
                <c:pt idx="11">
                  <c:v>1</c:v>
                </c:pt>
                <c:pt idx="12">
                  <c:v>1</c:v>
                </c:pt>
              </c:numCache>
            </c:numRef>
          </c:val>
          <c:extLst>
            <c:ext xmlns:c16="http://schemas.microsoft.com/office/drawing/2014/chart" uri="{C3380CC4-5D6E-409C-BE32-E72D297353CC}">
              <c16:uniqueId val="{00000000-4454-4B4A-AB44-E4A3E2F24FEC}"/>
            </c:ext>
          </c:extLst>
        </c:ser>
        <c:dLbls>
          <c:showLegendKey val="0"/>
          <c:showVal val="0"/>
          <c:showCatName val="0"/>
          <c:showSerName val="0"/>
          <c:showPercent val="0"/>
          <c:showBubbleSize val="0"/>
        </c:dLbls>
        <c:gapWidth val="150"/>
        <c:axId val="483949231"/>
        <c:axId val="484252415"/>
      </c:barChart>
      <c:lineChart>
        <c:grouping val="standard"/>
        <c:varyColors val="0"/>
        <c:ser>
          <c:idx val="1"/>
          <c:order val="1"/>
          <c:tx>
            <c:strRef>
              <c:f>Sheet1!$C$1</c:f>
              <c:strCache>
                <c:ptCount val="1"/>
                <c:pt idx="0">
                  <c:v>Avg Units Ordered</c:v>
                </c:pt>
              </c:strCache>
            </c:strRef>
          </c:tx>
          <c:spPr>
            <a:ln w="28575" cap="rnd">
              <a:solidFill>
                <a:schemeClr val="accent2"/>
              </a:solidFill>
              <a:round/>
            </a:ln>
            <a:effectLst/>
          </c:spPr>
          <c:marker>
            <c:symbol val="none"/>
          </c:marker>
          <c:dLbls>
            <c:dLbl>
              <c:idx val="0"/>
              <c:layout>
                <c:manualLayout>
                  <c:x val="-1.965892425724353E-2"/>
                  <c:y val="-9.4762091738316206E-2"/>
                </c:manualLayout>
              </c:layout>
              <c:tx>
                <c:rich>
                  <a:bodyPr rot="0" spcFirstLastPara="1" vertOverflow="ellipsis" vert="horz" wrap="square" lIns="38100" tIns="19050" rIns="38100" bIns="19050" anchor="ctr" anchorCtr="1">
                    <a:noAutofit/>
                  </a:bodyPr>
                  <a:lstStyle/>
                  <a:p>
                    <a:pPr>
                      <a:defRPr sz="1200" b="1" i="0" u="none" strike="noStrike" kern="1200" baseline="0">
                        <a:solidFill>
                          <a:schemeClr val="tx1">
                            <a:lumMod val="75000"/>
                            <a:lumOff val="25000"/>
                          </a:schemeClr>
                        </a:solidFill>
                        <a:latin typeface="+mn-lt"/>
                        <a:ea typeface="+mn-ea"/>
                        <a:cs typeface="+mn-cs"/>
                      </a:defRPr>
                    </a:pPr>
                    <a:fld id="{82100E44-B270-7C40-975E-FD75C2D979CD}" type="VALUE">
                      <a:rPr lang="en-US" sz="1200"/>
                      <a:pPr>
                        <a:defRPr sz="1200" b="1"/>
                      </a:pPr>
                      <a:t>[VALUE]</a:t>
                    </a:fld>
                    <a:endParaRPr lang="en-US"/>
                  </a:p>
                </c:rich>
              </c:tx>
              <c:spPr>
                <a:noFill/>
                <a:ln>
                  <a:noFill/>
                </a:ln>
                <a:effectLst/>
              </c:spPr>
              <c:txPr>
                <a:bodyPr rot="0" spcFirstLastPara="1" vertOverflow="ellipsis" vert="horz" wrap="square" lIns="38100" tIns="19050" rIns="38100" bIns="19050" anchor="ctr" anchorCtr="1">
                  <a:noAutofit/>
                </a:bodyPr>
                <a:lstStyle/>
                <a:p>
                  <a:pPr>
                    <a:defRPr sz="12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7.685911276276397E-2"/>
                      <c:h val="9.1872624678754428E-2"/>
                    </c:manualLayout>
                  </c15:layout>
                  <c15:dlblFieldTable/>
                  <c15:showDataLabelsRange val="0"/>
                </c:ext>
                <c:ext xmlns:c16="http://schemas.microsoft.com/office/drawing/2014/chart" uri="{C3380CC4-5D6E-409C-BE32-E72D297353CC}">
                  <c16:uniqueId val="{00000000-B2CA-A743-9C33-24640CA6A800}"/>
                </c:ext>
              </c:extLst>
            </c:dLbl>
            <c:dLbl>
              <c:idx val="1"/>
              <c:layout>
                <c:manualLayout>
                  <c:x val="-2.9124332232953114E-3"/>
                  <c:y val="-6.213907654971554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454-4B4A-AB44-E4A3E2F24FEC}"/>
                </c:ext>
              </c:extLst>
            </c:dLbl>
            <c:dLbl>
              <c:idx val="8"/>
              <c:tx>
                <c:rich>
                  <a:bodyPr/>
                  <a:lstStyle/>
                  <a:p>
                    <a:r>
                      <a:rPr lang="en-US"/>
                      <a:t>7,330</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4454-4B4A-AB44-E4A3E2F24FEC}"/>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Sheet1!$A$2:$A$14</c:f>
              <c:numCache>
                <c:formatCode>General</c:formatCode>
                <c:ptCount val="13"/>
                <c:pt idx="0">
                  <c:v>1</c:v>
                </c:pt>
                <c:pt idx="1">
                  <c:v>2</c:v>
                </c:pt>
                <c:pt idx="2">
                  <c:v>3</c:v>
                </c:pt>
                <c:pt idx="3">
                  <c:v>4</c:v>
                </c:pt>
                <c:pt idx="4">
                  <c:v>5</c:v>
                </c:pt>
                <c:pt idx="5">
                  <c:v>6</c:v>
                </c:pt>
                <c:pt idx="6">
                  <c:v>7</c:v>
                </c:pt>
                <c:pt idx="7">
                  <c:v>8</c:v>
                </c:pt>
                <c:pt idx="8">
                  <c:v>9</c:v>
                </c:pt>
                <c:pt idx="9">
                  <c:v>10</c:v>
                </c:pt>
                <c:pt idx="10">
                  <c:v>11</c:v>
                </c:pt>
                <c:pt idx="11">
                  <c:v>12</c:v>
                </c:pt>
                <c:pt idx="12">
                  <c:v>13</c:v>
                </c:pt>
              </c:numCache>
            </c:numRef>
          </c:cat>
          <c:val>
            <c:numRef>
              <c:f>Sheet1!$C$2:$C$14</c:f>
              <c:numCache>
                <c:formatCode>0</c:formatCode>
                <c:ptCount val="13"/>
                <c:pt idx="0">
                  <c:v>147.76099426386199</c:v>
                </c:pt>
                <c:pt idx="1">
                  <c:v>306.50318471337499</c:v>
                </c:pt>
                <c:pt idx="2">
                  <c:v>516.96226415094304</c:v>
                </c:pt>
                <c:pt idx="3">
                  <c:v>967.22413793103397</c:v>
                </c:pt>
                <c:pt idx="4">
                  <c:v>1317.4615384615299</c:v>
                </c:pt>
                <c:pt idx="5">
                  <c:v>1192.6923076922999</c:v>
                </c:pt>
                <c:pt idx="6">
                  <c:v>2909</c:v>
                </c:pt>
                <c:pt idx="7">
                  <c:v>2861</c:v>
                </c:pt>
                <c:pt idx="8">
                  <c:v>7329.5</c:v>
                </c:pt>
                <c:pt idx="9">
                  <c:v>1780.5</c:v>
                </c:pt>
                <c:pt idx="10">
                  <c:v>2244.5</c:v>
                </c:pt>
                <c:pt idx="11">
                  <c:v>3800</c:v>
                </c:pt>
                <c:pt idx="12">
                  <c:v>1502</c:v>
                </c:pt>
              </c:numCache>
            </c:numRef>
          </c:val>
          <c:smooth val="0"/>
          <c:extLst>
            <c:ext xmlns:c16="http://schemas.microsoft.com/office/drawing/2014/chart" uri="{C3380CC4-5D6E-409C-BE32-E72D297353CC}">
              <c16:uniqueId val="{00000003-4454-4B4A-AB44-E4A3E2F24FEC}"/>
            </c:ext>
          </c:extLst>
        </c:ser>
        <c:dLbls>
          <c:showLegendKey val="0"/>
          <c:showVal val="0"/>
          <c:showCatName val="0"/>
          <c:showSerName val="0"/>
          <c:showPercent val="0"/>
          <c:showBubbleSize val="0"/>
        </c:dLbls>
        <c:marker val="1"/>
        <c:smooth val="0"/>
        <c:axId val="1058171391"/>
        <c:axId val="1058078639"/>
      </c:lineChart>
      <c:catAx>
        <c:axId val="483949231"/>
        <c:scaling>
          <c:orientation val="minMax"/>
        </c:scaling>
        <c:delete val="0"/>
        <c:axPos val="b"/>
        <c:title>
          <c:tx>
            <c:rich>
              <a:bodyPr rot="0" spcFirstLastPara="1" vertOverflow="ellipsis" vert="horz" wrap="square" anchor="ctr" anchorCtr="1"/>
              <a:lstStyle/>
              <a:p>
                <a:pPr>
                  <a:defRPr sz="1330" b="1" i="0" u="none" strike="noStrike" kern="1200" baseline="0">
                    <a:solidFill>
                      <a:schemeClr val="tx1">
                        <a:lumMod val="65000"/>
                        <a:lumOff val="35000"/>
                      </a:schemeClr>
                    </a:solidFill>
                    <a:latin typeface="+mn-lt"/>
                    <a:ea typeface="+mn-ea"/>
                    <a:cs typeface="+mn-cs"/>
                  </a:defRPr>
                </a:pPr>
                <a:r>
                  <a:rPr lang="en-US" b="1"/>
                  <a:t>Excess Shipments</a:t>
                </a:r>
              </a:p>
            </c:rich>
          </c:tx>
          <c:overlay val="0"/>
          <c:spPr>
            <a:noFill/>
            <a:ln>
              <a:noFill/>
            </a:ln>
            <a:effectLst/>
          </c:spPr>
          <c:txPr>
            <a:bodyPr rot="0" spcFirstLastPara="1" vertOverflow="ellipsis" vert="horz" wrap="square" anchor="ctr" anchorCtr="1"/>
            <a:lstStyle/>
            <a:p>
              <a:pPr>
                <a:defRPr sz="133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4252415"/>
        <c:crosses val="autoZero"/>
        <c:auto val="1"/>
        <c:lblAlgn val="ctr"/>
        <c:lblOffset val="100"/>
        <c:noMultiLvlLbl val="0"/>
      </c:catAx>
      <c:valAx>
        <c:axId val="48425241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1" i="0" u="none" strike="noStrike" kern="1200" baseline="0">
                    <a:solidFill>
                      <a:schemeClr val="tx1">
                        <a:lumMod val="65000"/>
                        <a:lumOff val="35000"/>
                      </a:schemeClr>
                    </a:solidFill>
                    <a:latin typeface="+mn-lt"/>
                    <a:ea typeface="+mn-ea"/>
                    <a:cs typeface="+mn-cs"/>
                  </a:defRPr>
                </a:pPr>
                <a:r>
                  <a:rPr lang="en-US" b="1"/>
                  <a:t>#</a:t>
                </a:r>
                <a:r>
                  <a:rPr lang="en-US" b="1" baseline="0"/>
                  <a:t> of Customers dropping off</a:t>
                </a:r>
                <a:endParaRPr lang="en-US" b="1"/>
              </a:p>
            </c:rich>
          </c:tx>
          <c:overlay val="0"/>
          <c:spPr>
            <a:noFill/>
            <a:ln>
              <a:noFill/>
            </a:ln>
            <a:effectLst/>
          </c:spPr>
          <c:txPr>
            <a:bodyPr rot="-5400000" spcFirstLastPara="1" vertOverflow="ellipsis" vert="horz" wrap="square" anchor="ctr" anchorCtr="1"/>
            <a:lstStyle/>
            <a:p>
              <a:pPr>
                <a:defRPr sz="133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83949231"/>
        <c:crosses val="autoZero"/>
        <c:crossBetween val="between"/>
        <c:majorUnit val="50"/>
      </c:valAx>
      <c:valAx>
        <c:axId val="1058078639"/>
        <c:scaling>
          <c:orientation val="minMax"/>
        </c:scaling>
        <c:delete val="0"/>
        <c:axPos val="r"/>
        <c:title>
          <c:tx>
            <c:rich>
              <a:bodyPr rot="-5400000" spcFirstLastPara="1" vertOverflow="ellipsis" vert="horz" wrap="square" anchor="ctr" anchorCtr="1"/>
              <a:lstStyle/>
              <a:p>
                <a:pPr>
                  <a:defRPr sz="1330" b="1" i="0" u="none" strike="noStrike" kern="1200" baseline="0">
                    <a:solidFill>
                      <a:schemeClr val="tx1">
                        <a:lumMod val="65000"/>
                        <a:lumOff val="35000"/>
                      </a:schemeClr>
                    </a:solidFill>
                    <a:latin typeface="+mn-lt"/>
                    <a:ea typeface="+mn-ea"/>
                    <a:cs typeface="+mn-cs"/>
                  </a:defRPr>
                </a:pPr>
                <a:r>
                  <a:rPr lang="en-US" b="1"/>
                  <a:t>Average Units Ordered</a:t>
                </a:r>
              </a:p>
            </c:rich>
          </c:tx>
          <c:overlay val="0"/>
          <c:spPr>
            <a:noFill/>
            <a:ln>
              <a:noFill/>
            </a:ln>
            <a:effectLst/>
          </c:spPr>
          <c:txPr>
            <a:bodyPr rot="-5400000" spcFirstLastPara="1" vertOverflow="ellipsis" vert="horz" wrap="square" anchor="ctr" anchorCtr="1"/>
            <a:lstStyle/>
            <a:p>
              <a:pPr>
                <a:defRPr sz="1330" b="1"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58171391"/>
        <c:crosses val="max"/>
        <c:crossBetween val="between"/>
        <c:majorUnit val="500"/>
      </c:valAx>
      <c:catAx>
        <c:axId val="1058171391"/>
        <c:scaling>
          <c:orientation val="minMax"/>
        </c:scaling>
        <c:delete val="1"/>
        <c:axPos val="b"/>
        <c:numFmt formatCode="General" sourceLinked="1"/>
        <c:majorTickMark val="out"/>
        <c:minorTickMark val="none"/>
        <c:tickLblPos val="nextTo"/>
        <c:crossAx val="1058078639"/>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1423556658330265E-2"/>
          <c:y val="4.0683836642690194E-2"/>
          <c:w val="0.97715289982425302"/>
          <c:h val="0.94537815126050417"/>
        </c:manualLayout>
      </c:layout>
      <c:barChart>
        <c:barDir val="col"/>
        <c:grouping val="stacked"/>
        <c:varyColors val="0"/>
        <c:ser>
          <c:idx val="0"/>
          <c:order val="0"/>
          <c:spPr>
            <a:noFill/>
            <a:ln>
              <a:noFill/>
            </a:ln>
          </c:spPr>
          <c:invertIfNegative val="0"/>
          <c:dPt>
            <c:idx val="0"/>
            <c:invertIfNegative val="0"/>
            <c:bubble3D val="0"/>
            <c:spPr>
              <a:solidFill>
                <a:schemeClr val="tx1"/>
              </a:solidFill>
              <a:ln>
                <a:noFill/>
              </a:ln>
            </c:spPr>
            <c:extLst>
              <c:ext xmlns:c16="http://schemas.microsoft.com/office/drawing/2014/chart" uri="{C3380CC4-5D6E-409C-BE32-E72D297353CC}">
                <c16:uniqueId val="{00000001-4DAA-FA4B-820B-AA27D3AF9EF9}"/>
              </c:ext>
            </c:extLst>
          </c:dPt>
          <c:dPt>
            <c:idx val="6"/>
            <c:invertIfNegative val="0"/>
            <c:bubble3D val="0"/>
            <c:spPr>
              <a:solidFill>
                <a:srgbClr val="CFB991"/>
              </a:solidFill>
              <a:ln>
                <a:noFill/>
              </a:ln>
            </c:spPr>
            <c:extLst>
              <c:ext xmlns:c16="http://schemas.microsoft.com/office/drawing/2014/chart" uri="{C3380CC4-5D6E-409C-BE32-E72D297353CC}">
                <c16:uniqueId val="{00000003-4DAA-FA4B-820B-AA27D3AF9EF9}"/>
              </c:ext>
            </c:extLst>
          </c:dPt>
          <c:val>
            <c:numRef>
              <c:f>Sheet1!$A$1:$G$1</c:f>
              <c:numCache>
                <c:formatCode>General</c:formatCode>
                <c:ptCount val="7"/>
                <c:pt idx="0">
                  <c:v>7878370.4703305205</c:v>
                </c:pt>
                <c:pt idx="1">
                  <c:v>7878370.4703305205</c:v>
                </c:pt>
                <c:pt idx="2">
                  <c:v>28840694.88677163</c:v>
                </c:pt>
                <c:pt idx="3">
                  <c:v>40320079.27253291</c:v>
                </c:pt>
                <c:pt idx="4">
                  <c:v>42440667.669644125</c:v>
                </c:pt>
                <c:pt idx="5">
                  <c:v>44765953.470087722</c:v>
                </c:pt>
                <c:pt idx="6">
                  <c:v>50626477.470087722</c:v>
                </c:pt>
              </c:numCache>
            </c:numRef>
          </c:val>
          <c:extLst>
            <c:ext xmlns:c16="http://schemas.microsoft.com/office/drawing/2014/chart" uri="{C3380CC4-5D6E-409C-BE32-E72D297353CC}">
              <c16:uniqueId val="{00000004-4DAA-FA4B-820B-AA27D3AF9EF9}"/>
            </c:ext>
          </c:extLst>
        </c:ser>
        <c:ser>
          <c:idx val="1"/>
          <c:order val="1"/>
          <c:spPr>
            <a:solidFill>
              <a:schemeClr val="tx1"/>
            </a:solidFill>
            <a:ln>
              <a:noFill/>
            </a:ln>
          </c:spPr>
          <c:invertIfNegative val="0"/>
          <c:dPt>
            <c:idx val="5"/>
            <c:invertIfNegative val="0"/>
            <c:bubble3D val="0"/>
            <c:extLst>
              <c:ext xmlns:c16="http://schemas.microsoft.com/office/drawing/2014/chart" uri="{C3380CC4-5D6E-409C-BE32-E72D297353CC}">
                <c16:uniqueId val="{00000005-4DAA-FA4B-820B-AA27D3AF9EF9}"/>
              </c:ext>
            </c:extLst>
          </c:dPt>
          <c:val>
            <c:numRef>
              <c:f>Sheet1!$A$2:$G$2</c:f>
              <c:numCache>
                <c:formatCode>General</c:formatCode>
                <c:ptCount val="7"/>
                <c:pt idx="1">
                  <c:v>20962324.416441109</c:v>
                </c:pt>
                <c:pt idx="2">
                  <c:v>11479384.38576128</c:v>
                </c:pt>
                <c:pt idx="3">
                  <c:v>2120588.3971112147</c:v>
                </c:pt>
                <c:pt idx="4">
                  <c:v>2325285.8004435971</c:v>
                </c:pt>
                <c:pt idx="5">
                  <c:v>5860524</c:v>
                </c:pt>
              </c:numCache>
            </c:numRef>
          </c:val>
          <c:extLst>
            <c:ext xmlns:c16="http://schemas.microsoft.com/office/drawing/2014/chart" uri="{C3380CC4-5D6E-409C-BE32-E72D297353CC}">
              <c16:uniqueId val="{00000006-4DAA-FA4B-820B-AA27D3AF9EF9}"/>
            </c:ext>
          </c:extLst>
        </c:ser>
        <c:dLbls>
          <c:showLegendKey val="0"/>
          <c:showVal val="0"/>
          <c:showCatName val="0"/>
          <c:showSerName val="0"/>
          <c:showPercent val="0"/>
          <c:showBubbleSize val="0"/>
        </c:dLbls>
        <c:gapWidth val="80"/>
        <c:overlap val="100"/>
        <c:axId val="820952120"/>
        <c:axId val="1"/>
      </c:barChart>
      <c:catAx>
        <c:axId val="820952120"/>
        <c:scaling>
          <c:orientation val="minMax"/>
        </c:scaling>
        <c:delete val="0"/>
        <c:axPos val="b"/>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50626477.470087722"/>
          <c:min val="0"/>
        </c:scaling>
        <c:delete val="1"/>
        <c:axPos val="l"/>
        <c:numFmt formatCode="General" sourceLinked="1"/>
        <c:majorTickMark val="out"/>
        <c:minorTickMark val="none"/>
        <c:tickLblPos val="nextTo"/>
        <c:crossAx val="820952120"/>
        <c:crosses val="min"/>
        <c:crossBetween val="between"/>
      </c:valAx>
    </c:plotArea>
    <c:plotVisOnly val="0"/>
    <c:dispBlanksAs val="gap"/>
    <c:showDLblsOverMax val="1"/>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[shipments_eda_df - AB.xlsx]Sheet1!PivotTable2</c:name>
    <c:fmtId val="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Units by Fiscal</a:t>
            </a:r>
            <a:r>
              <a:rPr lang="en-IN" baseline="0"/>
              <a:t> Year</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IN"/>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Sheet1!$B$3</c:f>
              <c:strCache>
                <c:ptCount val="1"/>
                <c:pt idx="0">
                  <c:v>Total</c:v>
                </c:pt>
              </c:strCache>
            </c:strRef>
          </c:tx>
          <c:spPr>
            <a:solidFill>
              <a:schemeClr val="accent1"/>
            </a:solidFill>
            <a:ln>
              <a:noFill/>
            </a:ln>
            <a:effectLst/>
          </c:spPr>
          <c:invertIfNegative val="0"/>
          <c:cat>
            <c:strRef>
              <c:f>Sheet1!$A$4:$A$9</c:f>
              <c:strCache>
                <c:ptCount val="5"/>
                <c:pt idx="0">
                  <c:v>2020</c:v>
                </c:pt>
                <c:pt idx="1">
                  <c:v>2021</c:v>
                </c:pt>
                <c:pt idx="2">
                  <c:v>2022</c:v>
                </c:pt>
                <c:pt idx="3">
                  <c:v>2023</c:v>
                </c:pt>
                <c:pt idx="4">
                  <c:v>2024</c:v>
                </c:pt>
              </c:strCache>
            </c:strRef>
          </c:cat>
          <c:val>
            <c:numRef>
              <c:f>Sheet1!$B$4:$B$9</c:f>
              <c:numCache>
                <c:formatCode>_ * #,##0_ ;_ * \-#,##0_ ;_ * "-"??_ ;_ @_ </c:formatCode>
                <c:ptCount val="5"/>
                <c:pt idx="0">
                  <c:v>2268603.5</c:v>
                </c:pt>
                <c:pt idx="1">
                  <c:v>2153563.5</c:v>
                </c:pt>
                <c:pt idx="2">
                  <c:v>2074232</c:v>
                </c:pt>
                <c:pt idx="3">
                  <c:v>1956678.5</c:v>
                </c:pt>
                <c:pt idx="4">
                  <c:v>1781525.5</c:v>
                </c:pt>
              </c:numCache>
            </c:numRef>
          </c:val>
          <c:extLst>
            <c:ext xmlns:c16="http://schemas.microsoft.com/office/drawing/2014/chart" uri="{C3380CC4-5D6E-409C-BE32-E72D297353CC}">
              <c16:uniqueId val="{00000000-03A6-48ED-891F-D87DB9E329A7}"/>
            </c:ext>
          </c:extLst>
        </c:ser>
        <c:dLbls>
          <c:showLegendKey val="0"/>
          <c:showVal val="0"/>
          <c:showCatName val="0"/>
          <c:showSerName val="0"/>
          <c:showPercent val="0"/>
          <c:showBubbleSize val="0"/>
        </c:dLbls>
        <c:gapWidth val="219"/>
        <c:overlap val="-27"/>
        <c:axId val="1667483839"/>
        <c:axId val="1177188303"/>
      </c:barChart>
      <c:catAx>
        <c:axId val="166748383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FY</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77188303"/>
        <c:crosses val="autoZero"/>
        <c:auto val="1"/>
        <c:lblAlgn val="ctr"/>
        <c:lblOffset val="100"/>
        <c:noMultiLvlLbl val="0"/>
      </c:catAx>
      <c:valAx>
        <c:axId val="117718830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Net Units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_ * #,##0_ ;_ * \-#,##0_ ;_ * &quot;-&quot;??_ ;_ @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67483839"/>
        <c:crosses val="autoZero"/>
        <c:crossBetween val="between"/>
        <c:dispUnits>
          <c:builtInUnit val="thousands"/>
          <c:dispUnitsLbl>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dispUnitsLbl>
        </c:dispUnits>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[shipments_eda_df - AB.xlsx]Sheet1!PivotTable3</c:name>
    <c:fmtId val="8"/>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Units</a:t>
            </a:r>
            <a:r>
              <a:rPr lang="en-IN" baseline="0"/>
              <a:t> by State per FY</a:t>
            </a:r>
            <a:endParaRPr lang="en-IN"/>
          </a:p>
        </c:rich>
      </c:tx>
      <c:layout>
        <c:manualLayout>
          <c:xMode val="edge"/>
          <c:yMode val="edge"/>
          <c:x val="0.3788250926579782"/>
          <c:y val="1.5074197456087218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IN"/>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9.5138885987160901E-2"/>
          <c:y val="9.7823288915808604E-2"/>
          <c:w val="0.82312949098575794"/>
          <c:h val="0.76614934317965844"/>
        </c:manualLayout>
      </c:layout>
      <c:barChart>
        <c:barDir val="col"/>
        <c:grouping val="clustered"/>
        <c:varyColors val="0"/>
        <c:ser>
          <c:idx val="0"/>
          <c:order val="0"/>
          <c:tx>
            <c:strRef>
              <c:f>Sheet1!$B$26:$B$27</c:f>
              <c:strCache>
                <c:ptCount val="1"/>
                <c:pt idx="0">
                  <c:v>2020</c:v>
                </c:pt>
              </c:strCache>
            </c:strRef>
          </c:tx>
          <c:spPr>
            <a:solidFill>
              <a:schemeClr val="accent1"/>
            </a:solidFill>
            <a:ln>
              <a:noFill/>
            </a:ln>
            <a:effectLst/>
          </c:spPr>
          <c:invertIfNegative val="0"/>
          <c:cat>
            <c:strRef>
              <c:f>Sheet1!$A$28:$A$44</c:f>
              <c:strCache>
                <c:ptCount val="16"/>
                <c:pt idx="0">
                  <c:v>IL</c:v>
                </c:pt>
                <c:pt idx="1">
                  <c:v>IA</c:v>
                </c:pt>
                <c:pt idx="2">
                  <c:v>IN</c:v>
                </c:pt>
                <c:pt idx="3">
                  <c:v>NE</c:v>
                </c:pt>
                <c:pt idx="4">
                  <c:v>MN</c:v>
                </c:pt>
                <c:pt idx="5">
                  <c:v>OH</c:v>
                </c:pt>
                <c:pt idx="6">
                  <c:v>Group1</c:v>
                </c:pt>
                <c:pt idx="7">
                  <c:v>SD</c:v>
                </c:pt>
                <c:pt idx="8">
                  <c:v>KS</c:v>
                </c:pt>
                <c:pt idx="9">
                  <c:v>MO</c:v>
                </c:pt>
                <c:pt idx="10">
                  <c:v>MI</c:v>
                </c:pt>
                <c:pt idx="11">
                  <c:v>KY</c:v>
                </c:pt>
                <c:pt idx="12">
                  <c:v>WI</c:v>
                </c:pt>
                <c:pt idx="13">
                  <c:v>TN</c:v>
                </c:pt>
                <c:pt idx="14">
                  <c:v>CA</c:v>
                </c:pt>
                <c:pt idx="15">
                  <c:v>TX</c:v>
                </c:pt>
              </c:strCache>
            </c:strRef>
          </c:cat>
          <c:val>
            <c:numRef>
              <c:f>Sheet1!$B$28:$B$44</c:f>
              <c:numCache>
                <c:formatCode>_ * #,##0_ ;_ * \-#,##0_ ;_ * "-"??_ ;_ @_ </c:formatCode>
                <c:ptCount val="16"/>
                <c:pt idx="0">
                  <c:v>459927.5</c:v>
                </c:pt>
                <c:pt idx="1">
                  <c:v>269338</c:v>
                </c:pt>
                <c:pt idx="2">
                  <c:v>230351</c:v>
                </c:pt>
                <c:pt idx="3">
                  <c:v>175389</c:v>
                </c:pt>
                <c:pt idx="4">
                  <c:v>143511</c:v>
                </c:pt>
                <c:pt idx="5">
                  <c:v>137559</c:v>
                </c:pt>
                <c:pt idx="6">
                  <c:v>118362</c:v>
                </c:pt>
                <c:pt idx="7">
                  <c:v>116678</c:v>
                </c:pt>
                <c:pt idx="8">
                  <c:v>114717</c:v>
                </c:pt>
                <c:pt idx="9">
                  <c:v>101579</c:v>
                </c:pt>
                <c:pt idx="10">
                  <c:v>87892</c:v>
                </c:pt>
                <c:pt idx="11">
                  <c:v>86260</c:v>
                </c:pt>
                <c:pt idx="12">
                  <c:v>60904</c:v>
                </c:pt>
                <c:pt idx="13">
                  <c:v>58196</c:v>
                </c:pt>
                <c:pt idx="14">
                  <c:v>55484</c:v>
                </c:pt>
                <c:pt idx="15">
                  <c:v>52456</c:v>
                </c:pt>
              </c:numCache>
            </c:numRef>
          </c:val>
          <c:extLst>
            <c:ext xmlns:c16="http://schemas.microsoft.com/office/drawing/2014/chart" uri="{C3380CC4-5D6E-409C-BE32-E72D297353CC}">
              <c16:uniqueId val="{00000000-965E-428A-B371-A81116C516C9}"/>
            </c:ext>
          </c:extLst>
        </c:ser>
        <c:ser>
          <c:idx val="1"/>
          <c:order val="1"/>
          <c:tx>
            <c:strRef>
              <c:f>Sheet1!$C$26:$C$27</c:f>
              <c:strCache>
                <c:ptCount val="1"/>
                <c:pt idx="0">
                  <c:v>2021</c:v>
                </c:pt>
              </c:strCache>
            </c:strRef>
          </c:tx>
          <c:spPr>
            <a:solidFill>
              <a:schemeClr val="accent2"/>
            </a:solidFill>
            <a:ln>
              <a:noFill/>
            </a:ln>
            <a:effectLst/>
          </c:spPr>
          <c:invertIfNegative val="0"/>
          <c:cat>
            <c:strRef>
              <c:f>Sheet1!$A$28:$A$44</c:f>
              <c:strCache>
                <c:ptCount val="16"/>
                <c:pt idx="0">
                  <c:v>IL</c:v>
                </c:pt>
                <c:pt idx="1">
                  <c:v>IA</c:v>
                </c:pt>
                <c:pt idx="2">
                  <c:v>IN</c:v>
                </c:pt>
                <c:pt idx="3">
                  <c:v>NE</c:v>
                </c:pt>
                <c:pt idx="4">
                  <c:v>MN</c:v>
                </c:pt>
                <c:pt idx="5">
                  <c:v>OH</c:v>
                </c:pt>
                <c:pt idx="6">
                  <c:v>Group1</c:v>
                </c:pt>
                <c:pt idx="7">
                  <c:v>SD</c:v>
                </c:pt>
                <c:pt idx="8">
                  <c:v>KS</c:v>
                </c:pt>
                <c:pt idx="9">
                  <c:v>MO</c:v>
                </c:pt>
                <c:pt idx="10">
                  <c:v>MI</c:v>
                </c:pt>
                <c:pt idx="11">
                  <c:v>KY</c:v>
                </c:pt>
                <c:pt idx="12">
                  <c:v>WI</c:v>
                </c:pt>
                <c:pt idx="13">
                  <c:v>TN</c:v>
                </c:pt>
                <c:pt idx="14">
                  <c:v>CA</c:v>
                </c:pt>
                <c:pt idx="15">
                  <c:v>TX</c:v>
                </c:pt>
              </c:strCache>
            </c:strRef>
          </c:cat>
          <c:val>
            <c:numRef>
              <c:f>Sheet1!$C$28:$C$44</c:f>
              <c:numCache>
                <c:formatCode>_ * #,##0_ ;_ * \-#,##0_ ;_ * "-"??_ ;_ @_ </c:formatCode>
                <c:ptCount val="16"/>
                <c:pt idx="0">
                  <c:v>398499</c:v>
                </c:pt>
                <c:pt idx="1">
                  <c:v>246200</c:v>
                </c:pt>
                <c:pt idx="2">
                  <c:v>218941</c:v>
                </c:pt>
                <c:pt idx="3">
                  <c:v>147044</c:v>
                </c:pt>
                <c:pt idx="4">
                  <c:v>141085</c:v>
                </c:pt>
                <c:pt idx="5">
                  <c:v>129080.5</c:v>
                </c:pt>
                <c:pt idx="6">
                  <c:v>135389</c:v>
                </c:pt>
                <c:pt idx="7">
                  <c:v>125831</c:v>
                </c:pt>
                <c:pt idx="8">
                  <c:v>115321.5</c:v>
                </c:pt>
                <c:pt idx="9">
                  <c:v>112100</c:v>
                </c:pt>
                <c:pt idx="10">
                  <c:v>82572.5</c:v>
                </c:pt>
                <c:pt idx="11">
                  <c:v>82907</c:v>
                </c:pt>
                <c:pt idx="12">
                  <c:v>60663</c:v>
                </c:pt>
                <c:pt idx="13">
                  <c:v>51866</c:v>
                </c:pt>
                <c:pt idx="14">
                  <c:v>45527</c:v>
                </c:pt>
                <c:pt idx="15">
                  <c:v>60537</c:v>
                </c:pt>
              </c:numCache>
            </c:numRef>
          </c:val>
          <c:extLst>
            <c:ext xmlns:c16="http://schemas.microsoft.com/office/drawing/2014/chart" uri="{C3380CC4-5D6E-409C-BE32-E72D297353CC}">
              <c16:uniqueId val="{00000001-965E-428A-B371-A81116C516C9}"/>
            </c:ext>
          </c:extLst>
        </c:ser>
        <c:ser>
          <c:idx val="2"/>
          <c:order val="2"/>
          <c:tx>
            <c:strRef>
              <c:f>Sheet1!$D$26:$D$27</c:f>
              <c:strCache>
                <c:ptCount val="1"/>
                <c:pt idx="0">
                  <c:v>2022</c:v>
                </c:pt>
              </c:strCache>
            </c:strRef>
          </c:tx>
          <c:spPr>
            <a:solidFill>
              <a:schemeClr val="accent3"/>
            </a:solidFill>
            <a:ln>
              <a:noFill/>
            </a:ln>
            <a:effectLst/>
          </c:spPr>
          <c:invertIfNegative val="0"/>
          <c:cat>
            <c:strRef>
              <c:f>Sheet1!$A$28:$A$44</c:f>
              <c:strCache>
                <c:ptCount val="16"/>
                <c:pt idx="0">
                  <c:v>IL</c:v>
                </c:pt>
                <c:pt idx="1">
                  <c:v>IA</c:v>
                </c:pt>
                <c:pt idx="2">
                  <c:v>IN</c:v>
                </c:pt>
                <c:pt idx="3">
                  <c:v>NE</c:v>
                </c:pt>
                <c:pt idx="4">
                  <c:v>MN</c:v>
                </c:pt>
                <c:pt idx="5">
                  <c:v>OH</c:v>
                </c:pt>
                <c:pt idx="6">
                  <c:v>Group1</c:v>
                </c:pt>
                <c:pt idx="7">
                  <c:v>SD</c:v>
                </c:pt>
                <c:pt idx="8">
                  <c:v>KS</c:v>
                </c:pt>
                <c:pt idx="9">
                  <c:v>MO</c:v>
                </c:pt>
                <c:pt idx="10">
                  <c:v>MI</c:v>
                </c:pt>
                <c:pt idx="11">
                  <c:v>KY</c:v>
                </c:pt>
                <c:pt idx="12">
                  <c:v>WI</c:v>
                </c:pt>
                <c:pt idx="13">
                  <c:v>TN</c:v>
                </c:pt>
                <c:pt idx="14">
                  <c:v>CA</c:v>
                </c:pt>
                <c:pt idx="15">
                  <c:v>TX</c:v>
                </c:pt>
              </c:strCache>
            </c:strRef>
          </c:cat>
          <c:val>
            <c:numRef>
              <c:f>Sheet1!$D$28:$D$44</c:f>
              <c:numCache>
                <c:formatCode>_ * #,##0_ ;_ * \-#,##0_ ;_ * "-"??_ ;_ @_ </c:formatCode>
                <c:ptCount val="16"/>
                <c:pt idx="0">
                  <c:v>374208</c:v>
                </c:pt>
                <c:pt idx="1">
                  <c:v>255152</c:v>
                </c:pt>
                <c:pt idx="2">
                  <c:v>203250.5</c:v>
                </c:pt>
                <c:pt idx="3">
                  <c:v>118057</c:v>
                </c:pt>
                <c:pt idx="4">
                  <c:v>147032.5</c:v>
                </c:pt>
                <c:pt idx="5">
                  <c:v>117027.5</c:v>
                </c:pt>
                <c:pt idx="6">
                  <c:v>159612.5</c:v>
                </c:pt>
                <c:pt idx="7">
                  <c:v>124070</c:v>
                </c:pt>
                <c:pt idx="8">
                  <c:v>108457.5</c:v>
                </c:pt>
                <c:pt idx="9">
                  <c:v>110042</c:v>
                </c:pt>
                <c:pt idx="10">
                  <c:v>74294.5</c:v>
                </c:pt>
                <c:pt idx="11">
                  <c:v>74796</c:v>
                </c:pt>
                <c:pt idx="12">
                  <c:v>55326</c:v>
                </c:pt>
                <c:pt idx="13">
                  <c:v>46777.5</c:v>
                </c:pt>
                <c:pt idx="14">
                  <c:v>42851.5</c:v>
                </c:pt>
                <c:pt idx="15">
                  <c:v>63277</c:v>
                </c:pt>
              </c:numCache>
            </c:numRef>
          </c:val>
          <c:extLst>
            <c:ext xmlns:c16="http://schemas.microsoft.com/office/drawing/2014/chart" uri="{C3380CC4-5D6E-409C-BE32-E72D297353CC}">
              <c16:uniqueId val="{00000002-965E-428A-B371-A81116C516C9}"/>
            </c:ext>
          </c:extLst>
        </c:ser>
        <c:ser>
          <c:idx val="3"/>
          <c:order val="3"/>
          <c:tx>
            <c:strRef>
              <c:f>Sheet1!$E$26:$E$27</c:f>
              <c:strCache>
                <c:ptCount val="1"/>
                <c:pt idx="0">
                  <c:v>2023</c:v>
                </c:pt>
              </c:strCache>
            </c:strRef>
          </c:tx>
          <c:spPr>
            <a:solidFill>
              <a:schemeClr val="accent4"/>
            </a:solidFill>
            <a:ln>
              <a:noFill/>
            </a:ln>
            <a:effectLst/>
          </c:spPr>
          <c:invertIfNegative val="0"/>
          <c:cat>
            <c:strRef>
              <c:f>Sheet1!$A$28:$A$44</c:f>
              <c:strCache>
                <c:ptCount val="16"/>
                <c:pt idx="0">
                  <c:v>IL</c:v>
                </c:pt>
                <c:pt idx="1">
                  <c:v>IA</c:v>
                </c:pt>
                <c:pt idx="2">
                  <c:v>IN</c:v>
                </c:pt>
                <c:pt idx="3">
                  <c:v>NE</c:v>
                </c:pt>
                <c:pt idx="4">
                  <c:v>MN</c:v>
                </c:pt>
                <c:pt idx="5">
                  <c:v>OH</c:v>
                </c:pt>
                <c:pt idx="6">
                  <c:v>Group1</c:v>
                </c:pt>
                <c:pt idx="7">
                  <c:v>SD</c:v>
                </c:pt>
                <c:pt idx="8">
                  <c:v>KS</c:v>
                </c:pt>
                <c:pt idx="9">
                  <c:v>MO</c:v>
                </c:pt>
                <c:pt idx="10">
                  <c:v>MI</c:v>
                </c:pt>
                <c:pt idx="11">
                  <c:v>KY</c:v>
                </c:pt>
                <c:pt idx="12">
                  <c:v>WI</c:v>
                </c:pt>
                <c:pt idx="13">
                  <c:v>TN</c:v>
                </c:pt>
                <c:pt idx="14">
                  <c:v>CA</c:v>
                </c:pt>
                <c:pt idx="15">
                  <c:v>TX</c:v>
                </c:pt>
              </c:strCache>
            </c:strRef>
          </c:cat>
          <c:val>
            <c:numRef>
              <c:f>Sheet1!$E$28:$E$44</c:f>
              <c:numCache>
                <c:formatCode>_ * #,##0_ ;_ * \-#,##0_ ;_ * "-"??_ ;_ @_ </c:formatCode>
                <c:ptCount val="16"/>
                <c:pt idx="0">
                  <c:v>335195.5</c:v>
                </c:pt>
                <c:pt idx="1">
                  <c:v>207406.5</c:v>
                </c:pt>
                <c:pt idx="2">
                  <c:v>184294</c:v>
                </c:pt>
                <c:pt idx="3">
                  <c:v>100481</c:v>
                </c:pt>
                <c:pt idx="4">
                  <c:v>129931</c:v>
                </c:pt>
                <c:pt idx="5">
                  <c:v>113807.5</c:v>
                </c:pt>
                <c:pt idx="6">
                  <c:v>176100.5</c:v>
                </c:pt>
                <c:pt idx="7">
                  <c:v>128314</c:v>
                </c:pt>
                <c:pt idx="8">
                  <c:v>103826.5</c:v>
                </c:pt>
                <c:pt idx="9">
                  <c:v>111469.5</c:v>
                </c:pt>
                <c:pt idx="10">
                  <c:v>72935</c:v>
                </c:pt>
                <c:pt idx="11">
                  <c:v>78267.5</c:v>
                </c:pt>
                <c:pt idx="12">
                  <c:v>44836.5</c:v>
                </c:pt>
                <c:pt idx="13">
                  <c:v>51605</c:v>
                </c:pt>
                <c:pt idx="14">
                  <c:v>50977</c:v>
                </c:pt>
                <c:pt idx="15">
                  <c:v>67231.5</c:v>
                </c:pt>
              </c:numCache>
            </c:numRef>
          </c:val>
          <c:extLst>
            <c:ext xmlns:c16="http://schemas.microsoft.com/office/drawing/2014/chart" uri="{C3380CC4-5D6E-409C-BE32-E72D297353CC}">
              <c16:uniqueId val="{00000003-965E-428A-B371-A81116C516C9}"/>
            </c:ext>
          </c:extLst>
        </c:ser>
        <c:ser>
          <c:idx val="4"/>
          <c:order val="4"/>
          <c:tx>
            <c:strRef>
              <c:f>Sheet1!$F$26:$F$27</c:f>
              <c:strCache>
                <c:ptCount val="1"/>
                <c:pt idx="0">
                  <c:v>2024</c:v>
                </c:pt>
              </c:strCache>
            </c:strRef>
          </c:tx>
          <c:spPr>
            <a:solidFill>
              <a:schemeClr val="accent5"/>
            </a:solidFill>
            <a:ln>
              <a:noFill/>
            </a:ln>
            <a:effectLst/>
          </c:spPr>
          <c:invertIfNegative val="0"/>
          <c:cat>
            <c:strRef>
              <c:f>Sheet1!$A$28:$A$44</c:f>
              <c:strCache>
                <c:ptCount val="16"/>
                <c:pt idx="0">
                  <c:v>IL</c:v>
                </c:pt>
                <c:pt idx="1">
                  <c:v>IA</c:v>
                </c:pt>
                <c:pt idx="2">
                  <c:v>IN</c:v>
                </c:pt>
                <c:pt idx="3">
                  <c:v>NE</c:v>
                </c:pt>
                <c:pt idx="4">
                  <c:v>MN</c:v>
                </c:pt>
                <c:pt idx="5">
                  <c:v>OH</c:v>
                </c:pt>
                <c:pt idx="6">
                  <c:v>Group1</c:v>
                </c:pt>
                <c:pt idx="7">
                  <c:v>SD</c:v>
                </c:pt>
                <c:pt idx="8">
                  <c:v>KS</c:v>
                </c:pt>
                <c:pt idx="9">
                  <c:v>MO</c:v>
                </c:pt>
                <c:pt idx="10">
                  <c:v>MI</c:v>
                </c:pt>
                <c:pt idx="11">
                  <c:v>KY</c:v>
                </c:pt>
                <c:pt idx="12">
                  <c:v>WI</c:v>
                </c:pt>
                <c:pt idx="13">
                  <c:v>TN</c:v>
                </c:pt>
                <c:pt idx="14">
                  <c:v>CA</c:v>
                </c:pt>
                <c:pt idx="15">
                  <c:v>TX</c:v>
                </c:pt>
              </c:strCache>
            </c:strRef>
          </c:cat>
          <c:val>
            <c:numRef>
              <c:f>Sheet1!$F$28:$F$44</c:f>
              <c:numCache>
                <c:formatCode>_ * #,##0_ ;_ * \-#,##0_ ;_ * "-"??_ ;_ @_ </c:formatCode>
                <c:ptCount val="16"/>
                <c:pt idx="0">
                  <c:v>307940</c:v>
                </c:pt>
                <c:pt idx="1">
                  <c:v>174533.5</c:v>
                </c:pt>
                <c:pt idx="2">
                  <c:v>173026</c:v>
                </c:pt>
                <c:pt idx="3">
                  <c:v>92284</c:v>
                </c:pt>
                <c:pt idx="4">
                  <c:v>110950.5</c:v>
                </c:pt>
                <c:pt idx="5">
                  <c:v>100340</c:v>
                </c:pt>
                <c:pt idx="6">
                  <c:v>149264</c:v>
                </c:pt>
                <c:pt idx="7">
                  <c:v>114939.5</c:v>
                </c:pt>
                <c:pt idx="8">
                  <c:v>106842</c:v>
                </c:pt>
                <c:pt idx="9">
                  <c:v>118248</c:v>
                </c:pt>
                <c:pt idx="10">
                  <c:v>68669</c:v>
                </c:pt>
                <c:pt idx="11">
                  <c:v>66665</c:v>
                </c:pt>
                <c:pt idx="12">
                  <c:v>40511</c:v>
                </c:pt>
                <c:pt idx="13">
                  <c:v>42265</c:v>
                </c:pt>
                <c:pt idx="14">
                  <c:v>53367</c:v>
                </c:pt>
                <c:pt idx="15">
                  <c:v>61681</c:v>
                </c:pt>
              </c:numCache>
            </c:numRef>
          </c:val>
          <c:extLst>
            <c:ext xmlns:c16="http://schemas.microsoft.com/office/drawing/2014/chart" uri="{C3380CC4-5D6E-409C-BE32-E72D297353CC}">
              <c16:uniqueId val="{00000004-965E-428A-B371-A81116C516C9}"/>
            </c:ext>
          </c:extLst>
        </c:ser>
        <c:dLbls>
          <c:showLegendKey val="0"/>
          <c:showVal val="0"/>
          <c:showCatName val="0"/>
          <c:showSerName val="0"/>
          <c:showPercent val="0"/>
          <c:showBubbleSize val="0"/>
        </c:dLbls>
        <c:gapWidth val="219"/>
        <c:overlap val="-27"/>
        <c:axId val="1178890911"/>
        <c:axId val="1178888511"/>
      </c:barChart>
      <c:catAx>
        <c:axId val="117889091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State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78888511"/>
        <c:crosses val="autoZero"/>
        <c:auto val="1"/>
        <c:lblAlgn val="ctr"/>
        <c:lblOffset val="100"/>
        <c:noMultiLvlLbl val="0"/>
      </c:catAx>
      <c:valAx>
        <c:axId val="117888851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Net Units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_ * #,##0_ ;_ * \-#,##0_ ;_ * &quot;-&quot;??_ ;_ @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78890911"/>
        <c:crosses val="autoZero"/>
        <c:crossBetween val="between"/>
        <c:dispUnits>
          <c:builtInUnit val="thousands"/>
          <c:dispUnitsLbl>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[dnd_eda_df - AB.xlsx]Sheet1!PivotTable6</c:name>
    <c:fmtId val="3"/>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Units disposed by plant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Sheet1!$B$3:$B$4</c:f>
              <c:strCache>
                <c:ptCount val="1"/>
                <c:pt idx="0">
                  <c:v>2020</c:v>
                </c:pt>
              </c:strCache>
            </c:strRef>
          </c:tx>
          <c:spPr>
            <a:solidFill>
              <a:schemeClr val="accent1"/>
            </a:solidFill>
            <a:ln>
              <a:noFill/>
            </a:ln>
            <a:effectLst/>
          </c:spPr>
          <c:invertIfNegative val="0"/>
          <c:cat>
            <c:strRef>
              <c:f>Sheet1!$A$5:$A$28</c:f>
              <c:strCache>
                <c:ptCount val="23"/>
                <c:pt idx="0">
                  <c:v>I</c:v>
                </c:pt>
                <c:pt idx="1">
                  <c:v>B</c:v>
                </c:pt>
                <c:pt idx="2">
                  <c:v>E</c:v>
                </c:pt>
                <c:pt idx="3">
                  <c:v>S</c:v>
                </c:pt>
                <c:pt idx="4">
                  <c:v>M</c:v>
                </c:pt>
                <c:pt idx="5">
                  <c:v>STG</c:v>
                </c:pt>
                <c:pt idx="6">
                  <c:v>O</c:v>
                </c:pt>
                <c:pt idx="7">
                  <c:v>EBF</c:v>
                </c:pt>
                <c:pt idx="8">
                  <c:v>SGS</c:v>
                </c:pt>
                <c:pt idx="9">
                  <c:v>IAS</c:v>
                </c:pt>
                <c:pt idx="10">
                  <c:v>A</c:v>
                </c:pt>
                <c:pt idx="11">
                  <c:v>TSPC</c:v>
                </c:pt>
                <c:pt idx="12">
                  <c:v>PLT</c:v>
                </c:pt>
                <c:pt idx="13">
                  <c:v>C</c:v>
                </c:pt>
                <c:pt idx="14">
                  <c:v>FDC</c:v>
                </c:pt>
                <c:pt idx="15">
                  <c:v>CBA</c:v>
                </c:pt>
                <c:pt idx="16">
                  <c:v>BRN</c:v>
                </c:pt>
                <c:pt idx="17">
                  <c:v>PAR</c:v>
                </c:pt>
                <c:pt idx="18">
                  <c:v>DEW</c:v>
                </c:pt>
                <c:pt idx="19">
                  <c:v>D</c:v>
                </c:pt>
                <c:pt idx="20">
                  <c:v>MRC</c:v>
                </c:pt>
                <c:pt idx="21">
                  <c:v>SOA</c:v>
                </c:pt>
                <c:pt idx="22">
                  <c:v>HWE</c:v>
                </c:pt>
              </c:strCache>
            </c:strRef>
          </c:cat>
          <c:val>
            <c:numRef>
              <c:f>Sheet1!$B$5:$B$28</c:f>
              <c:numCache>
                <c:formatCode>General</c:formatCode>
                <c:ptCount val="23"/>
                <c:pt idx="0">
                  <c:v>35741</c:v>
                </c:pt>
                <c:pt idx="1">
                  <c:v>25960.1</c:v>
                </c:pt>
                <c:pt idx="2">
                  <c:v>23711</c:v>
                </c:pt>
                <c:pt idx="3">
                  <c:v>13107.5</c:v>
                </c:pt>
                <c:pt idx="4">
                  <c:v>7306</c:v>
                </c:pt>
                <c:pt idx="6">
                  <c:v>38071</c:v>
                </c:pt>
                <c:pt idx="7">
                  <c:v>168</c:v>
                </c:pt>
                <c:pt idx="10">
                  <c:v>18216.5</c:v>
                </c:pt>
                <c:pt idx="11">
                  <c:v>4707</c:v>
                </c:pt>
                <c:pt idx="12">
                  <c:v>2777</c:v>
                </c:pt>
                <c:pt idx="13">
                  <c:v>1255.5</c:v>
                </c:pt>
                <c:pt idx="14">
                  <c:v>784.5</c:v>
                </c:pt>
                <c:pt idx="15">
                  <c:v>562</c:v>
                </c:pt>
                <c:pt idx="16">
                  <c:v>112</c:v>
                </c:pt>
                <c:pt idx="18">
                  <c:v>5</c:v>
                </c:pt>
              </c:numCache>
            </c:numRef>
          </c:val>
          <c:extLst>
            <c:ext xmlns:c16="http://schemas.microsoft.com/office/drawing/2014/chart" uri="{C3380CC4-5D6E-409C-BE32-E72D297353CC}">
              <c16:uniqueId val="{00000000-3296-4A61-B5FC-C0ED9FCEFD65}"/>
            </c:ext>
          </c:extLst>
        </c:ser>
        <c:ser>
          <c:idx val="1"/>
          <c:order val="1"/>
          <c:tx>
            <c:strRef>
              <c:f>Sheet1!$C$3:$C$4</c:f>
              <c:strCache>
                <c:ptCount val="1"/>
                <c:pt idx="0">
                  <c:v>2021</c:v>
                </c:pt>
              </c:strCache>
            </c:strRef>
          </c:tx>
          <c:spPr>
            <a:solidFill>
              <a:schemeClr val="accent2"/>
            </a:solidFill>
            <a:ln>
              <a:noFill/>
            </a:ln>
            <a:effectLst/>
          </c:spPr>
          <c:invertIfNegative val="0"/>
          <c:cat>
            <c:strRef>
              <c:f>Sheet1!$A$5:$A$28</c:f>
              <c:strCache>
                <c:ptCount val="23"/>
                <c:pt idx="0">
                  <c:v>I</c:v>
                </c:pt>
                <c:pt idx="1">
                  <c:v>B</c:v>
                </c:pt>
                <c:pt idx="2">
                  <c:v>E</c:v>
                </c:pt>
                <c:pt idx="3">
                  <c:v>S</c:v>
                </c:pt>
                <c:pt idx="4">
                  <c:v>M</c:v>
                </c:pt>
                <c:pt idx="5">
                  <c:v>STG</c:v>
                </c:pt>
                <c:pt idx="6">
                  <c:v>O</c:v>
                </c:pt>
                <c:pt idx="7">
                  <c:v>EBF</c:v>
                </c:pt>
                <c:pt idx="8">
                  <c:v>SGS</c:v>
                </c:pt>
                <c:pt idx="9">
                  <c:v>IAS</c:v>
                </c:pt>
                <c:pt idx="10">
                  <c:v>A</c:v>
                </c:pt>
                <c:pt idx="11">
                  <c:v>TSPC</c:v>
                </c:pt>
                <c:pt idx="12">
                  <c:v>PLT</c:v>
                </c:pt>
                <c:pt idx="13">
                  <c:v>C</c:v>
                </c:pt>
                <c:pt idx="14">
                  <c:v>FDC</c:v>
                </c:pt>
                <c:pt idx="15">
                  <c:v>CBA</c:v>
                </c:pt>
                <c:pt idx="16">
                  <c:v>BRN</c:v>
                </c:pt>
                <c:pt idx="17">
                  <c:v>PAR</c:v>
                </c:pt>
                <c:pt idx="18">
                  <c:v>DEW</c:v>
                </c:pt>
                <c:pt idx="19">
                  <c:v>D</c:v>
                </c:pt>
                <c:pt idx="20">
                  <c:v>MRC</c:v>
                </c:pt>
                <c:pt idx="21">
                  <c:v>SOA</c:v>
                </c:pt>
                <c:pt idx="22">
                  <c:v>HWE</c:v>
                </c:pt>
              </c:strCache>
            </c:strRef>
          </c:cat>
          <c:val>
            <c:numRef>
              <c:f>Sheet1!$C$5:$C$28</c:f>
              <c:numCache>
                <c:formatCode>General</c:formatCode>
                <c:ptCount val="23"/>
                <c:pt idx="0">
                  <c:v>7217.8</c:v>
                </c:pt>
                <c:pt idx="1">
                  <c:v>18316.75</c:v>
                </c:pt>
                <c:pt idx="2">
                  <c:v>23253.5</c:v>
                </c:pt>
                <c:pt idx="3">
                  <c:v>11887</c:v>
                </c:pt>
                <c:pt idx="4">
                  <c:v>14819</c:v>
                </c:pt>
                <c:pt idx="5">
                  <c:v>7224.8</c:v>
                </c:pt>
                <c:pt idx="6">
                  <c:v>0</c:v>
                </c:pt>
                <c:pt idx="7">
                  <c:v>150</c:v>
                </c:pt>
                <c:pt idx="10">
                  <c:v>9389</c:v>
                </c:pt>
                <c:pt idx="11">
                  <c:v>2580</c:v>
                </c:pt>
                <c:pt idx="12">
                  <c:v>-74</c:v>
                </c:pt>
                <c:pt idx="13">
                  <c:v>2325</c:v>
                </c:pt>
                <c:pt idx="14">
                  <c:v>1916</c:v>
                </c:pt>
                <c:pt idx="16">
                  <c:v>49</c:v>
                </c:pt>
                <c:pt idx="19">
                  <c:v>1</c:v>
                </c:pt>
                <c:pt idx="21">
                  <c:v>2</c:v>
                </c:pt>
                <c:pt idx="22">
                  <c:v>-253.5</c:v>
                </c:pt>
              </c:numCache>
            </c:numRef>
          </c:val>
          <c:extLst>
            <c:ext xmlns:c16="http://schemas.microsoft.com/office/drawing/2014/chart" uri="{C3380CC4-5D6E-409C-BE32-E72D297353CC}">
              <c16:uniqueId val="{00000001-3296-4A61-B5FC-C0ED9FCEFD65}"/>
            </c:ext>
          </c:extLst>
        </c:ser>
        <c:ser>
          <c:idx val="2"/>
          <c:order val="2"/>
          <c:tx>
            <c:strRef>
              <c:f>Sheet1!$D$3:$D$4</c:f>
              <c:strCache>
                <c:ptCount val="1"/>
                <c:pt idx="0">
                  <c:v>2022</c:v>
                </c:pt>
              </c:strCache>
            </c:strRef>
          </c:tx>
          <c:spPr>
            <a:solidFill>
              <a:schemeClr val="accent3"/>
            </a:solidFill>
            <a:ln>
              <a:noFill/>
            </a:ln>
            <a:effectLst/>
          </c:spPr>
          <c:invertIfNegative val="0"/>
          <c:cat>
            <c:strRef>
              <c:f>Sheet1!$A$5:$A$28</c:f>
              <c:strCache>
                <c:ptCount val="23"/>
                <c:pt idx="0">
                  <c:v>I</c:v>
                </c:pt>
                <c:pt idx="1">
                  <c:v>B</c:v>
                </c:pt>
                <c:pt idx="2">
                  <c:v>E</c:v>
                </c:pt>
                <c:pt idx="3">
                  <c:v>S</c:v>
                </c:pt>
                <c:pt idx="4">
                  <c:v>M</c:v>
                </c:pt>
                <c:pt idx="5">
                  <c:v>STG</c:v>
                </c:pt>
                <c:pt idx="6">
                  <c:v>O</c:v>
                </c:pt>
                <c:pt idx="7">
                  <c:v>EBF</c:v>
                </c:pt>
                <c:pt idx="8">
                  <c:v>SGS</c:v>
                </c:pt>
                <c:pt idx="9">
                  <c:v>IAS</c:v>
                </c:pt>
                <c:pt idx="10">
                  <c:v>A</c:v>
                </c:pt>
                <c:pt idx="11">
                  <c:v>TSPC</c:v>
                </c:pt>
                <c:pt idx="12">
                  <c:v>PLT</c:v>
                </c:pt>
                <c:pt idx="13">
                  <c:v>C</c:v>
                </c:pt>
                <c:pt idx="14">
                  <c:v>FDC</c:v>
                </c:pt>
                <c:pt idx="15">
                  <c:v>CBA</c:v>
                </c:pt>
                <c:pt idx="16">
                  <c:v>BRN</c:v>
                </c:pt>
                <c:pt idx="17">
                  <c:v>PAR</c:v>
                </c:pt>
                <c:pt idx="18">
                  <c:v>DEW</c:v>
                </c:pt>
                <c:pt idx="19">
                  <c:v>D</c:v>
                </c:pt>
                <c:pt idx="20">
                  <c:v>MRC</c:v>
                </c:pt>
                <c:pt idx="21">
                  <c:v>SOA</c:v>
                </c:pt>
                <c:pt idx="22">
                  <c:v>HWE</c:v>
                </c:pt>
              </c:strCache>
            </c:strRef>
          </c:cat>
          <c:val>
            <c:numRef>
              <c:f>Sheet1!$D$5:$D$28</c:f>
              <c:numCache>
                <c:formatCode>General</c:formatCode>
                <c:ptCount val="23"/>
                <c:pt idx="0">
                  <c:v>74772.200000000012</c:v>
                </c:pt>
                <c:pt idx="1">
                  <c:v>30773.7</c:v>
                </c:pt>
                <c:pt idx="2">
                  <c:v>13916</c:v>
                </c:pt>
                <c:pt idx="3">
                  <c:v>12240.5</c:v>
                </c:pt>
                <c:pt idx="4">
                  <c:v>22966.5</c:v>
                </c:pt>
                <c:pt idx="5">
                  <c:v>44350</c:v>
                </c:pt>
                <c:pt idx="7">
                  <c:v>976.5</c:v>
                </c:pt>
                <c:pt idx="9">
                  <c:v>-41</c:v>
                </c:pt>
                <c:pt idx="10">
                  <c:v>269</c:v>
                </c:pt>
                <c:pt idx="11">
                  <c:v>1296.5</c:v>
                </c:pt>
                <c:pt idx="12">
                  <c:v>6171</c:v>
                </c:pt>
                <c:pt idx="13">
                  <c:v>2129</c:v>
                </c:pt>
                <c:pt idx="14">
                  <c:v>2432.5</c:v>
                </c:pt>
                <c:pt idx="16">
                  <c:v>-49</c:v>
                </c:pt>
                <c:pt idx="21">
                  <c:v>-2</c:v>
                </c:pt>
              </c:numCache>
            </c:numRef>
          </c:val>
          <c:extLst>
            <c:ext xmlns:c16="http://schemas.microsoft.com/office/drawing/2014/chart" uri="{C3380CC4-5D6E-409C-BE32-E72D297353CC}">
              <c16:uniqueId val="{00000002-3296-4A61-B5FC-C0ED9FCEFD65}"/>
            </c:ext>
          </c:extLst>
        </c:ser>
        <c:ser>
          <c:idx val="3"/>
          <c:order val="3"/>
          <c:tx>
            <c:strRef>
              <c:f>Sheet1!$E$3:$E$4</c:f>
              <c:strCache>
                <c:ptCount val="1"/>
                <c:pt idx="0">
                  <c:v>2023</c:v>
                </c:pt>
              </c:strCache>
            </c:strRef>
          </c:tx>
          <c:spPr>
            <a:solidFill>
              <a:schemeClr val="accent4"/>
            </a:solidFill>
            <a:ln>
              <a:noFill/>
            </a:ln>
            <a:effectLst/>
          </c:spPr>
          <c:invertIfNegative val="0"/>
          <c:cat>
            <c:strRef>
              <c:f>Sheet1!$A$5:$A$28</c:f>
              <c:strCache>
                <c:ptCount val="23"/>
                <c:pt idx="0">
                  <c:v>I</c:v>
                </c:pt>
                <c:pt idx="1">
                  <c:v>B</c:v>
                </c:pt>
                <c:pt idx="2">
                  <c:v>E</c:v>
                </c:pt>
                <c:pt idx="3">
                  <c:v>S</c:v>
                </c:pt>
                <c:pt idx="4">
                  <c:v>M</c:v>
                </c:pt>
                <c:pt idx="5">
                  <c:v>STG</c:v>
                </c:pt>
                <c:pt idx="6">
                  <c:v>O</c:v>
                </c:pt>
                <c:pt idx="7">
                  <c:v>EBF</c:v>
                </c:pt>
                <c:pt idx="8">
                  <c:v>SGS</c:v>
                </c:pt>
                <c:pt idx="9">
                  <c:v>IAS</c:v>
                </c:pt>
                <c:pt idx="10">
                  <c:v>A</c:v>
                </c:pt>
                <c:pt idx="11">
                  <c:v>TSPC</c:v>
                </c:pt>
                <c:pt idx="12">
                  <c:v>PLT</c:v>
                </c:pt>
                <c:pt idx="13">
                  <c:v>C</c:v>
                </c:pt>
                <c:pt idx="14">
                  <c:v>FDC</c:v>
                </c:pt>
                <c:pt idx="15">
                  <c:v>CBA</c:v>
                </c:pt>
                <c:pt idx="16">
                  <c:v>BRN</c:v>
                </c:pt>
                <c:pt idx="17">
                  <c:v>PAR</c:v>
                </c:pt>
                <c:pt idx="18">
                  <c:v>DEW</c:v>
                </c:pt>
                <c:pt idx="19">
                  <c:v>D</c:v>
                </c:pt>
                <c:pt idx="20">
                  <c:v>MRC</c:v>
                </c:pt>
                <c:pt idx="21">
                  <c:v>SOA</c:v>
                </c:pt>
                <c:pt idx="22">
                  <c:v>HWE</c:v>
                </c:pt>
              </c:strCache>
            </c:strRef>
          </c:cat>
          <c:val>
            <c:numRef>
              <c:f>Sheet1!$E$5:$E$28</c:f>
              <c:numCache>
                <c:formatCode>General</c:formatCode>
                <c:ptCount val="23"/>
                <c:pt idx="0">
                  <c:v>42451.8</c:v>
                </c:pt>
                <c:pt idx="1">
                  <c:v>42070</c:v>
                </c:pt>
                <c:pt idx="2">
                  <c:v>15047</c:v>
                </c:pt>
                <c:pt idx="3">
                  <c:v>45801</c:v>
                </c:pt>
                <c:pt idx="4">
                  <c:v>24578.5</c:v>
                </c:pt>
                <c:pt idx="5">
                  <c:v>12498</c:v>
                </c:pt>
                <c:pt idx="7">
                  <c:v>14477</c:v>
                </c:pt>
                <c:pt idx="8">
                  <c:v>60</c:v>
                </c:pt>
                <c:pt idx="9">
                  <c:v>4438</c:v>
                </c:pt>
                <c:pt idx="10">
                  <c:v>198</c:v>
                </c:pt>
                <c:pt idx="11">
                  <c:v>1268</c:v>
                </c:pt>
                <c:pt idx="12">
                  <c:v>2981</c:v>
                </c:pt>
                <c:pt idx="13">
                  <c:v>762.5</c:v>
                </c:pt>
                <c:pt idx="14">
                  <c:v>879.5</c:v>
                </c:pt>
                <c:pt idx="15">
                  <c:v>4276</c:v>
                </c:pt>
                <c:pt idx="17">
                  <c:v>40</c:v>
                </c:pt>
                <c:pt idx="20">
                  <c:v>0</c:v>
                </c:pt>
                <c:pt idx="22">
                  <c:v>-5</c:v>
                </c:pt>
              </c:numCache>
            </c:numRef>
          </c:val>
          <c:extLst>
            <c:ext xmlns:c16="http://schemas.microsoft.com/office/drawing/2014/chart" uri="{C3380CC4-5D6E-409C-BE32-E72D297353CC}">
              <c16:uniqueId val="{00000003-3296-4A61-B5FC-C0ED9FCEFD65}"/>
            </c:ext>
          </c:extLst>
        </c:ser>
        <c:ser>
          <c:idx val="4"/>
          <c:order val="4"/>
          <c:tx>
            <c:strRef>
              <c:f>Sheet1!$F$3:$F$4</c:f>
              <c:strCache>
                <c:ptCount val="1"/>
                <c:pt idx="0">
                  <c:v>2024</c:v>
                </c:pt>
              </c:strCache>
            </c:strRef>
          </c:tx>
          <c:spPr>
            <a:solidFill>
              <a:schemeClr val="accent5"/>
            </a:solidFill>
            <a:ln>
              <a:noFill/>
            </a:ln>
            <a:effectLst/>
          </c:spPr>
          <c:invertIfNegative val="0"/>
          <c:cat>
            <c:strRef>
              <c:f>Sheet1!$A$5:$A$28</c:f>
              <c:strCache>
                <c:ptCount val="23"/>
                <c:pt idx="0">
                  <c:v>I</c:v>
                </c:pt>
                <c:pt idx="1">
                  <c:v>B</c:v>
                </c:pt>
                <c:pt idx="2">
                  <c:v>E</c:v>
                </c:pt>
                <c:pt idx="3">
                  <c:v>S</c:v>
                </c:pt>
                <c:pt idx="4">
                  <c:v>M</c:v>
                </c:pt>
                <c:pt idx="5">
                  <c:v>STG</c:v>
                </c:pt>
                <c:pt idx="6">
                  <c:v>O</c:v>
                </c:pt>
                <c:pt idx="7">
                  <c:v>EBF</c:v>
                </c:pt>
                <c:pt idx="8">
                  <c:v>SGS</c:v>
                </c:pt>
                <c:pt idx="9">
                  <c:v>IAS</c:v>
                </c:pt>
                <c:pt idx="10">
                  <c:v>A</c:v>
                </c:pt>
                <c:pt idx="11">
                  <c:v>TSPC</c:v>
                </c:pt>
                <c:pt idx="12">
                  <c:v>PLT</c:v>
                </c:pt>
                <c:pt idx="13">
                  <c:v>C</c:v>
                </c:pt>
                <c:pt idx="14">
                  <c:v>FDC</c:v>
                </c:pt>
                <c:pt idx="15">
                  <c:v>CBA</c:v>
                </c:pt>
                <c:pt idx="16">
                  <c:v>BRN</c:v>
                </c:pt>
                <c:pt idx="17">
                  <c:v>PAR</c:v>
                </c:pt>
                <c:pt idx="18">
                  <c:v>DEW</c:v>
                </c:pt>
                <c:pt idx="19">
                  <c:v>D</c:v>
                </c:pt>
                <c:pt idx="20">
                  <c:v>MRC</c:v>
                </c:pt>
                <c:pt idx="21">
                  <c:v>SOA</c:v>
                </c:pt>
                <c:pt idx="22">
                  <c:v>HWE</c:v>
                </c:pt>
              </c:strCache>
            </c:strRef>
          </c:cat>
          <c:val>
            <c:numRef>
              <c:f>Sheet1!$F$5:$F$28</c:f>
              <c:numCache>
                <c:formatCode>General</c:formatCode>
                <c:ptCount val="23"/>
                <c:pt idx="0">
                  <c:v>66710.5</c:v>
                </c:pt>
                <c:pt idx="1">
                  <c:v>49656.6</c:v>
                </c:pt>
                <c:pt idx="2">
                  <c:v>47176.2</c:v>
                </c:pt>
                <c:pt idx="3">
                  <c:v>34007.5</c:v>
                </c:pt>
                <c:pt idx="4">
                  <c:v>14896</c:v>
                </c:pt>
                <c:pt idx="7">
                  <c:v>20211</c:v>
                </c:pt>
                <c:pt idx="8">
                  <c:v>35739.5</c:v>
                </c:pt>
                <c:pt idx="9">
                  <c:v>26119</c:v>
                </c:pt>
                <c:pt idx="10">
                  <c:v>72</c:v>
                </c:pt>
                <c:pt idx="11">
                  <c:v>3117</c:v>
                </c:pt>
                <c:pt idx="12">
                  <c:v>574</c:v>
                </c:pt>
                <c:pt idx="13">
                  <c:v>1035</c:v>
                </c:pt>
                <c:pt idx="14">
                  <c:v>741</c:v>
                </c:pt>
              </c:numCache>
            </c:numRef>
          </c:val>
          <c:extLst>
            <c:ext xmlns:c16="http://schemas.microsoft.com/office/drawing/2014/chart" uri="{C3380CC4-5D6E-409C-BE32-E72D297353CC}">
              <c16:uniqueId val="{00000004-3296-4A61-B5FC-C0ED9FCEFD65}"/>
            </c:ext>
          </c:extLst>
        </c:ser>
        <c:dLbls>
          <c:showLegendKey val="0"/>
          <c:showVal val="0"/>
          <c:showCatName val="0"/>
          <c:showSerName val="0"/>
          <c:showPercent val="0"/>
          <c:showBubbleSize val="0"/>
        </c:dLbls>
        <c:gapWidth val="219"/>
        <c:overlap val="-27"/>
        <c:axId val="666317391"/>
        <c:axId val="666317871"/>
      </c:barChart>
      <c:catAx>
        <c:axId val="66631739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Plant ID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66317871"/>
        <c:crosses val="autoZero"/>
        <c:auto val="1"/>
        <c:lblAlgn val="ctr"/>
        <c:lblOffset val="100"/>
        <c:noMultiLvlLbl val="0"/>
      </c:catAx>
      <c:valAx>
        <c:axId val="66631787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Net Units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6631739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[bagging_eda_df - AB.xlsx]Sheet1!PivotTable1</c:name>
    <c:fmtId val="10"/>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Units Produced by Plant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Sheet1!$B$3:$B$4</c:f>
              <c:strCache>
                <c:ptCount val="1"/>
                <c:pt idx="0">
                  <c:v>2020</c:v>
                </c:pt>
              </c:strCache>
            </c:strRef>
          </c:tx>
          <c:spPr>
            <a:solidFill>
              <a:schemeClr val="accent1"/>
            </a:solidFill>
            <a:ln>
              <a:noFill/>
            </a:ln>
            <a:effectLst/>
          </c:spPr>
          <c:invertIfNegative val="0"/>
          <c:cat>
            <c:strRef>
              <c:f>Sheet1!$A$5:$A$19</c:f>
              <c:strCache>
                <c:ptCount val="14"/>
                <c:pt idx="0">
                  <c:v>B</c:v>
                </c:pt>
                <c:pt idx="1">
                  <c:v>CBA</c:v>
                </c:pt>
                <c:pt idx="2">
                  <c:v>D</c:v>
                </c:pt>
                <c:pt idx="3">
                  <c:v>E</c:v>
                </c:pt>
                <c:pt idx="4">
                  <c:v>HWE</c:v>
                </c:pt>
                <c:pt idx="5">
                  <c:v>I</c:v>
                </c:pt>
                <c:pt idx="6">
                  <c:v>M</c:v>
                </c:pt>
                <c:pt idx="7">
                  <c:v>O</c:v>
                </c:pt>
                <c:pt idx="8">
                  <c:v>PLT</c:v>
                </c:pt>
                <c:pt idx="9">
                  <c:v>S</c:v>
                </c:pt>
                <c:pt idx="10">
                  <c:v>SGS</c:v>
                </c:pt>
                <c:pt idx="11">
                  <c:v>SOA</c:v>
                </c:pt>
                <c:pt idx="12">
                  <c:v>STG</c:v>
                </c:pt>
                <c:pt idx="13">
                  <c:v>TSPC</c:v>
                </c:pt>
              </c:strCache>
            </c:strRef>
          </c:cat>
          <c:val>
            <c:numRef>
              <c:f>Sheet1!$B$5:$B$19</c:f>
              <c:numCache>
                <c:formatCode>_ * #,##0_ ;_ * \-#,##0_ ;_ * "-"??_ ;_ @_ </c:formatCode>
                <c:ptCount val="14"/>
                <c:pt idx="0">
                  <c:v>442884.53</c:v>
                </c:pt>
                <c:pt idx="1">
                  <c:v>8416</c:v>
                </c:pt>
                <c:pt idx="2">
                  <c:v>2498.1</c:v>
                </c:pt>
                <c:pt idx="3">
                  <c:v>377342.5</c:v>
                </c:pt>
                <c:pt idx="5">
                  <c:v>476976</c:v>
                </c:pt>
                <c:pt idx="6">
                  <c:v>112790</c:v>
                </c:pt>
                <c:pt idx="7">
                  <c:v>85114</c:v>
                </c:pt>
                <c:pt idx="8">
                  <c:v>37663</c:v>
                </c:pt>
                <c:pt idx="9">
                  <c:v>198312.5</c:v>
                </c:pt>
                <c:pt idx="13">
                  <c:v>41918</c:v>
                </c:pt>
              </c:numCache>
            </c:numRef>
          </c:val>
          <c:extLst>
            <c:ext xmlns:c16="http://schemas.microsoft.com/office/drawing/2014/chart" uri="{C3380CC4-5D6E-409C-BE32-E72D297353CC}">
              <c16:uniqueId val="{00000000-2DAE-4E1E-9DC1-C776DE75ADFE}"/>
            </c:ext>
          </c:extLst>
        </c:ser>
        <c:ser>
          <c:idx val="1"/>
          <c:order val="1"/>
          <c:tx>
            <c:strRef>
              <c:f>Sheet1!$C$3:$C$4</c:f>
              <c:strCache>
                <c:ptCount val="1"/>
                <c:pt idx="0">
                  <c:v>2021</c:v>
                </c:pt>
              </c:strCache>
            </c:strRef>
          </c:tx>
          <c:spPr>
            <a:solidFill>
              <a:schemeClr val="accent2"/>
            </a:solidFill>
            <a:ln>
              <a:noFill/>
            </a:ln>
            <a:effectLst/>
          </c:spPr>
          <c:invertIfNegative val="0"/>
          <c:cat>
            <c:strRef>
              <c:f>Sheet1!$A$5:$A$19</c:f>
              <c:strCache>
                <c:ptCount val="14"/>
                <c:pt idx="0">
                  <c:v>B</c:v>
                </c:pt>
                <c:pt idx="1">
                  <c:v>CBA</c:v>
                </c:pt>
                <c:pt idx="2">
                  <c:v>D</c:v>
                </c:pt>
                <c:pt idx="3">
                  <c:v>E</c:v>
                </c:pt>
                <c:pt idx="4">
                  <c:v>HWE</c:v>
                </c:pt>
                <c:pt idx="5">
                  <c:v>I</c:v>
                </c:pt>
                <c:pt idx="6">
                  <c:v>M</c:v>
                </c:pt>
                <c:pt idx="7">
                  <c:v>O</c:v>
                </c:pt>
                <c:pt idx="8">
                  <c:v>PLT</c:v>
                </c:pt>
                <c:pt idx="9">
                  <c:v>S</c:v>
                </c:pt>
                <c:pt idx="10">
                  <c:v>SGS</c:v>
                </c:pt>
                <c:pt idx="11">
                  <c:v>SOA</c:v>
                </c:pt>
                <c:pt idx="12">
                  <c:v>STG</c:v>
                </c:pt>
                <c:pt idx="13">
                  <c:v>TSPC</c:v>
                </c:pt>
              </c:strCache>
            </c:strRef>
          </c:cat>
          <c:val>
            <c:numRef>
              <c:f>Sheet1!$C$5:$C$19</c:f>
              <c:numCache>
                <c:formatCode>_ * #,##0_ ;_ * \-#,##0_ ;_ * "-"??_ ;_ @_ </c:formatCode>
                <c:ptCount val="14"/>
                <c:pt idx="0">
                  <c:v>521619.25</c:v>
                </c:pt>
                <c:pt idx="1">
                  <c:v>9936</c:v>
                </c:pt>
                <c:pt idx="3">
                  <c:v>466745</c:v>
                </c:pt>
                <c:pt idx="4">
                  <c:v>47695.5</c:v>
                </c:pt>
                <c:pt idx="5">
                  <c:v>383601.5</c:v>
                </c:pt>
                <c:pt idx="6">
                  <c:v>172633.5</c:v>
                </c:pt>
                <c:pt idx="8">
                  <c:v>41218</c:v>
                </c:pt>
                <c:pt idx="9">
                  <c:v>274606</c:v>
                </c:pt>
                <c:pt idx="11">
                  <c:v>2808.4</c:v>
                </c:pt>
                <c:pt idx="12">
                  <c:v>166352</c:v>
                </c:pt>
                <c:pt idx="13">
                  <c:v>85474</c:v>
                </c:pt>
              </c:numCache>
            </c:numRef>
          </c:val>
          <c:extLst>
            <c:ext xmlns:c16="http://schemas.microsoft.com/office/drawing/2014/chart" uri="{C3380CC4-5D6E-409C-BE32-E72D297353CC}">
              <c16:uniqueId val="{00000001-2DAE-4E1E-9DC1-C776DE75ADFE}"/>
            </c:ext>
          </c:extLst>
        </c:ser>
        <c:ser>
          <c:idx val="2"/>
          <c:order val="2"/>
          <c:tx>
            <c:strRef>
              <c:f>Sheet1!$D$3:$D$4</c:f>
              <c:strCache>
                <c:ptCount val="1"/>
                <c:pt idx="0">
                  <c:v>2022</c:v>
                </c:pt>
              </c:strCache>
            </c:strRef>
          </c:tx>
          <c:spPr>
            <a:solidFill>
              <a:schemeClr val="accent3"/>
            </a:solidFill>
            <a:ln>
              <a:noFill/>
            </a:ln>
            <a:effectLst/>
          </c:spPr>
          <c:invertIfNegative val="0"/>
          <c:cat>
            <c:strRef>
              <c:f>Sheet1!$A$5:$A$19</c:f>
              <c:strCache>
                <c:ptCount val="14"/>
                <c:pt idx="0">
                  <c:v>B</c:v>
                </c:pt>
                <c:pt idx="1">
                  <c:v>CBA</c:v>
                </c:pt>
                <c:pt idx="2">
                  <c:v>D</c:v>
                </c:pt>
                <c:pt idx="3">
                  <c:v>E</c:v>
                </c:pt>
                <c:pt idx="4">
                  <c:v>HWE</c:v>
                </c:pt>
                <c:pt idx="5">
                  <c:v>I</c:v>
                </c:pt>
                <c:pt idx="6">
                  <c:v>M</c:v>
                </c:pt>
                <c:pt idx="7">
                  <c:v>O</c:v>
                </c:pt>
                <c:pt idx="8">
                  <c:v>PLT</c:v>
                </c:pt>
                <c:pt idx="9">
                  <c:v>S</c:v>
                </c:pt>
                <c:pt idx="10">
                  <c:v>SGS</c:v>
                </c:pt>
                <c:pt idx="11">
                  <c:v>SOA</c:v>
                </c:pt>
                <c:pt idx="12">
                  <c:v>STG</c:v>
                </c:pt>
                <c:pt idx="13">
                  <c:v>TSPC</c:v>
                </c:pt>
              </c:strCache>
            </c:strRef>
          </c:cat>
          <c:val>
            <c:numRef>
              <c:f>Sheet1!$D$5:$D$19</c:f>
              <c:numCache>
                <c:formatCode>General</c:formatCode>
                <c:ptCount val="14"/>
                <c:pt idx="0" formatCode="_ * #,##0_ ;_ * \-#,##0_ ;_ * &quot;-&quot;??_ ;_ @_ ">
                  <c:v>553229.19999999995</c:v>
                </c:pt>
                <c:pt idx="2" formatCode="_ * #,##0_ ;_ * \-#,##0_ ;_ * &quot;-&quot;??_ ;_ @_ ">
                  <c:v>1291.25</c:v>
                </c:pt>
                <c:pt idx="3" formatCode="_ * #,##0_ ;_ * \-#,##0_ ;_ * &quot;-&quot;??_ ;_ @_ ">
                  <c:v>445554.21</c:v>
                </c:pt>
                <c:pt idx="5" formatCode="_ * #,##0_ ;_ * \-#,##0_ ;_ * &quot;-&quot;??_ ;_ @_ ">
                  <c:v>582198</c:v>
                </c:pt>
                <c:pt idx="6" formatCode="_ * #,##0_ ;_ * \-#,##0_ ;_ * &quot;-&quot;??_ ;_ @_ ">
                  <c:v>173710.5</c:v>
                </c:pt>
                <c:pt idx="9" formatCode="_ * #,##0_ ;_ * \-#,##0_ ;_ * &quot;-&quot;??_ ;_ @_ ">
                  <c:v>226376</c:v>
                </c:pt>
                <c:pt idx="12" formatCode="_ * #,##0_ ;_ * \-#,##0_ ;_ * &quot;-&quot;??_ ;_ @_ ">
                  <c:v>258919</c:v>
                </c:pt>
                <c:pt idx="13" formatCode="_ * #,##0_ ;_ * \-#,##0_ ;_ * &quot;-&quot;??_ ;_ @_ ">
                  <c:v>98341</c:v>
                </c:pt>
              </c:numCache>
            </c:numRef>
          </c:val>
          <c:extLst>
            <c:ext xmlns:c16="http://schemas.microsoft.com/office/drawing/2014/chart" uri="{C3380CC4-5D6E-409C-BE32-E72D297353CC}">
              <c16:uniqueId val="{00000002-2DAE-4E1E-9DC1-C776DE75ADFE}"/>
            </c:ext>
          </c:extLst>
        </c:ser>
        <c:ser>
          <c:idx val="3"/>
          <c:order val="3"/>
          <c:tx>
            <c:strRef>
              <c:f>Sheet1!$E$3:$E$4</c:f>
              <c:strCache>
                <c:ptCount val="1"/>
                <c:pt idx="0">
                  <c:v>2023</c:v>
                </c:pt>
              </c:strCache>
            </c:strRef>
          </c:tx>
          <c:spPr>
            <a:solidFill>
              <a:schemeClr val="accent4"/>
            </a:solidFill>
            <a:ln>
              <a:noFill/>
            </a:ln>
            <a:effectLst/>
          </c:spPr>
          <c:invertIfNegative val="0"/>
          <c:cat>
            <c:strRef>
              <c:f>Sheet1!$A$5:$A$19</c:f>
              <c:strCache>
                <c:ptCount val="14"/>
                <c:pt idx="0">
                  <c:v>B</c:v>
                </c:pt>
                <c:pt idx="1">
                  <c:v>CBA</c:v>
                </c:pt>
                <c:pt idx="2">
                  <c:v>D</c:v>
                </c:pt>
                <c:pt idx="3">
                  <c:v>E</c:v>
                </c:pt>
                <c:pt idx="4">
                  <c:v>HWE</c:v>
                </c:pt>
                <c:pt idx="5">
                  <c:v>I</c:v>
                </c:pt>
                <c:pt idx="6">
                  <c:v>M</c:v>
                </c:pt>
                <c:pt idx="7">
                  <c:v>O</c:v>
                </c:pt>
                <c:pt idx="8">
                  <c:v>PLT</c:v>
                </c:pt>
                <c:pt idx="9">
                  <c:v>S</c:v>
                </c:pt>
                <c:pt idx="10">
                  <c:v>SGS</c:v>
                </c:pt>
                <c:pt idx="11">
                  <c:v>SOA</c:v>
                </c:pt>
                <c:pt idx="12">
                  <c:v>STG</c:v>
                </c:pt>
                <c:pt idx="13">
                  <c:v>TSPC</c:v>
                </c:pt>
              </c:strCache>
            </c:strRef>
          </c:cat>
          <c:val>
            <c:numRef>
              <c:f>Sheet1!$E$5:$E$19</c:f>
              <c:numCache>
                <c:formatCode>General</c:formatCode>
                <c:ptCount val="14"/>
                <c:pt idx="0" formatCode="_ * #,##0_ ;_ * \-#,##0_ ;_ * &quot;-&quot;??_ ;_ @_ ">
                  <c:v>483121.4</c:v>
                </c:pt>
                <c:pt idx="2" formatCode="_ * #,##0_ ;_ * \-#,##0_ ;_ * &quot;-&quot;??_ ;_ @_ ">
                  <c:v>274</c:v>
                </c:pt>
                <c:pt idx="3" formatCode="_ * #,##0_ ;_ * \-#,##0_ ;_ * &quot;-&quot;??_ ;_ @_ ">
                  <c:v>530122.4</c:v>
                </c:pt>
                <c:pt idx="4" formatCode="_ * #,##0_ ;_ * \-#,##0_ ;_ * &quot;-&quot;??_ ;_ @_ ">
                  <c:v>22632.5</c:v>
                </c:pt>
                <c:pt idx="5" formatCode="_ * #,##0_ ;_ * \-#,##0_ ;_ * &quot;-&quot;??_ ;_ @_ ">
                  <c:v>482483</c:v>
                </c:pt>
                <c:pt idx="6" formatCode="_ * #,##0_ ;_ * \-#,##0_ ;_ * &quot;-&quot;??_ ;_ @_ ">
                  <c:v>96340</c:v>
                </c:pt>
                <c:pt idx="9" formatCode="_ * #,##0_ ;_ * \-#,##0_ ;_ * &quot;-&quot;??_ ;_ @_ ">
                  <c:v>110867.5</c:v>
                </c:pt>
                <c:pt idx="10" formatCode="_ * #,##0_ ;_ * \-#,##0_ ;_ * &quot;-&quot;??_ ;_ @_ ">
                  <c:v>-1</c:v>
                </c:pt>
                <c:pt idx="13" formatCode="_ * #,##0_ ;_ * \-#,##0_ ;_ * &quot;-&quot;??_ ;_ @_ ">
                  <c:v>20259</c:v>
                </c:pt>
              </c:numCache>
            </c:numRef>
          </c:val>
          <c:extLst>
            <c:ext xmlns:c16="http://schemas.microsoft.com/office/drawing/2014/chart" uri="{C3380CC4-5D6E-409C-BE32-E72D297353CC}">
              <c16:uniqueId val="{00000003-2DAE-4E1E-9DC1-C776DE75ADFE}"/>
            </c:ext>
          </c:extLst>
        </c:ser>
        <c:ser>
          <c:idx val="4"/>
          <c:order val="4"/>
          <c:tx>
            <c:strRef>
              <c:f>Sheet1!$F$3:$F$4</c:f>
              <c:strCache>
                <c:ptCount val="1"/>
                <c:pt idx="0">
                  <c:v>2024</c:v>
                </c:pt>
              </c:strCache>
            </c:strRef>
          </c:tx>
          <c:spPr>
            <a:solidFill>
              <a:schemeClr val="accent5"/>
            </a:solidFill>
            <a:ln>
              <a:noFill/>
            </a:ln>
            <a:effectLst/>
          </c:spPr>
          <c:invertIfNegative val="0"/>
          <c:cat>
            <c:strRef>
              <c:f>Sheet1!$A$5:$A$19</c:f>
              <c:strCache>
                <c:ptCount val="14"/>
                <c:pt idx="0">
                  <c:v>B</c:v>
                </c:pt>
                <c:pt idx="1">
                  <c:v>CBA</c:v>
                </c:pt>
                <c:pt idx="2">
                  <c:v>D</c:v>
                </c:pt>
                <c:pt idx="3">
                  <c:v>E</c:v>
                </c:pt>
                <c:pt idx="4">
                  <c:v>HWE</c:v>
                </c:pt>
                <c:pt idx="5">
                  <c:v>I</c:v>
                </c:pt>
                <c:pt idx="6">
                  <c:v>M</c:v>
                </c:pt>
                <c:pt idx="7">
                  <c:v>O</c:v>
                </c:pt>
                <c:pt idx="8">
                  <c:v>PLT</c:v>
                </c:pt>
                <c:pt idx="9">
                  <c:v>S</c:v>
                </c:pt>
                <c:pt idx="10">
                  <c:v>SGS</c:v>
                </c:pt>
                <c:pt idx="11">
                  <c:v>SOA</c:v>
                </c:pt>
                <c:pt idx="12">
                  <c:v>STG</c:v>
                </c:pt>
                <c:pt idx="13">
                  <c:v>TSPC</c:v>
                </c:pt>
              </c:strCache>
            </c:strRef>
          </c:cat>
          <c:val>
            <c:numRef>
              <c:f>Sheet1!$F$5:$F$19</c:f>
              <c:numCache>
                <c:formatCode>General</c:formatCode>
                <c:ptCount val="14"/>
                <c:pt idx="0" formatCode="_ * #,##0_ ;_ * \-#,##0_ ;_ * &quot;-&quot;??_ ;_ @_ ">
                  <c:v>377219</c:v>
                </c:pt>
                <c:pt idx="3" formatCode="_ * #,##0_ ;_ * \-#,##0_ ;_ * &quot;-&quot;??_ ;_ @_ ">
                  <c:v>406426.4</c:v>
                </c:pt>
                <c:pt idx="5" formatCode="_ * #,##0_ ;_ * \-#,##0_ ;_ * &quot;-&quot;??_ ;_ @_ ">
                  <c:v>440717</c:v>
                </c:pt>
                <c:pt idx="6" formatCode="_ * #,##0_ ;_ * \-#,##0_ ;_ * &quot;-&quot;??_ ;_ @_ ">
                  <c:v>112381</c:v>
                </c:pt>
              </c:numCache>
            </c:numRef>
          </c:val>
          <c:extLst>
            <c:ext xmlns:c16="http://schemas.microsoft.com/office/drawing/2014/chart" uri="{C3380CC4-5D6E-409C-BE32-E72D297353CC}">
              <c16:uniqueId val="{00000004-2DAE-4E1E-9DC1-C776DE75ADFE}"/>
            </c:ext>
          </c:extLst>
        </c:ser>
        <c:dLbls>
          <c:showLegendKey val="0"/>
          <c:showVal val="0"/>
          <c:showCatName val="0"/>
          <c:showSerName val="0"/>
          <c:showPercent val="0"/>
          <c:showBubbleSize val="0"/>
        </c:dLbls>
        <c:gapWidth val="219"/>
        <c:overlap val="-27"/>
        <c:axId val="1187574159"/>
        <c:axId val="1187574639"/>
      </c:barChart>
      <c:catAx>
        <c:axId val="118757415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Plant ID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87574639"/>
        <c:crosses val="autoZero"/>
        <c:auto val="1"/>
        <c:lblAlgn val="ctr"/>
        <c:lblOffset val="100"/>
        <c:noMultiLvlLbl val="0"/>
      </c:catAx>
      <c:valAx>
        <c:axId val="118757463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Net Units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_ * #,##0_ ;_ * \-#,##0_ ;_ * &quot;-&quot;??_ ;_ @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8757415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modernComment_13A_42ED457F.xml><?xml version="1.0" encoding="utf-8"?>
<p188:cmLst xmlns:a="http://schemas.openxmlformats.org/drawingml/2006/main" xmlns:r="http://schemas.openxmlformats.org/officeDocument/2006/relationships" xmlns:p188="http://schemas.microsoft.com/office/powerpoint/2018/8/main">
  <p188:cm id="{8A0C707C-76D3-4F1B-A22D-3DE9D1F34571}" authorId="{E2F1E7AD-50D6-54F7-F01B-0EA9E41AE65B}" status="resolved" created="2025-02-18T07:10:43.396">
    <pc:sldMkLst xmlns:pc="http://schemas.microsoft.com/office/powerpoint/2013/main/command">
      <pc:docMk/>
      <pc:sldMk cId="2092801700" sldId="314"/>
    </pc:sldMkLst>
    <p188:replyLst>
      <p188:reply id="{45929B3F-1DB7-4841-A327-2B19280FEFD4}" authorId="{B36E80D4-428C-C16C-A914-C6DE9BDFA8DB}" created="2025-02-18T16:29:56.772">
        <p188:txBody>
          <a:bodyPr/>
          <a:lstStyle/>
          <a:p>
            <a:r>
              <a:rPr lang="en-US"/>
              <a:t>correct</a:t>
            </a:r>
          </a:p>
        </p188:txBody>
      </p188:reply>
    </p188:replyLst>
    <p188:txBody>
      <a:bodyPr/>
      <a:lstStyle/>
      <a:p>
        <a:r>
          <a:rPr lang="en-US"/>
          <a:t>[@Krithik Raju] - just have a look at the numbers and correct if needed</a:t>
        </a:r>
      </a:p>
    </p188:txBody>
  </p188:cm>
</p188:cmLst>
</file>

<file path=ppt/comments/modernComment_13B_1B2040F5.xml><?xml version="1.0" encoding="utf-8"?>
<p188:cmLst xmlns:a="http://schemas.openxmlformats.org/drawingml/2006/main" xmlns:r="http://schemas.openxmlformats.org/officeDocument/2006/relationships" xmlns:p188="http://schemas.microsoft.com/office/powerpoint/2018/8/main">
  <p188:cm id="{7F8B48B4-4162-447B-BF3A-EF0C5E06B637}" authorId="{E2F1E7AD-50D6-54F7-F01B-0EA9E41AE65B}" status="resolved" created="2025-02-18T07:09:35.119">
    <ac:deMkLst xmlns:ac="http://schemas.microsoft.com/office/drawing/2013/main/command">
      <pc:docMk xmlns:pc="http://schemas.microsoft.com/office/powerpoint/2013/main/command"/>
      <pc:sldMk xmlns:pc="http://schemas.microsoft.com/office/powerpoint/2013/main/command" cId="455098613" sldId="315"/>
      <ac:graphicFrameMk id="34" creationId="{70699670-7A58-5F17-FC9B-ED573665CB0C}"/>
    </ac:deMkLst>
    <p188:pos x="11211884" y="605251"/>
    <p188:replyLst>
      <p188:reply id="{E45D8AD0-2B5B-4B0D-B7F4-9C9B0E3F9C63}" authorId="{3287F5F9-5FD1-9F3C-7B75-06848C156993}" created="2025-02-18T17:10:31.574">
        <p188:txBody>
          <a:bodyPr/>
          <a:lstStyle/>
          <a:p>
            <a:r>
              <a:rPr lang="en-US"/>
              <a:t>I have revised the wording.</a:t>
            </a:r>
          </a:p>
        </p188:txBody>
      </p188:reply>
    </p188:replyLst>
    <p188:txBody>
      <a:bodyPr/>
      <a:lstStyle/>
      <a:p>
        <a:r>
          <a:rPr lang="en-US"/>
          <a:t>[@Prashast Vaish] / [@Muhammad Murtaza Shafiq] - I’ve added this table based on your notes. Please make changes to the wording (especially in KPIs 2 and 3). 
For KPI 4, please review what I’ve written. Had to write based on my understanding since the notes didn’t have too much context
</a:t>
        </a:r>
      </a:p>
    </p188:txBody>
  </p188:cm>
</p188:cmLst>
</file>

<file path=ppt/comments/modernComment_140_E60D950F.xml><?xml version="1.0" encoding="utf-8"?>
<p188:cmLst xmlns:a="http://schemas.openxmlformats.org/drawingml/2006/main" xmlns:r="http://schemas.openxmlformats.org/officeDocument/2006/relationships" xmlns:p188="http://schemas.microsoft.com/office/powerpoint/2018/8/main">
  <p188:cm id="{D5A70E74-48DE-4D62-BBA5-C532257A0495}" authorId="{E2F1E7AD-50D6-54F7-F01B-0EA9E41AE65B}" status="resolved" created="2025-02-18T07:10:43.396">
    <pc:sldMkLst xmlns:pc="http://schemas.microsoft.com/office/powerpoint/2013/main/command">
      <pc:docMk/>
      <pc:sldMk cId="2092801700" sldId="314"/>
    </pc:sldMkLst>
    <p188:replyLst>
      <p188:reply id="{45929B3F-1DB7-4841-A327-2B19280FEFD4}" authorId="{B36E80D4-428C-C16C-A914-C6DE9BDFA8DB}" created="2025-02-18T16:29:56.772">
        <p188:txBody>
          <a:bodyPr/>
          <a:lstStyle/>
          <a:p>
            <a:r>
              <a:rPr lang="en-US"/>
              <a:t>correct</a:t>
            </a:r>
          </a:p>
        </p188:txBody>
      </p188:reply>
    </p188:replyLst>
    <p188:txBody>
      <a:bodyPr/>
      <a:lstStyle/>
      <a:p>
        <a:r>
          <a:rPr lang="en-US"/>
          <a:t>[@Krithik Raju] - just have a look at the numbers and correct if needed</a:t>
        </a:r>
      </a:p>
    </p188:txBody>
  </p188:cm>
</p188:cmLst>
</file>

<file path=ppt/comments/modernComment_14C_82D78670.xml><?xml version="1.0" encoding="utf-8"?>
<p188:cmLst xmlns:a="http://schemas.openxmlformats.org/drawingml/2006/main" xmlns:r="http://schemas.openxmlformats.org/officeDocument/2006/relationships" xmlns:p188="http://schemas.microsoft.com/office/powerpoint/2018/8/main">
  <p188:cm id="{1FE73FE0-7EB6-4349-9C9A-CB600B462300}" authorId="{E2F1E7AD-50D6-54F7-F01B-0EA9E41AE65B}" created="2025-03-25T02:05:36.952">
    <pc:sldMkLst xmlns:pc="http://schemas.microsoft.com/office/powerpoint/2013/main/command">
      <pc:docMk/>
      <pc:sldMk cId="2195162736" sldId="332"/>
    </pc:sldMkLst>
    <p188:pos x="6092825" y="2565400"/>
    <p188:txBody>
      <a:bodyPr/>
      <a:lstStyle/>
      <a:p>
        <a:r>
          <a:rPr lang="en-US"/>
          <a:t>[@Prashast Vaish] / [@Muhammad Murtaza Shafiq]  and [@Yuvraj Malhotra] /[@Krithik Raju]  to fill in pointers</a:t>
        </a:r>
      </a:p>
    </p188:txBody>
  </p188:cm>
</p188:cmLst>
</file>

<file path=ppt/comments/modernComment_14D_6796A000.xml><?xml version="1.0" encoding="utf-8"?>
<p188:cmLst xmlns:a="http://schemas.openxmlformats.org/drawingml/2006/main" xmlns:r="http://schemas.openxmlformats.org/officeDocument/2006/relationships" xmlns:p188="http://schemas.microsoft.com/office/powerpoint/2018/8/main">
  <p188:cm id="{26FB5898-CBC0-4E9D-BB7F-786E61055AF2}" authorId="{B36E80D4-428C-C16C-A914-C6DE9BDFA8DB}" created="2025-03-26T02:21:50.289">
    <pc:sldMkLst xmlns:pc="http://schemas.microsoft.com/office/powerpoint/2013/main/command">
      <pc:docMk/>
      <pc:sldMk cId="232013215" sldId="333"/>
    </pc:sldMkLst>
    <p188:txBody>
      <a:bodyPr/>
      <a:lstStyle/>
      <a:p>
        <a:r>
          <a:rPr lang="en-US"/>
          <a:t>excess shipments vs loss and retention</a:t>
        </a:r>
      </a:p>
    </p188:txBody>
  </p188:cm>
  <p188:cm id="{5C897BE8-02C8-4C4B-96CE-71BF52034BC7}" authorId="{B36E80D4-428C-C16C-A914-C6DE9BDFA8DB}" created="2025-03-26T02:23:01.696">
    <pc:sldMkLst xmlns:pc="http://schemas.microsoft.com/office/powerpoint/2013/main/command">
      <pc:docMk/>
      <pc:sldMk cId="232013215" sldId="333"/>
    </pc:sldMkLst>
    <p188:txBody>
      <a:bodyPr/>
      <a:lstStyle/>
      <a:p>
        <a:r>
          <a:rPr lang="en-US"/>
          <a:t>For customers who have left AgReliant but then returned, we could also track the gap between the time they left and the time they came back
In general, farmers who plant the same crop on the same field in two consecutive years
However, most customers don't just plant one type of plant. Which means that they do buy corn every year
Very few farmers buy all their seed from a single brand
Based on the other considerations - it's probably unlikely that they left AgReliant and came back due to farming conditions. Rather, it might be because they were not satisfied by AgReliant's service</a:t>
        </a:r>
      </a:p>
    </p188:txBody>
  </p188:cm>
  <p188:cm id="{95E23876-E2B1-475B-A618-130952AB95E9}" authorId="{B36E80D4-428C-C16C-A914-C6DE9BDFA8DB}" created="2025-03-26T02:24:19.165">
    <pc:sldMkLst xmlns:pc="http://schemas.microsoft.com/office/powerpoint/2013/main/command">
      <pc:docMk/>
      <pc:sldMk cId="232013215" sldId="333"/>
    </pc:sldMkLst>
    <p188:txBody>
      <a:bodyPr/>
      <a:lstStyle/>
      <a:p>
        <a:r>
          <a:rPr lang="en-US"/>
          <a:t>drop off rates due excess shipment: in 2022 lets see avg excess shipments per customer for those who dropped off</a:t>
        </a:r>
      </a:p>
    </p188:txBody>
  </p188:cm>
</p188:cmLst>
</file>

<file path=ppt/comments/modernComment_15C_15D1C91B.xml><?xml version="1.0" encoding="utf-8"?>
<p188:cmLst xmlns:a="http://schemas.openxmlformats.org/drawingml/2006/main" xmlns:r="http://schemas.openxmlformats.org/officeDocument/2006/relationships" xmlns:p188="http://schemas.microsoft.com/office/powerpoint/2018/8/main">
  <p188:cm id="{7F4D451A-07F4-DF46-88A4-8ED7F932C10E}" authorId="{E2F1E7AD-50D6-54F7-F01B-0EA9E41AE65B}" status="resolved" created="2025-02-18T07:10:43.396">
    <pc:sldMkLst xmlns:pc="http://schemas.microsoft.com/office/powerpoint/2013/main/command">
      <pc:docMk/>
      <pc:sldMk cId="2092801700" sldId="314"/>
    </pc:sldMkLst>
    <p188:replyLst>
      <p188:reply id="{45929B3F-1DB7-4841-A327-2B19280FEFD4}" authorId="{B36E80D4-428C-C16C-A914-C6DE9BDFA8DB}" created="2025-02-18T16:29:56.772">
        <p188:txBody>
          <a:bodyPr/>
          <a:lstStyle/>
          <a:p>
            <a:r>
              <a:rPr lang="en-US"/>
              <a:t>correct</a:t>
            </a:r>
          </a:p>
        </p188:txBody>
      </p188:reply>
    </p188:replyLst>
    <p188:txBody>
      <a:bodyPr/>
      <a:lstStyle/>
      <a:p>
        <a:r>
          <a:rPr lang="en-US"/>
          <a:t>[@Krithik Raju] - just have a look at the numbers and correct if needed</a:t>
        </a:r>
      </a:p>
    </p188:txBody>
  </p188:cm>
</p188:cmLst>
</file>

<file path=ppt/comments/modernComment_162_CD1D4725.xml><?xml version="1.0" encoding="utf-8"?>
<p188:cmLst xmlns:a="http://schemas.openxmlformats.org/drawingml/2006/main" xmlns:r="http://schemas.openxmlformats.org/officeDocument/2006/relationships" xmlns:p188="http://schemas.microsoft.com/office/powerpoint/2018/8/main">
  <p188:cm id="{A242EA56-AF0C-3541-A435-1F87815892F5}" authorId="{E2F1E7AD-50D6-54F7-F01B-0EA9E41AE65B}" status="resolved" created="2025-02-18T07:10:43.396">
    <pc:sldMkLst xmlns:pc="http://schemas.microsoft.com/office/powerpoint/2013/main/command">
      <pc:docMk/>
      <pc:sldMk cId="2092801700" sldId="314"/>
    </pc:sldMkLst>
    <p188:replyLst>
      <p188:reply id="{45929B3F-1DB7-4841-A327-2B19280FEFD4}" authorId="{B36E80D4-428C-C16C-A914-C6DE9BDFA8DB}" created="2025-02-18T16:29:56.772">
        <p188:txBody>
          <a:bodyPr/>
          <a:lstStyle/>
          <a:p>
            <a:r>
              <a:rPr lang="en-US"/>
              <a:t>correct</a:t>
            </a:r>
          </a:p>
        </p188:txBody>
      </p188:reply>
    </p188:replyLst>
    <p188:txBody>
      <a:bodyPr/>
      <a:lstStyle/>
      <a:p>
        <a:r>
          <a:rPr lang="en-US"/>
          <a:t>[@Krithik Raju] - just have a look at the numbers and correct if needed</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4CECE0-A00E-4D30-A38F-D97BCCB77192}"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7E33544C-7851-4137-BBA4-818CBF365FBB}">
      <dgm:prSet phldrT="[Text]" custT="1"/>
      <dgm:spPr>
        <a:solidFill>
          <a:schemeClr val="tx2"/>
        </a:solidFill>
      </dgm:spPr>
      <dgm:t>
        <a:bodyPr/>
        <a:lstStyle/>
        <a:p>
          <a:endParaRPr lang="en-IN" sz="1600"/>
        </a:p>
        <a:p>
          <a:r>
            <a:rPr lang="en-IN" sz="1600"/>
            <a:t>Location Transfers</a:t>
          </a:r>
          <a:endParaRPr lang="en-US" sz="1600"/>
        </a:p>
      </dgm:t>
    </dgm:pt>
    <dgm:pt modelId="{E03AEEC3-D526-4CB7-A454-89EF9548E8AB}" type="parTrans" cxnId="{AFA2355E-DEB6-46D9-9E4F-1F26AA9A25CF}">
      <dgm:prSet/>
      <dgm:spPr/>
      <dgm:t>
        <a:bodyPr/>
        <a:lstStyle/>
        <a:p>
          <a:endParaRPr lang="en-US"/>
        </a:p>
      </dgm:t>
    </dgm:pt>
    <dgm:pt modelId="{9B078ADF-AE5F-4E76-98B2-CDB4A49244D4}" type="sibTrans" cxnId="{AFA2355E-DEB6-46D9-9E4F-1F26AA9A25CF}">
      <dgm:prSet/>
      <dgm:spPr/>
      <dgm:t>
        <a:bodyPr/>
        <a:lstStyle/>
        <a:p>
          <a:endParaRPr lang="en-US"/>
        </a:p>
      </dgm:t>
    </dgm:pt>
    <dgm:pt modelId="{23E9C040-705F-493B-8ACF-0C64C340537E}">
      <dgm:prSet phldrT="[Text]" custT="1"/>
      <dgm:spPr>
        <a:solidFill>
          <a:schemeClr val="tx2">
            <a:lumMod val="60000"/>
            <a:lumOff val="40000"/>
            <a:alpha val="90000"/>
          </a:schemeClr>
        </a:solidFill>
      </dgm:spPr>
      <dgm:t>
        <a:bodyPr/>
        <a:lstStyle/>
        <a:p>
          <a:endParaRPr lang="en-IN" sz="1600"/>
        </a:p>
        <a:p>
          <a:endParaRPr lang="en-IN" sz="1600"/>
        </a:p>
        <a:p>
          <a:r>
            <a:rPr lang="en-IN" sz="1600" i="1"/>
            <a:t>Production</a:t>
          </a:r>
          <a:r>
            <a:rPr lang="en-IN" sz="1600" i="1" baseline="0"/>
            <a:t> WH to Distribution WH</a:t>
          </a:r>
        </a:p>
        <a:p>
          <a:r>
            <a:rPr lang="en-IN" sz="1600" i="1" baseline="0"/>
            <a:t>(</a:t>
          </a:r>
          <a:r>
            <a:rPr lang="en-IN" sz="1600" b="1" i="1" baseline="0"/>
            <a:t>July to Dec</a:t>
          </a:r>
          <a:r>
            <a:rPr lang="en-IN" sz="1600" i="1" baseline="0"/>
            <a:t>)</a:t>
          </a:r>
          <a:endParaRPr lang="en-US" sz="1600"/>
        </a:p>
      </dgm:t>
    </dgm:pt>
    <dgm:pt modelId="{DAD15233-085D-4DB2-A99A-D57BE7B7077C}" type="parTrans" cxnId="{1137001F-C721-4697-86B5-B25E6058FCA2}">
      <dgm:prSet/>
      <dgm:spPr/>
      <dgm:t>
        <a:bodyPr/>
        <a:lstStyle/>
        <a:p>
          <a:endParaRPr lang="en-US"/>
        </a:p>
      </dgm:t>
    </dgm:pt>
    <dgm:pt modelId="{D86FDE34-0C12-441A-9080-5AB92FF667B1}" type="sibTrans" cxnId="{1137001F-C721-4697-86B5-B25E6058FCA2}">
      <dgm:prSet/>
      <dgm:spPr/>
      <dgm:t>
        <a:bodyPr/>
        <a:lstStyle/>
        <a:p>
          <a:endParaRPr lang="en-US"/>
        </a:p>
      </dgm:t>
    </dgm:pt>
    <dgm:pt modelId="{D27CA555-9374-4CC4-A528-8FA4ECF2FBCD}">
      <dgm:prSet phldrT="[Text]" custT="1"/>
      <dgm:spPr>
        <a:solidFill>
          <a:schemeClr val="tx2">
            <a:lumMod val="60000"/>
            <a:lumOff val="40000"/>
            <a:alpha val="90000"/>
          </a:schemeClr>
        </a:solidFill>
      </dgm:spPr>
      <dgm:t>
        <a:bodyPr/>
        <a:lstStyle/>
        <a:p>
          <a:endParaRPr lang="en-IN" sz="1600"/>
        </a:p>
        <a:p>
          <a:endParaRPr lang="en-IN" sz="1600"/>
        </a:p>
        <a:p>
          <a:r>
            <a:rPr lang="en-IN" sz="1600" i="1"/>
            <a:t>Distribution WH to Distribution WH</a:t>
          </a:r>
        </a:p>
        <a:p>
          <a:r>
            <a:rPr lang="en-IN" sz="1600" i="1"/>
            <a:t>(</a:t>
          </a:r>
          <a:r>
            <a:rPr lang="en-IN" sz="1600" b="1" i="1"/>
            <a:t>Jan to June</a:t>
          </a:r>
          <a:r>
            <a:rPr lang="en-IN" sz="1600" i="1"/>
            <a:t>)</a:t>
          </a:r>
          <a:endParaRPr lang="en-US" sz="1600"/>
        </a:p>
      </dgm:t>
    </dgm:pt>
    <dgm:pt modelId="{C281EA13-A7F2-4854-9E23-A45D2D9C3281}" type="parTrans" cxnId="{8BAEB489-6676-4754-A855-EE60E69E085E}">
      <dgm:prSet/>
      <dgm:spPr/>
      <dgm:t>
        <a:bodyPr/>
        <a:lstStyle/>
        <a:p>
          <a:endParaRPr lang="en-US"/>
        </a:p>
      </dgm:t>
    </dgm:pt>
    <dgm:pt modelId="{0C6F2D16-1350-4BE4-9695-C22831CAA395}" type="sibTrans" cxnId="{8BAEB489-6676-4754-A855-EE60E69E085E}">
      <dgm:prSet/>
      <dgm:spPr/>
      <dgm:t>
        <a:bodyPr/>
        <a:lstStyle/>
        <a:p>
          <a:endParaRPr lang="en-US"/>
        </a:p>
      </dgm:t>
    </dgm:pt>
    <dgm:pt modelId="{5497FF36-E6AB-4609-9231-B913601D3CF0}" type="pres">
      <dgm:prSet presAssocID="{824CECE0-A00E-4D30-A38F-D97BCCB77192}" presName="diagram" presStyleCnt="0">
        <dgm:presLayoutVars>
          <dgm:chPref val="1"/>
          <dgm:dir/>
          <dgm:animOne val="branch"/>
          <dgm:animLvl val="lvl"/>
          <dgm:resizeHandles/>
        </dgm:presLayoutVars>
      </dgm:prSet>
      <dgm:spPr/>
    </dgm:pt>
    <dgm:pt modelId="{BC420B1E-D420-4A16-90CC-59C73876F351}" type="pres">
      <dgm:prSet presAssocID="{7E33544C-7851-4137-BBA4-818CBF365FBB}" presName="root" presStyleCnt="0"/>
      <dgm:spPr/>
    </dgm:pt>
    <dgm:pt modelId="{B9344F48-F34B-48F0-8FA7-2B851252B470}" type="pres">
      <dgm:prSet presAssocID="{7E33544C-7851-4137-BBA4-818CBF365FBB}" presName="rootComposite" presStyleCnt="0"/>
      <dgm:spPr/>
    </dgm:pt>
    <dgm:pt modelId="{B313C70E-EBF3-4D85-9030-F6B9ABB15E1F}" type="pres">
      <dgm:prSet presAssocID="{7E33544C-7851-4137-BBA4-818CBF365FBB}" presName="rootText" presStyleLbl="node1" presStyleIdx="0" presStyleCnt="1"/>
      <dgm:spPr/>
    </dgm:pt>
    <dgm:pt modelId="{F9F1BE4F-CCDB-4567-BBA3-6238A4310FB3}" type="pres">
      <dgm:prSet presAssocID="{7E33544C-7851-4137-BBA4-818CBF365FBB}" presName="rootConnector" presStyleLbl="node1" presStyleIdx="0" presStyleCnt="1"/>
      <dgm:spPr/>
    </dgm:pt>
    <dgm:pt modelId="{95B65252-4CF9-42E9-B00A-6C602F1B785C}" type="pres">
      <dgm:prSet presAssocID="{7E33544C-7851-4137-BBA4-818CBF365FBB}" presName="childShape" presStyleCnt="0"/>
      <dgm:spPr/>
    </dgm:pt>
    <dgm:pt modelId="{0A9E11EF-8043-483F-B978-AF93A14FB1E3}" type="pres">
      <dgm:prSet presAssocID="{DAD15233-085D-4DB2-A99A-D57BE7B7077C}" presName="Name13" presStyleLbl="parChTrans1D2" presStyleIdx="0" presStyleCnt="2"/>
      <dgm:spPr/>
    </dgm:pt>
    <dgm:pt modelId="{E77F3186-7C64-4141-A4AF-8D03C79C9A16}" type="pres">
      <dgm:prSet presAssocID="{23E9C040-705F-493B-8ACF-0C64C340537E}" presName="childText" presStyleLbl="bgAcc1" presStyleIdx="0" presStyleCnt="2" custScaleX="142535" custScaleY="155697">
        <dgm:presLayoutVars>
          <dgm:bulletEnabled val="1"/>
        </dgm:presLayoutVars>
      </dgm:prSet>
      <dgm:spPr/>
    </dgm:pt>
    <dgm:pt modelId="{7E3C1FE4-E891-4C4B-B215-8A72AE8681CA}" type="pres">
      <dgm:prSet presAssocID="{C281EA13-A7F2-4854-9E23-A45D2D9C3281}" presName="Name13" presStyleLbl="parChTrans1D2" presStyleIdx="1" presStyleCnt="2"/>
      <dgm:spPr/>
    </dgm:pt>
    <dgm:pt modelId="{81F3E03A-C39B-4C76-A329-7B96E84505C5}" type="pres">
      <dgm:prSet presAssocID="{D27CA555-9374-4CC4-A528-8FA4ECF2FBCD}" presName="childText" presStyleLbl="bgAcc1" presStyleIdx="1" presStyleCnt="2" custScaleX="144188" custScaleY="143038">
        <dgm:presLayoutVars>
          <dgm:bulletEnabled val="1"/>
        </dgm:presLayoutVars>
      </dgm:prSet>
      <dgm:spPr/>
    </dgm:pt>
  </dgm:ptLst>
  <dgm:cxnLst>
    <dgm:cxn modelId="{6B9FC30A-1AF9-4293-91A4-ABC3CBFCD90D}" type="presOf" srcId="{23E9C040-705F-493B-8ACF-0C64C340537E}" destId="{E77F3186-7C64-4141-A4AF-8D03C79C9A16}" srcOrd="0" destOrd="0" presId="urn:microsoft.com/office/officeart/2005/8/layout/hierarchy3"/>
    <dgm:cxn modelId="{494F390C-AC12-4F0B-94B5-31AE2ABB7CF0}" type="presOf" srcId="{7E33544C-7851-4137-BBA4-818CBF365FBB}" destId="{F9F1BE4F-CCDB-4567-BBA3-6238A4310FB3}" srcOrd="1" destOrd="0" presId="urn:microsoft.com/office/officeart/2005/8/layout/hierarchy3"/>
    <dgm:cxn modelId="{366B9D1E-3991-4AA1-8ECD-BFCB167C844B}" type="presOf" srcId="{C281EA13-A7F2-4854-9E23-A45D2D9C3281}" destId="{7E3C1FE4-E891-4C4B-B215-8A72AE8681CA}" srcOrd="0" destOrd="0" presId="urn:microsoft.com/office/officeart/2005/8/layout/hierarchy3"/>
    <dgm:cxn modelId="{1137001F-C721-4697-86B5-B25E6058FCA2}" srcId="{7E33544C-7851-4137-BBA4-818CBF365FBB}" destId="{23E9C040-705F-493B-8ACF-0C64C340537E}" srcOrd="0" destOrd="0" parTransId="{DAD15233-085D-4DB2-A99A-D57BE7B7077C}" sibTransId="{D86FDE34-0C12-441A-9080-5AB92FF667B1}"/>
    <dgm:cxn modelId="{AFA2355E-DEB6-46D9-9E4F-1F26AA9A25CF}" srcId="{824CECE0-A00E-4D30-A38F-D97BCCB77192}" destId="{7E33544C-7851-4137-BBA4-818CBF365FBB}" srcOrd="0" destOrd="0" parTransId="{E03AEEC3-D526-4CB7-A454-89EF9548E8AB}" sibTransId="{9B078ADF-AE5F-4E76-98B2-CDB4A49244D4}"/>
    <dgm:cxn modelId="{30B3104A-0A7B-407C-AD0F-D4672C737FCD}" type="presOf" srcId="{D27CA555-9374-4CC4-A528-8FA4ECF2FBCD}" destId="{81F3E03A-C39B-4C76-A329-7B96E84505C5}" srcOrd="0" destOrd="0" presId="urn:microsoft.com/office/officeart/2005/8/layout/hierarchy3"/>
    <dgm:cxn modelId="{8BAEB489-6676-4754-A855-EE60E69E085E}" srcId="{7E33544C-7851-4137-BBA4-818CBF365FBB}" destId="{D27CA555-9374-4CC4-A528-8FA4ECF2FBCD}" srcOrd="1" destOrd="0" parTransId="{C281EA13-A7F2-4854-9E23-A45D2D9C3281}" sibTransId="{0C6F2D16-1350-4BE4-9695-C22831CAA395}"/>
    <dgm:cxn modelId="{4A5F88A0-A58E-4E80-B1CD-5AA389B0E029}" type="presOf" srcId="{DAD15233-085D-4DB2-A99A-D57BE7B7077C}" destId="{0A9E11EF-8043-483F-B978-AF93A14FB1E3}" srcOrd="0" destOrd="0" presId="urn:microsoft.com/office/officeart/2005/8/layout/hierarchy3"/>
    <dgm:cxn modelId="{0F4355B8-9F05-40FD-B190-D8BCBCCCF36D}" type="presOf" srcId="{7E33544C-7851-4137-BBA4-818CBF365FBB}" destId="{B313C70E-EBF3-4D85-9030-F6B9ABB15E1F}" srcOrd="0" destOrd="0" presId="urn:microsoft.com/office/officeart/2005/8/layout/hierarchy3"/>
    <dgm:cxn modelId="{75BE8ACE-9BAB-4BD9-BC00-59AEA0A2700C}" type="presOf" srcId="{824CECE0-A00E-4D30-A38F-D97BCCB77192}" destId="{5497FF36-E6AB-4609-9231-B913601D3CF0}" srcOrd="0" destOrd="0" presId="urn:microsoft.com/office/officeart/2005/8/layout/hierarchy3"/>
    <dgm:cxn modelId="{147A28CC-9D4F-484C-95E6-3EA65981BAE0}" type="presParOf" srcId="{5497FF36-E6AB-4609-9231-B913601D3CF0}" destId="{BC420B1E-D420-4A16-90CC-59C73876F351}" srcOrd="0" destOrd="0" presId="urn:microsoft.com/office/officeart/2005/8/layout/hierarchy3"/>
    <dgm:cxn modelId="{A0E62234-BB20-4A46-BEE5-13C3A6D171EE}" type="presParOf" srcId="{BC420B1E-D420-4A16-90CC-59C73876F351}" destId="{B9344F48-F34B-48F0-8FA7-2B851252B470}" srcOrd="0" destOrd="0" presId="urn:microsoft.com/office/officeart/2005/8/layout/hierarchy3"/>
    <dgm:cxn modelId="{D0C65EB7-4C5D-4437-8FDC-F94D6F59CA69}" type="presParOf" srcId="{B9344F48-F34B-48F0-8FA7-2B851252B470}" destId="{B313C70E-EBF3-4D85-9030-F6B9ABB15E1F}" srcOrd="0" destOrd="0" presId="urn:microsoft.com/office/officeart/2005/8/layout/hierarchy3"/>
    <dgm:cxn modelId="{F49BED71-DBDB-4BD5-B57E-EE856442A72D}" type="presParOf" srcId="{B9344F48-F34B-48F0-8FA7-2B851252B470}" destId="{F9F1BE4F-CCDB-4567-BBA3-6238A4310FB3}" srcOrd="1" destOrd="0" presId="urn:microsoft.com/office/officeart/2005/8/layout/hierarchy3"/>
    <dgm:cxn modelId="{E25476CA-4199-469C-978D-76EE84D1808F}" type="presParOf" srcId="{BC420B1E-D420-4A16-90CC-59C73876F351}" destId="{95B65252-4CF9-42E9-B00A-6C602F1B785C}" srcOrd="1" destOrd="0" presId="urn:microsoft.com/office/officeart/2005/8/layout/hierarchy3"/>
    <dgm:cxn modelId="{D2E28578-CB20-4BDB-92E9-EE2F745E7E5D}" type="presParOf" srcId="{95B65252-4CF9-42E9-B00A-6C602F1B785C}" destId="{0A9E11EF-8043-483F-B978-AF93A14FB1E3}" srcOrd="0" destOrd="0" presId="urn:microsoft.com/office/officeart/2005/8/layout/hierarchy3"/>
    <dgm:cxn modelId="{C281DC82-10E7-4237-A71C-BF605689C2E4}" type="presParOf" srcId="{95B65252-4CF9-42E9-B00A-6C602F1B785C}" destId="{E77F3186-7C64-4141-A4AF-8D03C79C9A16}" srcOrd="1" destOrd="0" presId="urn:microsoft.com/office/officeart/2005/8/layout/hierarchy3"/>
    <dgm:cxn modelId="{B362C2B6-6CCD-42FD-A788-86612BC48BE0}" type="presParOf" srcId="{95B65252-4CF9-42E9-B00A-6C602F1B785C}" destId="{7E3C1FE4-E891-4C4B-B215-8A72AE8681CA}" srcOrd="2" destOrd="0" presId="urn:microsoft.com/office/officeart/2005/8/layout/hierarchy3"/>
    <dgm:cxn modelId="{71CDB487-0153-49B7-8310-57E47A3E5CBF}" type="presParOf" srcId="{95B65252-4CF9-42E9-B00A-6C602F1B785C}" destId="{81F3E03A-C39B-4C76-A329-7B96E84505C5}"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13C70E-EBF3-4D85-9030-F6B9ABB15E1F}">
      <dsp:nvSpPr>
        <dsp:cNvPr id="0" name=""/>
        <dsp:cNvSpPr/>
      </dsp:nvSpPr>
      <dsp:spPr>
        <a:xfrm>
          <a:off x="1671494" y="1404"/>
          <a:ext cx="2059454" cy="1029727"/>
        </a:xfrm>
        <a:prstGeom prst="roundRect">
          <a:avLst>
            <a:gd name="adj" fmla="val 10000"/>
          </a:avLst>
        </a:prstGeom>
        <a:solidFill>
          <a:schemeClr val="tx2"/>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endParaRPr lang="en-IN" sz="1600" kern="1200"/>
        </a:p>
        <a:p>
          <a:pPr marL="0" lvl="0" indent="0" algn="ctr" defTabSz="711200">
            <a:lnSpc>
              <a:spcPct val="90000"/>
            </a:lnSpc>
            <a:spcBef>
              <a:spcPct val="0"/>
            </a:spcBef>
            <a:spcAft>
              <a:spcPct val="35000"/>
            </a:spcAft>
            <a:buNone/>
          </a:pPr>
          <a:r>
            <a:rPr lang="en-IN" sz="1600" kern="1200"/>
            <a:t>Location Transfers</a:t>
          </a:r>
          <a:endParaRPr lang="en-US" sz="1600" kern="1200"/>
        </a:p>
      </dsp:txBody>
      <dsp:txXfrm>
        <a:off x="1701654" y="31564"/>
        <a:ext cx="1999134" cy="969407"/>
      </dsp:txXfrm>
    </dsp:sp>
    <dsp:sp modelId="{0A9E11EF-8043-483F-B978-AF93A14FB1E3}">
      <dsp:nvSpPr>
        <dsp:cNvPr id="0" name=""/>
        <dsp:cNvSpPr/>
      </dsp:nvSpPr>
      <dsp:spPr>
        <a:xfrm>
          <a:off x="1877440" y="1031131"/>
          <a:ext cx="205945" cy="1059058"/>
        </a:xfrm>
        <a:custGeom>
          <a:avLst/>
          <a:gdLst/>
          <a:ahLst/>
          <a:cxnLst/>
          <a:rect l="0" t="0" r="0" b="0"/>
          <a:pathLst>
            <a:path>
              <a:moveTo>
                <a:pt x="0" y="0"/>
              </a:moveTo>
              <a:lnTo>
                <a:pt x="0" y="1059058"/>
              </a:lnTo>
              <a:lnTo>
                <a:pt x="205945" y="1059058"/>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7F3186-7C64-4141-A4AF-8D03C79C9A16}">
      <dsp:nvSpPr>
        <dsp:cNvPr id="0" name=""/>
        <dsp:cNvSpPr/>
      </dsp:nvSpPr>
      <dsp:spPr>
        <a:xfrm>
          <a:off x="2083385" y="1288563"/>
          <a:ext cx="2348354" cy="1603254"/>
        </a:xfrm>
        <a:prstGeom prst="roundRect">
          <a:avLst>
            <a:gd name="adj" fmla="val 10000"/>
          </a:avLst>
        </a:prstGeom>
        <a:solidFill>
          <a:schemeClr val="tx2">
            <a:lumMod val="60000"/>
            <a:lumOff val="40000"/>
            <a:alpha val="9000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endParaRPr lang="en-IN" sz="1600" kern="1200"/>
        </a:p>
        <a:p>
          <a:pPr marL="0" lvl="0" indent="0" algn="ctr" defTabSz="711200">
            <a:lnSpc>
              <a:spcPct val="90000"/>
            </a:lnSpc>
            <a:spcBef>
              <a:spcPct val="0"/>
            </a:spcBef>
            <a:spcAft>
              <a:spcPct val="35000"/>
            </a:spcAft>
            <a:buNone/>
          </a:pPr>
          <a:endParaRPr lang="en-IN" sz="1600" kern="1200"/>
        </a:p>
        <a:p>
          <a:pPr marL="0" lvl="0" indent="0" algn="ctr" defTabSz="711200">
            <a:lnSpc>
              <a:spcPct val="90000"/>
            </a:lnSpc>
            <a:spcBef>
              <a:spcPct val="0"/>
            </a:spcBef>
            <a:spcAft>
              <a:spcPct val="35000"/>
            </a:spcAft>
            <a:buNone/>
          </a:pPr>
          <a:r>
            <a:rPr lang="en-IN" sz="1600" i="1" kern="1200"/>
            <a:t>Production</a:t>
          </a:r>
          <a:r>
            <a:rPr lang="en-IN" sz="1600" i="1" kern="1200" baseline="0"/>
            <a:t> WH to Distribution WH</a:t>
          </a:r>
        </a:p>
        <a:p>
          <a:pPr marL="0" lvl="0" indent="0" algn="ctr" defTabSz="711200">
            <a:lnSpc>
              <a:spcPct val="90000"/>
            </a:lnSpc>
            <a:spcBef>
              <a:spcPct val="0"/>
            </a:spcBef>
            <a:spcAft>
              <a:spcPct val="35000"/>
            </a:spcAft>
            <a:buNone/>
          </a:pPr>
          <a:r>
            <a:rPr lang="en-IN" sz="1600" i="1" kern="1200" baseline="0"/>
            <a:t>(</a:t>
          </a:r>
          <a:r>
            <a:rPr lang="en-IN" sz="1600" b="1" i="1" kern="1200" baseline="0"/>
            <a:t>July to Dec</a:t>
          </a:r>
          <a:r>
            <a:rPr lang="en-IN" sz="1600" i="1" kern="1200" baseline="0"/>
            <a:t>)</a:t>
          </a:r>
          <a:endParaRPr lang="en-US" sz="1600" kern="1200"/>
        </a:p>
      </dsp:txBody>
      <dsp:txXfrm>
        <a:off x="2130343" y="1335521"/>
        <a:ext cx="2254438" cy="1509338"/>
      </dsp:txXfrm>
    </dsp:sp>
    <dsp:sp modelId="{7E3C1FE4-E891-4C4B-B215-8A72AE8681CA}">
      <dsp:nvSpPr>
        <dsp:cNvPr id="0" name=""/>
        <dsp:cNvSpPr/>
      </dsp:nvSpPr>
      <dsp:spPr>
        <a:xfrm>
          <a:off x="1877440" y="1031131"/>
          <a:ext cx="205945" cy="2854568"/>
        </a:xfrm>
        <a:custGeom>
          <a:avLst/>
          <a:gdLst/>
          <a:ahLst/>
          <a:cxnLst/>
          <a:rect l="0" t="0" r="0" b="0"/>
          <a:pathLst>
            <a:path>
              <a:moveTo>
                <a:pt x="0" y="0"/>
              </a:moveTo>
              <a:lnTo>
                <a:pt x="0" y="2854568"/>
              </a:lnTo>
              <a:lnTo>
                <a:pt x="205945" y="2854568"/>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F3E03A-C39B-4C76-A329-7B96E84505C5}">
      <dsp:nvSpPr>
        <dsp:cNvPr id="0" name=""/>
        <dsp:cNvSpPr/>
      </dsp:nvSpPr>
      <dsp:spPr>
        <a:xfrm>
          <a:off x="2083385" y="3149249"/>
          <a:ext cx="2375588" cy="1472901"/>
        </a:xfrm>
        <a:prstGeom prst="roundRect">
          <a:avLst>
            <a:gd name="adj" fmla="val 10000"/>
          </a:avLst>
        </a:prstGeom>
        <a:solidFill>
          <a:schemeClr val="tx2">
            <a:lumMod val="60000"/>
            <a:lumOff val="40000"/>
            <a:alpha val="9000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endParaRPr lang="en-IN" sz="1600" kern="1200"/>
        </a:p>
        <a:p>
          <a:pPr marL="0" lvl="0" indent="0" algn="ctr" defTabSz="711200">
            <a:lnSpc>
              <a:spcPct val="90000"/>
            </a:lnSpc>
            <a:spcBef>
              <a:spcPct val="0"/>
            </a:spcBef>
            <a:spcAft>
              <a:spcPct val="35000"/>
            </a:spcAft>
            <a:buNone/>
          </a:pPr>
          <a:endParaRPr lang="en-IN" sz="1600" kern="1200"/>
        </a:p>
        <a:p>
          <a:pPr marL="0" lvl="0" indent="0" algn="ctr" defTabSz="711200">
            <a:lnSpc>
              <a:spcPct val="90000"/>
            </a:lnSpc>
            <a:spcBef>
              <a:spcPct val="0"/>
            </a:spcBef>
            <a:spcAft>
              <a:spcPct val="35000"/>
            </a:spcAft>
            <a:buNone/>
          </a:pPr>
          <a:r>
            <a:rPr lang="en-IN" sz="1600" i="1" kern="1200"/>
            <a:t>Distribution WH to Distribution WH</a:t>
          </a:r>
        </a:p>
        <a:p>
          <a:pPr marL="0" lvl="0" indent="0" algn="ctr" defTabSz="711200">
            <a:lnSpc>
              <a:spcPct val="90000"/>
            </a:lnSpc>
            <a:spcBef>
              <a:spcPct val="0"/>
            </a:spcBef>
            <a:spcAft>
              <a:spcPct val="35000"/>
            </a:spcAft>
            <a:buNone/>
          </a:pPr>
          <a:r>
            <a:rPr lang="en-IN" sz="1600" i="1" kern="1200"/>
            <a:t>(</a:t>
          </a:r>
          <a:r>
            <a:rPr lang="en-IN" sz="1600" b="1" i="1" kern="1200"/>
            <a:t>Jan to June</a:t>
          </a:r>
          <a:r>
            <a:rPr lang="en-IN" sz="1600" i="1" kern="1200"/>
            <a:t>)</a:t>
          </a:r>
          <a:endParaRPr lang="en-US" sz="1600" kern="1200"/>
        </a:p>
      </dsp:txBody>
      <dsp:txXfrm>
        <a:off x="2126525" y="3192389"/>
        <a:ext cx="2289308" cy="138662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1D9ED7-633C-406E-94FA-15D02CC36AE0}" type="datetimeFigureOut">
              <a:rPr lang="en-US" smtClean="0"/>
              <a:t>3/27/2025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2992A8-1132-4275-9ACE-D527B3743BDD}" type="slidenum">
              <a:rPr lang="en-US" smtClean="0"/>
              <a:t>‹#›</a:t>
            </a:fld>
            <a:endParaRPr lang="en-US"/>
          </a:p>
        </p:txBody>
      </p:sp>
    </p:spTree>
    <p:extLst>
      <p:ext uri="{BB962C8B-B14F-4D97-AF65-F5344CB8AC3E}">
        <p14:creationId xmlns:p14="http://schemas.microsoft.com/office/powerpoint/2010/main" val="28403162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A2992A8-1132-4275-9ACE-D527B3743BDD}" type="slidenum">
              <a:rPr lang="en-US" smtClean="0"/>
              <a:t>11</a:t>
            </a:fld>
            <a:endParaRPr lang="en-US"/>
          </a:p>
        </p:txBody>
      </p:sp>
    </p:spTree>
    <p:extLst>
      <p:ext uri="{BB962C8B-B14F-4D97-AF65-F5344CB8AC3E}">
        <p14:creationId xmlns:p14="http://schemas.microsoft.com/office/powerpoint/2010/main" val="1776144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“Here, we present the core business questions, deliverables, and implications of tackling excessive shipments. On the left, we see questions around identifying and quantifying excess shipments, as well as consolidating or optimizing order patterns. In the middle, we outline our key deliverables—a Tableau dashboard to pinpoint the customers most impacted, plus insights on shipment counts and retention rates. On the right, we discuss implications: reduced costs from fewer unnecessary shipments, improved service from consolidating deliveries, and higher customer satisfaction through better alignment of orders to actual needs.”</a:t>
            </a:r>
          </a:p>
          <a:p>
            <a:endParaRPr lang="en-US"/>
          </a:p>
        </p:txBody>
      </p:sp>
      <p:sp>
        <p:nvSpPr>
          <p:cNvPr id="4" name="Slide Number Placeholder 3"/>
          <p:cNvSpPr>
            <a:spLocks noGrp="1"/>
          </p:cNvSpPr>
          <p:nvPr>
            <p:ph type="sldNum" sz="quarter" idx="5"/>
          </p:nvPr>
        </p:nvSpPr>
        <p:spPr/>
        <p:txBody>
          <a:bodyPr/>
          <a:lstStyle/>
          <a:p>
            <a:fld id="{FA2992A8-1132-4275-9ACE-D527B3743BDD}" type="slidenum">
              <a:rPr lang="en-US" smtClean="0"/>
              <a:t>16</a:t>
            </a:fld>
            <a:endParaRPr lang="en-US"/>
          </a:p>
        </p:txBody>
      </p:sp>
    </p:spTree>
    <p:extLst>
      <p:ext uri="{BB962C8B-B14F-4D97-AF65-F5344CB8AC3E}">
        <p14:creationId xmlns:p14="http://schemas.microsoft.com/office/powerpoint/2010/main" val="3460137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We identified excess shipments and studied it</a:t>
            </a:r>
          </a:p>
        </p:txBody>
      </p:sp>
      <p:sp>
        <p:nvSpPr>
          <p:cNvPr id="4" name="Slide Number Placeholder 3"/>
          <p:cNvSpPr>
            <a:spLocks noGrp="1"/>
          </p:cNvSpPr>
          <p:nvPr>
            <p:ph type="sldNum" sz="quarter" idx="5"/>
          </p:nvPr>
        </p:nvSpPr>
        <p:spPr/>
        <p:txBody>
          <a:bodyPr/>
          <a:lstStyle/>
          <a:p>
            <a:fld id="{FA2992A8-1132-4275-9ACE-D527B3743BDD}" type="slidenum">
              <a:rPr lang="en-US" smtClean="0"/>
              <a:t>18</a:t>
            </a:fld>
            <a:endParaRPr lang="en-US"/>
          </a:p>
        </p:txBody>
      </p:sp>
    </p:spTree>
    <p:extLst>
      <p:ext uri="{BB962C8B-B14F-4D97-AF65-F5344CB8AC3E}">
        <p14:creationId xmlns:p14="http://schemas.microsoft.com/office/powerpoint/2010/main" val="649938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a:effectLst/>
                <a:latin typeface="-apple-system"/>
              </a:rPr>
              <a:t>Analysis</a:t>
            </a:r>
          </a:p>
          <a:p>
            <a:pPr>
              <a:buFont typeface="+mj-lt"/>
              <a:buAutoNum type="arabicPeriod"/>
            </a:pPr>
            <a:r>
              <a:rPr lang="en-US" b="1">
                <a:effectLst/>
                <a:latin typeface="-apple-system"/>
              </a:rPr>
              <a:t>Overall Excess Shipments Trend</a:t>
            </a:r>
            <a:endParaRPr lang="en-US">
              <a:effectLst/>
              <a:latin typeface="-apple-system"/>
            </a:endParaRPr>
          </a:p>
          <a:p>
            <a:pPr marL="742950" lvl="1" indent="-285750">
              <a:buFont typeface="+mj-lt"/>
              <a:buAutoNum type="arabicPeriod"/>
            </a:pPr>
            <a:r>
              <a:rPr lang="en-US">
                <a:effectLst/>
                <a:latin typeface="-apple-system"/>
              </a:rPr>
              <a:t>From </a:t>
            </a:r>
            <a:r>
              <a:rPr lang="en-US" b="1">
                <a:effectLst/>
                <a:latin typeface="-apple-system"/>
              </a:rPr>
              <a:t>2020 to 2024</a:t>
            </a:r>
            <a:r>
              <a:rPr lang="en-US">
                <a:effectLst/>
                <a:latin typeface="-apple-system"/>
              </a:rPr>
              <a:t>, </a:t>
            </a:r>
            <a:r>
              <a:rPr lang="en-US" b="1">
                <a:effectLst/>
                <a:latin typeface="-apple-system"/>
              </a:rPr>
              <a:t>average excess shipments</a:t>
            </a:r>
            <a:r>
              <a:rPr lang="en-US">
                <a:effectLst/>
                <a:latin typeface="-apple-system"/>
              </a:rPr>
              <a:t> have </a:t>
            </a:r>
            <a:r>
              <a:rPr lang="en-US" b="1">
                <a:effectLst/>
                <a:latin typeface="-apple-system"/>
              </a:rPr>
              <a:t>increased</a:t>
            </a:r>
            <a:r>
              <a:rPr lang="en-US">
                <a:effectLst/>
                <a:latin typeface="-apple-system"/>
              </a:rPr>
              <a:t> across most order sizes.</a:t>
            </a:r>
          </a:p>
          <a:p>
            <a:pPr marL="742950" lvl="1" indent="-285750">
              <a:buFont typeface="+mj-lt"/>
              <a:buAutoNum type="arabicPeriod"/>
            </a:pPr>
            <a:r>
              <a:rPr lang="en-US" b="1">
                <a:effectLst/>
                <a:latin typeface="-apple-system"/>
              </a:rPr>
              <a:t>Large Orders (&gt; 675 Units)</a:t>
            </a:r>
            <a:r>
              <a:rPr lang="en-US">
                <a:effectLst/>
                <a:latin typeface="-apple-system"/>
              </a:rPr>
              <a:t> show the highest jump, moving from an average of </a:t>
            </a:r>
            <a:r>
              <a:rPr lang="en-US" b="1">
                <a:effectLst/>
                <a:latin typeface="-apple-system"/>
              </a:rPr>
              <a:t>4.49 excess shipments in 2020</a:t>
            </a:r>
            <a:r>
              <a:rPr lang="en-US">
                <a:effectLst/>
                <a:latin typeface="-apple-system"/>
              </a:rPr>
              <a:t> to </a:t>
            </a:r>
            <a:r>
              <a:rPr lang="en-US" b="1">
                <a:effectLst/>
                <a:latin typeface="-apple-system"/>
              </a:rPr>
              <a:t>6.19 in 2024</a:t>
            </a:r>
            <a:r>
              <a:rPr lang="en-US">
                <a:effectLst/>
                <a:latin typeface="-apple-system"/>
              </a:rPr>
              <a:t>.</a:t>
            </a:r>
          </a:p>
          <a:p>
            <a:pPr>
              <a:buFont typeface="+mj-lt"/>
              <a:buAutoNum type="arabicPeriod"/>
            </a:pPr>
            <a:r>
              <a:rPr lang="en-US" b="1">
                <a:effectLst/>
                <a:latin typeface="-apple-system"/>
              </a:rPr>
              <a:t>Large Orders (&gt; 675 Units)</a:t>
            </a:r>
            <a:endParaRPr lang="en-US">
              <a:effectLst/>
              <a:latin typeface="-apple-system"/>
            </a:endParaRPr>
          </a:p>
          <a:p>
            <a:pPr marL="742950" lvl="1" indent="-285750">
              <a:buFont typeface="+mj-lt"/>
              <a:buAutoNum type="arabicPeriod"/>
            </a:pPr>
            <a:r>
              <a:rPr lang="en-US" b="1">
                <a:effectLst/>
                <a:latin typeface="-apple-system"/>
              </a:rPr>
              <a:t>Highest Average Excess Shipments</a:t>
            </a:r>
            <a:r>
              <a:rPr lang="en-US">
                <a:effectLst/>
                <a:latin typeface="-apple-system"/>
              </a:rPr>
              <a:t>: Ranging from ~4.5 to over 6.0, indicating significant consolidation opportunities.</a:t>
            </a:r>
          </a:p>
          <a:p>
            <a:pPr marL="742950" lvl="1" indent="-285750">
              <a:buFont typeface="+mj-lt"/>
              <a:buAutoNum type="arabicPeriod"/>
            </a:pPr>
            <a:r>
              <a:rPr lang="en-US" b="1">
                <a:effectLst/>
                <a:latin typeface="-apple-system"/>
              </a:rPr>
              <a:t>Growing Inefficiency Over Time</a:t>
            </a:r>
            <a:r>
              <a:rPr lang="en-US">
                <a:effectLst/>
                <a:latin typeface="-apple-system"/>
              </a:rPr>
              <a:t>: The upward trend suggests existing processes may be failing to adapt to higher volumes.</a:t>
            </a:r>
          </a:p>
          <a:p>
            <a:pPr>
              <a:buFont typeface="+mj-lt"/>
              <a:buAutoNum type="arabicPeriod"/>
            </a:pPr>
            <a:r>
              <a:rPr lang="en-US" b="1">
                <a:effectLst/>
                <a:latin typeface="-apple-system"/>
              </a:rPr>
              <a:t>Medium Orders (151–675 Units)</a:t>
            </a:r>
            <a:endParaRPr lang="en-US">
              <a:effectLst/>
              <a:latin typeface="-apple-system"/>
            </a:endParaRPr>
          </a:p>
          <a:p>
            <a:pPr marL="742950" lvl="1" indent="-285750">
              <a:buFont typeface="+mj-lt"/>
              <a:buAutoNum type="arabicPeriod"/>
            </a:pPr>
            <a:r>
              <a:rPr lang="en-US" b="1">
                <a:effectLst/>
                <a:latin typeface="-apple-system"/>
              </a:rPr>
              <a:t>Moderate Excess</a:t>
            </a:r>
            <a:r>
              <a:rPr lang="en-US">
                <a:effectLst/>
                <a:latin typeface="-apple-system"/>
              </a:rPr>
              <a:t>: Average excess shipments climb from about </a:t>
            </a:r>
            <a:r>
              <a:rPr lang="en-US" b="1">
                <a:effectLst/>
                <a:latin typeface="-apple-system"/>
              </a:rPr>
              <a:t>1.3</a:t>
            </a:r>
            <a:r>
              <a:rPr lang="en-US">
                <a:effectLst/>
                <a:latin typeface="-apple-system"/>
              </a:rPr>
              <a:t> to </a:t>
            </a:r>
            <a:r>
              <a:rPr lang="en-US" b="1">
                <a:effectLst/>
                <a:latin typeface="-apple-system"/>
              </a:rPr>
              <a:t>2.2</a:t>
            </a:r>
            <a:r>
              <a:rPr lang="en-US">
                <a:effectLst/>
                <a:latin typeface="-apple-system"/>
              </a:rPr>
              <a:t> over the same period.</a:t>
            </a:r>
          </a:p>
          <a:p>
            <a:pPr marL="742950" lvl="1" indent="-285750">
              <a:buFont typeface="+mj-lt"/>
              <a:buAutoNum type="arabicPeriod"/>
            </a:pPr>
            <a:r>
              <a:rPr lang="en-US" b="1">
                <a:effectLst/>
                <a:latin typeface="-apple-system"/>
              </a:rPr>
              <a:t>Substantial Customer Base</a:t>
            </a:r>
            <a:r>
              <a:rPr lang="en-US">
                <a:effectLst/>
                <a:latin typeface="-apple-system"/>
              </a:rPr>
              <a:t>: A large share of customers falls into this bracket, so even a moderate excess can translate into high total costs.</a:t>
            </a:r>
          </a:p>
          <a:p>
            <a:pPr>
              <a:buFont typeface="+mj-lt"/>
              <a:buAutoNum type="arabicPeriod"/>
            </a:pPr>
            <a:r>
              <a:rPr lang="en-US" b="1">
                <a:effectLst/>
                <a:latin typeface="-apple-system"/>
              </a:rPr>
              <a:t>Small Orders (≤ 150 Units)</a:t>
            </a:r>
            <a:endParaRPr lang="en-US">
              <a:effectLst/>
              <a:latin typeface="-apple-system"/>
            </a:endParaRPr>
          </a:p>
          <a:p>
            <a:pPr marL="742950" lvl="1" indent="-285750">
              <a:buFont typeface="+mj-lt"/>
              <a:buAutoNum type="arabicPeriod"/>
            </a:pPr>
            <a:r>
              <a:rPr lang="en-US" b="1">
                <a:effectLst/>
                <a:latin typeface="-apple-system"/>
              </a:rPr>
              <a:t>Lowest Excess</a:t>
            </a:r>
            <a:r>
              <a:rPr lang="en-US">
                <a:effectLst/>
                <a:latin typeface="-apple-system"/>
              </a:rPr>
              <a:t>: Ranging from </a:t>
            </a:r>
            <a:r>
              <a:rPr lang="en-US" b="1">
                <a:effectLst/>
                <a:latin typeface="-apple-system"/>
              </a:rPr>
              <a:t>0.2</a:t>
            </a:r>
            <a:r>
              <a:rPr lang="en-US">
                <a:effectLst/>
                <a:latin typeface="-apple-system"/>
              </a:rPr>
              <a:t> to </a:t>
            </a:r>
            <a:r>
              <a:rPr lang="en-US" b="1">
                <a:effectLst/>
                <a:latin typeface="-apple-system"/>
              </a:rPr>
              <a:t>0.6</a:t>
            </a:r>
            <a:r>
              <a:rPr lang="en-US">
                <a:effectLst/>
                <a:latin typeface="-apple-system"/>
              </a:rPr>
              <a:t> on average.</a:t>
            </a:r>
          </a:p>
          <a:p>
            <a:pPr marL="742950" lvl="1" indent="-285750">
              <a:buFont typeface="+mj-lt"/>
              <a:buAutoNum type="arabicPeriod"/>
            </a:pPr>
            <a:r>
              <a:rPr lang="en-US" b="1">
                <a:effectLst/>
                <a:latin typeface="-apple-system"/>
              </a:rPr>
              <a:t>Minimal Inefficiency</a:t>
            </a:r>
            <a:r>
              <a:rPr lang="en-US">
                <a:effectLst/>
                <a:latin typeface="-apple-system"/>
              </a:rPr>
              <a:t>: This segment appears relatively optimized, though there is still room for minor improvements.</a:t>
            </a:r>
          </a:p>
          <a:p>
            <a:pPr>
              <a:buFont typeface="+mj-lt"/>
              <a:buAutoNum type="arabicPeriod"/>
            </a:pPr>
            <a:r>
              <a:rPr lang="en-US" b="1">
                <a:effectLst/>
                <a:latin typeface="-apple-system"/>
              </a:rPr>
              <a:t>Customer Counts</a:t>
            </a:r>
            <a:endParaRPr lang="en-US">
              <a:effectLst/>
              <a:latin typeface="-apple-system"/>
            </a:endParaRPr>
          </a:p>
          <a:p>
            <a:pPr marL="742950" lvl="1" indent="-285750">
              <a:buFont typeface="+mj-lt"/>
              <a:buAutoNum type="arabicPeriod"/>
            </a:pPr>
            <a:r>
              <a:rPr lang="en-US" b="1">
                <a:effectLst/>
                <a:latin typeface="-apple-system"/>
              </a:rPr>
              <a:t>Large Orders</a:t>
            </a:r>
            <a:r>
              <a:rPr lang="en-US">
                <a:effectLst/>
                <a:latin typeface="-apple-system"/>
              </a:rPr>
              <a:t>: Fewer customers overall but </a:t>
            </a:r>
            <a:r>
              <a:rPr lang="en-US" b="1">
                <a:effectLst/>
                <a:latin typeface="-apple-system"/>
              </a:rPr>
              <a:t>much higher</a:t>
            </a:r>
            <a:r>
              <a:rPr lang="en-US">
                <a:effectLst/>
                <a:latin typeface="-apple-system"/>
              </a:rPr>
              <a:t> excess shipments per customer.</a:t>
            </a:r>
          </a:p>
          <a:p>
            <a:pPr marL="742950" lvl="1" indent="-285750">
              <a:buFont typeface="+mj-lt"/>
              <a:buAutoNum type="arabicPeriod"/>
            </a:pPr>
            <a:r>
              <a:rPr lang="en-US" b="1">
                <a:effectLst/>
                <a:latin typeface="-apple-system"/>
              </a:rPr>
              <a:t>Medium &amp; Small Orders</a:t>
            </a:r>
            <a:r>
              <a:rPr lang="en-US">
                <a:effectLst/>
                <a:latin typeface="-apple-system"/>
              </a:rPr>
              <a:t>: Larger customer counts, but lower average excess shipments—though medium orders’ total excess can be significant due to the volume of customers.</a:t>
            </a:r>
          </a:p>
          <a:p>
            <a:pPr>
              <a:buNone/>
            </a:pPr>
            <a:r>
              <a:rPr lang="en-US">
                <a:effectLst/>
                <a:latin typeface="-apple-system"/>
              </a:rPr>
              <a:t> </a:t>
            </a:r>
            <a:endParaRPr lang="en-US"/>
          </a:p>
        </p:txBody>
      </p:sp>
      <p:sp>
        <p:nvSpPr>
          <p:cNvPr id="4" name="Slide Number Placeholder 3"/>
          <p:cNvSpPr>
            <a:spLocks noGrp="1"/>
          </p:cNvSpPr>
          <p:nvPr>
            <p:ph type="sldNum" sz="quarter" idx="5"/>
          </p:nvPr>
        </p:nvSpPr>
        <p:spPr/>
        <p:txBody>
          <a:bodyPr/>
          <a:lstStyle/>
          <a:p>
            <a:fld id="{FA2992A8-1132-4275-9ACE-D527B3743BDD}" type="slidenum">
              <a:rPr lang="en-US" smtClean="0"/>
              <a:t>20</a:t>
            </a:fld>
            <a:endParaRPr lang="en-US"/>
          </a:p>
        </p:txBody>
      </p:sp>
    </p:spTree>
    <p:extLst>
      <p:ext uri="{BB962C8B-B14F-4D97-AF65-F5344CB8AC3E}">
        <p14:creationId xmlns:p14="http://schemas.microsoft.com/office/powerpoint/2010/main" val="2576173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A2992A8-1132-4275-9ACE-D527B3743BDD}" type="slidenum">
              <a:rPr lang="en-US" smtClean="0"/>
              <a:t>21</a:t>
            </a:fld>
            <a:endParaRPr lang="en-US"/>
          </a:p>
        </p:txBody>
      </p:sp>
    </p:spTree>
    <p:extLst>
      <p:ext uri="{BB962C8B-B14F-4D97-AF65-F5344CB8AC3E}">
        <p14:creationId xmlns:p14="http://schemas.microsoft.com/office/powerpoint/2010/main" val="2276518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88F3A2B-14A6-8F47-B753-A658CA12576A}" type="slidenum">
              <a:rPr lang="en-US" smtClean="0"/>
              <a:t>91</a:t>
            </a:fld>
            <a:endParaRPr lang="en-US"/>
          </a:p>
        </p:txBody>
      </p:sp>
    </p:spTree>
    <p:extLst>
      <p:ext uri="{BB962C8B-B14F-4D97-AF65-F5344CB8AC3E}">
        <p14:creationId xmlns:p14="http://schemas.microsoft.com/office/powerpoint/2010/main" val="4568514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source Page - PPT Accessibility">
    <p:bg>
      <p:bgPr>
        <a:solidFill>
          <a:schemeClr val="accent4"/>
        </a:solidFill>
        <a:effectLst/>
      </p:bgPr>
    </p:bg>
    <p:spTree>
      <p:nvGrpSpPr>
        <p:cNvPr id="1" name=""/>
        <p:cNvGrpSpPr/>
        <p:nvPr/>
      </p:nvGrpSpPr>
      <p:grpSpPr>
        <a:xfrm>
          <a:off x="0" y="0"/>
          <a:ext cx="0" cy="0"/>
          <a:chOff x="0" y="0"/>
          <a:chExt cx="0" cy="0"/>
        </a:xfrm>
      </p:grpSpPr>
      <p:sp>
        <p:nvSpPr>
          <p:cNvPr id="3" name="PPT Accessibility"/>
          <p:cNvSpPr>
            <a:spLocks noGrp="1"/>
          </p:cNvSpPr>
          <p:nvPr>
            <p:ph type="subTitle" idx="1" hasCustomPrompt="1"/>
          </p:nvPr>
        </p:nvSpPr>
        <p:spPr>
          <a:xfrm>
            <a:off x="2667000" y="1597306"/>
            <a:ext cx="6581494" cy="1477328"/>
          </a:xfrm>
          <a:noFill/>
        </p:spPr>
        <p:txBody>
          <a:bodyPr wrap="square" lIns="0" tIns="0" rIns="0" bIns="0" anchor="t" anchorCtr="0">
            <a:spAutoFit/>
          </a:bodyPr>
          <a:lstStyle>
            <a:lvl1pPr marL="0" indent="0" algn="l">
              <a:buNone/>
              <a:defRPr lang="en-US" b="0" baseline="0" smtClean="0">
                <a:solidFill>
                  <a:schemeClr val="bg1"/>
                </a:solidFill>
                <a:effectLst/>
                <a:latin typeface="Franklin Gothic Book" panose="020B05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cumin Pro" panose="020B0504020202020204" pitchFamily="34" charset="77"/>
              </a:rPr>
              <a:t>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a:t>
            </a:r>
          </a:p>
        </p:txBody>
      </p:sp>
      <p:sp>
        <p:nvSpPr>
          <p:cNvPr id="10" name="PPT Accessibility URL" descr="PPT Accessibility URL">
            <a:extLst>
              <a:ext uri="{FF2B5EF4-FFF2-40B4-BE49-F238E27FC236}">
                <a16:creationId xmlns:a16="http://schemas.microsoft.com/office/drawing/2014/main" id="{E7B0FF2D-DA7C-7D4D-A32C-27DF18CCFBFD}"/>
              </a:ext>
            </a:extLst>
          </p:cNvPr>
          <p:cNvSpPr>
            <a:spLocks noGrp="1"/>
          </p:cNvSpPr>
          <p:nvPr>
            <p:ph type="body" sz="quarter" idx="14" hasCustomPrompt="1"/>
          </p:nvPr>
        </p:nvSpPr>
        <p:spPr>
          <a:xfrm>
            <a:off x="2667001" y="3813008"/>
            <a:ext cx="6725194" cy="602238"/>
          </a:xfrm>
        </p:spPr>
        <p:txBody>
          <a:bodyPr lIns="0" tIns="0" rIns="0" bIns="0">
            <a:norm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Acumin Pro" panose="020B0504020202020204" pitchFamily="34" charset="77"/>
              </a:defRPr>
            </a:lvl1pPr>
          </a:lstStyle>
          <a:p>
            <a:r>
              <a:rPr lang="en-US">
                <a:solidFill>
                  <a:schemeClr val="accent1"/>
                </a:solidFill>
                <a:effectLst/>
                <a:latin typeface="Acumin Pro" panose="020B0504020202020204" pitchFamily="34" charset="77"/>
              </a:rPr>
              <a:t>https://</a:t>
            </a:r>
            <a:r>
              <a:rPr lang="en-US" err="1">
                <a:solidFill>
                  <a:schemeClr val="accent1"/>
                </a:solidFill>
                <a:effectLst/>
                <a:latin typeface="Acumin Pro" panose="020B0504020202020204" pitchFamily="34" charset="77"/>
              </a:rPr>
              <a:t>support.office.com</a:t>
            </a:r>
            <a:r>
              <a:rPr lang="en-US">
                <a:solidFill>
                  <a:schemeClr val="accent1"/>
                </a:solidFill>
                <a:effectLst/>
                <a:latin typeface="Acumin Pro" panose="020B0504020202020204" pitchFamily="34" charset="77"/>
              </a:rPr>
              <a:t>/</a:t>
            </a:r>
            <a:r>
              <a:rPr lang="en-US" err="1">
                <a:solidFill>
                  <a:schemeClr val="accent1"/>
                </a:solidFill>
                <a:effectLst/>
                <a:latin typeface="Acumin Pro" panose="020B0504020202020204" pitchFamily="34" charset="77"/>
              </a:rPr>
              <a:t>en</a:t>
            </a:r>
            <a:r>
              <a:rPr lang="en-US">
                <a:solidFill>
                  <a:schemeClr val="accent1"/>
                </a:solidFill>
                <a:effectLst/>
                <a:latin typeface="Acumin Pro" panose="020B0504020202020204" pitchFamily="34" charset="77"/>
              </a:rPr>
              <a:t>-us/article/Make-your-PowerPoint-presentations-accessible-6f7772b2-2f33-4bd2-8ca7-dae3b2b3ef25</a:t>
            </a:r>
            <a:endParaRPr lang="en-US">
              <a:solidFill>
                <a:schemeClr val="accent1"/>
              </a:solidFill>
            </a:endParaRPr>
          </a:p>
        </p:txBody>
      </p:sp>
      <p:sp>
        <p:nvSpPr>
          <p:cNvPr id="7" name="Date"/>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3/27/2025</a:t>
            </a:fld>
            <a:endParaRPr lang="en-US"/>
          </a:p>
        </p:txBody>
      </p:sp>
      <p:sp>
        <p:nvSpPr>
          <p:cNvPr id="9" name="Slide Number"/>
          <p:cNvSpPr>
            <a:spLocks noGrp="1"/>
          </p:cNvSpPr>
          <p:nvPr>
            <p:ph type="sldNum" sz="quarter" idx="12"/>
          </p:nvPr>
        </p:nvSpPr>
        <p:spPr/>
        <p:txBody>
          <a:bodyPr/>
          <a:lstStyle>
            <a:lvl1pPr>
              <a:defRPr>
                <a:solidFill>
                  <a:schemeClr val="bg1"/>
                </a:solidFill>
              </a:defRPr>
            </a:lvl1pPr>
          </a:lstStyle>
          <a:p>
            <a:fld id="{8A7A6979-0714-4377-B894-6BE4C2D6E202}" type="slidenum">
              <a:rPr lang="en-US" smtClean="0"/>
              <a:pPr/>
              <a:t>‹#›</a:t>
            </a:fld>
            <a:endParaRPr lang="en-US"/>
          </a:p>
        </p:txBody>
      </p:sp>
      <p:pic>
        <p:nvPicPr>
          <p:cNvPr id="11" name="Purdue CoBrand">
            <a:extLst>
              <a:ext uri="{FF2B5EF4-FFF2-40B4-BE49-F238E27FC236}">
                <a16:creationId xmlns:a16="http://schemas.microsoft.com/office/drawing/2014/main" id="{C9CD174E-FD96-2241-A6F9-04DEE0EA8DCE}"/>
              </a:ext>
            </a:extLst>
          </p:cNvPr>
          <p:cNvPicPr>
            <a:picLocks noChangeAspect="1"/>
          </p:cNvPicPr>
          <p:nvPr userDrawn="1"/>
        </p:nvPicPr>
        <p:blipFill>
          <a:blip r:embed="rId2"/>
          <a:srcRect/>
          <a:stretch/>
        </p:blipFill>
        <p:spPr>
          <a:xfrm>
            <a:off x="1811903" y="5987080"/>
            <a:ext cx="4243984" cy="449363"/>
          </a:xfrm>
          <a:prstGeom prst="rect">
            <a:avLst/>
          </a:prstGeom>
        </p:spPr>
      </p:pic>
    </p:spTree>
    <p:extLst>
      <p:ext uri="{BB962C8B-B14F-4D97-AF65-F5344CB8AC3E}">
        <p14:creationId xmlns:p14="http://schemas.microsoft.com/office/powerpoint/2010/main" val="12777800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032">
          <p15:clr>
            <a:srgbClr val="FBAE40"/>
          </p15:clr>
        </p15:guide>
        <p15:guide id="4" pos="5496">
          <p15:clr>
            <a:srgbClr val="FBAE40"/>
          </p15:clr>
        </p15:guide>
        <p15:guide id="5" pos="6848">
          <p15:clr>
            <a:srgbClr val="FBAE40"/>
          </p15:clr>
        </p15:guide>
        <p15:guide id="6" orient="horz" pos="4080">
          <p15:clr>
            <a:srgbClr val="FBAE40"/>
          </p15:clr>
        </p15:guide>
        <p15:guide id="7" pos="1312">
          <p15:clr>
            <a:srgbClr val="FBAE40"/>
          </p15:clr>
        </p15:guide>
        <p15:guide id="8" pos="1680">
          <p15:clr>
            <a:srgbClr val="FBAE40"/>
          </p15:clr>
        </p15:guide>
        <p15:guide id="9" pos="6264">
          <p15:clr>
            <a:srgbClr val="FBAE40"/>
          </p15:clr>
        </p15:guide>
        <p15:guide id="10" pos="6360">
          <p15:clr>
            <a:srgbClr val="FBAE40"/>
          </p15:clr>
        </p15:guide>
        <p15:guide id="11" orient="horz" pos="10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C1930-1244-7D4A-FC8C-46AB3D53B5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EC4C15-4444-922D-783B-99669EBFD1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7BF72A-0383-0F78-9507-F533483C4203}"/>
              </a:ext>
            </a:extLst>
          </p:cNvPr>
          <p:cNvSpPr>
            <a:spLocks noGrp="1"/>
          </p:cNvSpPr>
          <p:nvPr>
            <p:ph type="dt" sz="half" idx="10"/>
          </p:nvPr>
        </p:nvSpPr>
        <p:spPr/>
        <p:txBody>
          <a:bodyPr/>
          <a:lstStyle/>
          <a:p>
            <a:fld id="{5FBE4860-941D-47B6-A847-C0E6A0B3164D}" type="datetimeFigureOut">
              <a:rPr lang="en-US" smtClean="0"/>
              <a:t>3/27/2025</a:t>
            </a:fld>
            <a:endParaRPr lang="en-US"/>
          </a:p>
        </p:txBody>
      </p:sp>
      <p:sp>
        <p:nvSpPr>
          <p:cNvPr id="5" name="Footer Placeholder 4">
            <a:extLst>
              <a:ext uri="{FF2B5EF4-FFF2-40B4-BE49-F238E27FC236}">
                <a16:creationId xmlns:a16="http://schemas.microsoft.com/office/drawing/2014/main" id="{161D9BF0-C6B8-A49E-9A9C-837E148FC2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9DDC5C-9F72-8BD4-8458-EE01D4F6A90D}"/>
              </a:ext>
            </a:extLst>
          </p:cNvPr>
          <p:cNvSpPr>
            <a:spLocks noGrp="1"/>
          </p:cNvSpPr>
          <p:nvPr>
            <p:ph type="sldNum" sz="quarter" idx="12"/>
          </p:nvPr>
        </p:nvSpPr>
        <p:spPr/>
        <p:txBody>
          <a:bodyPr/>
          <a:lstStyle/>
          <a:p>
            <a:fld id="{860F18C9-EF3B-4B3D-BC7E-C111A6621764}" type="slidenum">
              <a:rPr lang="en-US" smtClean="0"/>
              <a:t>‹#›</a:t>
            </a:fld>
            <a:endParaRPr lang="en-US"/>
          </a:p>
        </p:txBody>
      </p:sp>
      <p:pic>
        <p:nvPicPr>
          <p:cNvPr id="7" name="Picture 6" descr="A black and white logo&#10;&#10;AI-generated content may be incorrect.">
            <a:extLst>
              <a:ext uri="{FF2B5EF4-FFF2-40B4-BE49-F238E27FC236}">
                <a16:creationId xmlns:a16="http://schemas.microsoft.com/office/drawing/2014/main" id="{180CE1C5-8B09-3926-202F-02F812DAF5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6" y="5860503"/>
            <a:ext cx="763211" cy="1356818"/>
          </a:xfrm>
          <a:prstGeom prst="rect">
            <a:avLst/>
          </a:prstGeom>
        </p:spPr>
      </p:pic>
      <p:sp>
        <p:nvSpPr>
          <p:cNvPr id="8" name="Freeform 4">
            <a:extLst>
              <a:ext uri="{FF2B5EF4-FFF2-40B4-BE49-F238E27FC236}">
                <a16:creationId xmlns:a16="http://schemas.microsoft.com/office/drawing/2014/main" id="{3F70BA02-582E-1AAB-4C34-D6A2513D6995}"/>
              </a:ext>
            </a:extLst>
          </p:cNvPr>
          <p:cNvSpPr/>
          <p:nvPr userDrawn="1"/>
        </p:nvSpPr>
        <p:spPr>
          <a:xfrm>
            <a:off x="4525" y="2485"/>
            <a:ext cx="480963" cy="4676478"/>
          </a:xfrm>
          <a:custGeom>
            <a:avLst/>
            <a:gdLst/>
            <a:ahLst/>
            <a:cxnLst/>
            <a:rect l="l" t="t" r="r" b="b"/>
            <a:pathLst>
              <a:path w="262946" h="2400167">
                <a:moveTo>
                  <a:pt x="0" y="0"/>
                </a:moveTo>
                <a:lnTo>
                  <a:pt x="262946" y="0"/>
                </a:lnTo>
                <a:lnTo>
                  <a:pt x="262946" y="2400167"/>
                </a:lnTo>
                <a:lnTo>
                  <a:pt x="0" y="2400167"/>
                </a:lnTo>
                <a:close/>
              </a:path>
            </a:pathLst>
          </a:custGeom>
          <a:solidFill>
            <a:schemeClr val="accent1"/>
          </a:solidFill>
          <a:ln>
            <a:solidFill>
              <a:schemeClr val="accent1"/>
            </a:solidFill>
          </a:ln>
        </p:spPr>
        <p:txBody>
          <a:bodyPr/>
          <a:lstStyle/>
          <a:p>
            <a:endParaRPr lang="en-US"/>
          </a:p>
        </p:txBody>
      </p:sp>
      <p:grpSp>
        <p:nvGrpSpPr>
          <p:cNvPr id="9" name="Group 6">
            <a:extLst>
              <a:ext uri="{FF2B5EF4-FFF2-40B4-BE49-F238E27FC236}">
                <a16:creationId xmlns:a16="http://schemas.microsoft.com/office/drawing/2014/main" id="{387F596D-BBEF-B386-555A-4D472E36CC96}"/>
              </a:ext>
            </a:extLst>
          </p:cNvPr>
          <p:cNvGrpSpPr/>
          <p:nvPr userDrawn="1"/>
        </p:nvGrpSpPr>
        <p:grpSpPr>
          <a:xfrm>
            <a:off x="11661974" y="2763692"/>
            <a:ext cx="525501" cy="4094308"/>
            <a:chOff x="0" y="0"/>
            <a:chExt cx="578146" cy="2622129"/>
          </a:xfrm>
          <a:solidFill>
            <a:schemeClr val="accent1"/>
          </a:solidFill>
        </p:grpSpPr>
        <p:sp>
          <p:nvSpPr>
            <p:cNvPr id="10" name="Freeform 7">
              <a:extLst>
                <a:ext uri="{FF2B5EF4-FFF2-40B4-BE49-F238E27FC236}">
                  <a16:creationId xmlns:a16="http://schemas.microsoft.com/office/drawing/2014/main" id="{01689958-39A4-EBC6-1C2D-0358200CC287}"/>
                </a:ext>
              </a:extLst>
            </p:cNvPr>
            <p:cNvSpPr/>
            <p:nvPr/>
          </p:nvSpPr>
          <p:spPr>
            <a:xfrm>
              <a:off x="0" y="0"/>
              <a:ext cx="578146" cy="2622129"/>
            </a:xfrm>
            <a:custGeom>
              <a:avLst/>
              <a:gdLst/>
              <a:ahLst/>
              <a:cxnLst/>
              <a:rect l="l" t="t" r="r" b="b"/>
              <a:pathLst>
                <a:path w="578146" h="2622129">
                  <a:moveTo>
                    <a:pt x="0" y="0"/>
                  </a:moveTo>
                  <a:lnTo>
                    <a:pt x="578146" y="0"/>
                  </a:lnTo>
                  <a:lnTo>
                    <a:pt x="578146" y="2622129"/>
                  </a:lnTo>
                  <a:lnTo>
                    <a:pt x="0" y="2622129"/>
                  </a:lnTo>
                  <a:close/>
                </a:path>
              </a:pathLst>
            </a:custGeom>
            <a:grpFill/>
            <a:ln>
              <a:solidFill>
                <a:schemeClr val="accent1"/>
              </a:solidFill>
            </a:ln>
          </p:spPr>
          <p:txBody>
            <a:bodyPr/>
            <a:lstStyle/>
            <a:p>
              <a:endParaRPr lang="en-US"/>
            </a:p>
          </p:txBody>
        </p:sp>
        <p:sp>
          <p:nvSpPr>
            <p:cNvPr id="11" name="TextBox 8">
              <a:extLst>
                <a:ext uri="{FF2B5EF4-FFF2-40B4-BE49-F238E27FC236}">
                  <a16:creationId xmlns:a16="http://schemas.microsoft.com/office/drawing/2014/main" id="{A6DD0E39-C566-04A2-8304-EEBA42E49FA2}"/>
                </a:ext>
              </a:extLst>
            </p:cNvPr>
            <p:cNvSpPr txBox="1"/>
            <p:nvPr/>
          </p:nvSpPr>
          <p:spPr>
            <a:xfrm>
              <a:off x="0" y="-38100"/>
              <a:ext cx="578146" cy="2660229"/>
            </a:xfrm>
            <a:prstGeom prst="rect">
              <a:avLst/>
            </a:prstGeom>
            <a:grpFill/>
            <a:ln>
              <a:solidFill>
                <a:schemeClr val="accent1"/>
              </a:solidFill>
            </a:ln>
          </p:spPr>
          <p:txBody>
            <a:bodyPr lIns="50800" tIns="50800" rIns="50800" bIns="50800" rtlCol="0" anchor="ctr"/>
            <a:lstStyle/>
            <a:p>
              <a:pPr algn="ctr">
                <a:lnSpc>
                  <a:spcPts val="2659"/>
                </a:lnSpc>
              </a:pPr>
              <a:endParaRPr/>
            </a:p>
          </p:txBody>
        </p:sp>
      </p:grpSp>
    </p:spTree>
    <p:extLst>
      <p:ext uri="{BB962C8B-B14F-4D97-AF65-F5344CB8AC3E}">
        <p14:creationId xmlns:p14="http://schemas.microsoft.com/office/powerpoint/2010/main" val="3592584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2647199" y="1501742"/>
            <a:ext cx="6801602" cy="664797"/>
          </a:xfrm>
          <a:prstGeom prst="rect">
            <a:avLst/>
          </a:prstGeom>
          <a:noFill/>
          <a:ln w="38100">
            <a:noFill/>
          </a:ln>
        </p:spPr>
        <p:txBody>
          <a:bodyPr wrap="square" lIns="0" tIns="0" rIns="0" bIns="0" anchor="t" anchorCtr="0">
            <a:spAutoFit/>
          </a:bodyPr>
          <a:lstStyle>
            <a:lvl1pPr algn="l">
              <a:defRPr sz="4800" b="1" i="1" spc="0" baseline="0">
                <a:solidFill>
                  <a:schemeClr val="tx2"/>
                </a:solidFill>
                <a:latin typeface="Franklin Gothic Book" panose="020B0503020102020204" pitchFamily="34" charset="0"/>
              </a:defRPr>
            </a:lvl1pPr>
          </a:lstStyle>
          <a:p>
            <a:r>
              <a:rPr lang="en-US"/>
              <a:t>Title</a:t>
            </a:r>
          </a:p>
        </p:txBody>
      </p:sp>
      <p:sp>
        <p:nvSpPr>
          <p:cNvPr id="3" name="Subtitle"/>
          <p:cNvSpPr>
            <a:spLocks noGrp="1"/>
          </p:cNvSpPr>
          <p:nvPr>
            <p:ph type="subTitle" idx="1" hasCustomPrompt="1"/>
          </p:nvPr>
        </p:nvSpPr>
        <p:spPr>
          <a:xfrm>
            <a:off x="2647199" y="3429000"/>
            <a:ext cx="6801603" cy="336015"/>
          </a:xfrm>
          <a:noFill/>
        </p:spPr>
        <p:txBody>
          <a:bodyPr wrap="square" lIns="0" tIns="0" rIns="0" bIns="0" anchor="t" anchorCtr="0">
            <a:spAutoFit/>
          </a:bodyPr>
          <a:lstStyle>
            <a:lvl1pPr marL="0" indent="0" algn="l">
              <a:buNone/>
              <a:defRPr sz="2200" b="1" i="0" baseline="0">
                <a:solidFill>
                  <a:schemeClr val="accent4"/>
                </a:solidFill>
                <a:latin typeface="Franklin Gothic Demi" panose="020B06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12" name="Date">
            <a:extLst>
              <a:ext uri="{FF2B5EF4-FFF2-40B4-BE49-F238E27FC236}">
                <a16:creationId xmlns:a16="http://schemas.microsoft.com/office/drawing/2014/main" id="{569EEC58-EAB4-064A-8F4A-AFD41D2C52E3}"/>
              </a:ext>
            </a:extLst>
          </p:cNvPr>
          <p:cNvSpPr>
            <a:spLocks noGrp="1"/>
          </p:cNvSpPr>
          <p:nvPr>
            <p:ph type="dt" sz="half" idx="10"/>
          </p:nvPr>
        </p:nvSpPr>
        <p:spPr>
          <a:xfrm>
            <a:off x="8926248" y="6220740"/>
            <a:ext cx="1021891" cy="323968"/>
          </a:xfrm>
        </p:spPr>
        <p:txBody>
          <a:bodyPr/>
          <a:lstStyle>
            <a:lvl1pPr>
              <a:defRPr>
                <a:solidFill>
                  <a:schemeClr val="accent4">
                    <a:alpha val="70000"/>
                  </a:schemeClr>
                </a:solidFill>
              </a:defRPr>
            </a:lvl1pPr>
          </a:lstStyle>
          <a:p>
            <a:fld id="{D47A9A36-4EB0-BF46-AE48-7CDA251B954B}" type="datetime1">
              <a:rPr lang="en-US" smtClean="0"/>
              <a:pPr/>
              <a:t>3/27/2025</a:t>
            </a:fld>
            <a:endParaRPr lang="en-US"/>
          </a:p>
        </p:txBody>
      </p:sp>
      <p:sp>
        <p:nvSpPr>
          <p:cNvPr id="14" name="Slide Number">
            <a:extLst>
              <a:ext uri="{FF2B5EF4-FFF2-40B4-BE49-F238E27FC236}">
                <a16:creationId xmlns:a16="http://schemas.microsoft.com/office/drawing/2014/main" id="{F5536D05-EE19-B94F-AEFA-CBB9C74BE38E}"/>
              </a:ext>
            </a:extLst>
          </p:cNvPr>
          <p:cNvSpPr>
            <a:spLocks noGrp="1"/>
          </p:cNvSpPr>
          <p:nvPr>
            <p:ph type="sldNum" sz="quarter" idx="12"/>
          </p:nvPr>
        </p:nvSpPr>
        <p:spPr>
          <a:xfrm>
            <a:off x="10096500" y="6200875"/>
            <a:ext cx="487680" cy="365760"/>
          </a:xfrm>
        </p:spPr>
        <p:txBody>
          <a:bodyPr/>
          <a:lstStyle>
            <a:lvl1pPr>
              <a:defRPr>
                <a:solidFill>
                  <a:schemeClr val="accent4"/>
                </a:solidFill>
              </a:defRPr>
            </a:lvl1pPr>
          </a:lstStyle>
          <a:p>
            <a:fld id="{8A7A6979-0714-4377-B894-6BE4C2D6E202}" type="slidenum">
              <a:rPr lang="en-US" smtClean="0"/>
              <a:pPr/>
              <a:t>‹#›</a:t>
            </a:fld>
            <a:endParaRPr lang="en-US"/>
          </a:p>
        </p:txBody>
      </p:sp>
      <p:cxnSp>
        <p:nvCxnSpPr>
          <p:cNvPr id="16" name="Line 1">
            <a:extLst>
              <a:ext uri="{FF2B5EF4-FFF2-40B4-BE49-F238E27FC236}">
                <a16:creationId xmlns:a16="http://schemas.microsoft.com/office/drawing/2014/main" id="{6A4A8F82-5B38-7048-AC2C-C6614B1C1F87}"/>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Line 2">
            <a:extLst>
              <a:ext uri="{FF2B5EF4-FFF2-40B4-BE49-F238E27FC236}">
                <a16:creationId xmlns:a16="http://schemas.microsoft.com/office/drawing/2014/main" id="{8D8B04B8-2399-454A-B669-A05BD4291FE0}"/>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3">
            <a:extLst>
              <a:ext uri="{FF2B5EF4-FFF2-40B4-BE49-F238E27FC236}">
                <a16:creationId xmlns:a16="http://schemas.microsoft.com/office/drawing/2014/main" id="{E7D4788F-092F-E04C-9AB1-9F6377412706}"/>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urdue CoBrand">
            <a:extLst>
              <a:ext uri="{FF2B5EF4-FFF2-40B4-BE49-F238E27FC236}">
                <a16:creationId xmlns:a16="http://schemas.microsoft.com/office/drawing/2014/main" id="{35863FF8-FC78-8245-B0B0-E1D4313A3AF5}"/>
              </a:ext>
            </a:extLst>
          </p:cNvPr>
          <p:cNvPicPr>
            <a:picLocks noChangeAspect="1"/>
          </p:cNvPicPr>
          <p:nvPr userDrawn="1"/>
        </p:nvPicPr>
        <p:blipFill>
          <a:blip r:embed="rId2"/>
          <a:srcRect/>
          <a:stretch/>
        </p:blipFill>
        <p:spPr>
          <a:xfrm>
            <a:off x="1811903" y="5987081"/>
            <a:ext cx="4243984" cy="449363"/>
          </a:xfrm>
          <a:prstGeom prst="rect">
            <a:avLst/>
          </a:prstGeom>
        </p:spPr>
      </p:pic>
    </p:spTree>
    <p:extLst>
      <p:ext uri="{BB962C8B-B14F-4D97-AF65-F5344CB8AC3E}">
        <p14:creationId xmlns:p14="http://schemas.microsoft.com/office/powerpoint/2010/main" val="4127178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guide id="7" pos="165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sp>
        <p:nvSpPr>
          <p:cNvPr id="26" name="Black Bar">
            <a:extLst>
              <a:ext uri="{FF2B5EF4-FFF2-40B4-BE49-F238E27FC236}">
                <a16:creationId xmlns:a16="http://schemas.microsoft.com/office/drawing/2014/main" id="{A66A797F-CC2D-F24E-8D26-8632FDB68C4C}"/>
              </a:ext>
            </a:extLst>
          </p:cNvPr>
          <p:cNvSpPr/>
          <p:nvPr userDrawn="1"/>
        </p:nvSpPr>
        <p:spPr>
          <a:xfrm>
            <a:off x="1153632" y="0"/>
            <a:ext cx="9884736"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1338348" y="453353"/>
            <a:ext cx="7988980" cy="332399"/>
          </a:xfrm>
          <a:prstGeom prst="rect">
            <a:avLst/>
          </a:prstGeom>
          <a:noFill/>
          <a:ln w="38100">
            <a:noFill/>
          </a:ln>
        </p:spPr>
        <p:txBody>
          <a:bodyPr wrap="square" lIns="0" tIns="0" rIns="0" bIns="0" anchor="t" anchorCtr="0">
            <a:spAutoFit/>
          </a:bodyPr>
          <a:lstStyle>
            <a:lvl1pPr algn="l">
              <a:defRPr sz="2400" b="1" i="1" cap="none" spc="0" baseline="0">
                <a:solidFill>
                  <a:schemeClr val="tx2"/>
                </a:solidFill>
                <a:latin typeface="Franklin Gothic Book" panose="020B0503020102020204" pitchFamily="34" charset="0"/>
              </a:defRPr>
            </a:lvl1pPr>
          </a:lstStyle>
          <a:p>
            <a:r>
              <a:rPr lang="en-US"/>
              <a:t>Title</a:t>
            </a:r>
          </a:p>
        </p:txBody>
      </p:sp>
      <p:sp>
        <p:nvSpPr>
          <p:cNvPr id="3" name="Subhead"/>
          <p:cNvSpPr>
            <a:spLocks noGrp="1"/>
          </p:cNvSpPr>
          <p:nvPr>
            <p:ph type="subTitle" idx="1" hasCustomPrompt="1"/>
          </p:nvPr>
        </p:nvSpPr>
        <p:spPr>
          <a:xfrm>
            <a:off x="2107518" y="1345167"/>
            <a:ext cx="7988982" cy="276999"/>
          </a:xfrm>
          <a:noFill/>
        </p:spPr>
        <p:txBody>
          <a:bodyPr wrap="square" lIns="0" tIns="0" rIns="0" bIns="0" anchor="t" anchorCtr="0">
            <a:spAutoFit/>
          </a:bodyPr>
          <a:lstStyle>
            <a:lvl1pPr marL="0" indent="0" algn="l">
              <a:buNone/>
              <a:defRPr sz="1800" b="1" i="0" baseline="0">
                <a:solidFill>
                  <a:schemeClr val="accent2"/>
                </a:solidFill>
                <a:latin typeface="Franklin Gothic Book" panose="020B05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a:t>
            </a:r>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2666056" y="1917389"/>
            <a:ext cx="73660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600" b="0" i="0" normalizeH="0" baseline="0">
                <a:solidFill>
                  <a:schemeClr val="bg1"/>
                </a:solidFill>
                <a:latin typeface="Franklin Gothic Book" panose="020B0503020102020204" pitchFamily="34" charset="0"/>
              </a:defRPr>
            </a:lvl1pPr>
          </a:lstStyle>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p>
          <a:p>
            <a:pPr lvl="0"/>
            <a:endParaRPr lang="en-US"/>
          </a:p>
        </p:txBody>
      </p:sp>
      <p:sp>
        <p:nvSpPr>
          <p:cNvPr id="16" name="Date">
            <a:extLst>
              <a:ext uri="{FF2B5EF4-FFF2-40B4-BE49-F238E27FC236}">
                <a16:creationId xmlns:a16="http://schemas.microsoft.com/office/drawing/2014/main" id="{714077B3-45FB-7B43-8C19-3B82C49646B4}"/>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3/27/2025</a:t>
            </a:fld>
            <a:endParaRPr lang="en-US"/>
          </a:p>
        </p:txBody>
      </p:sp>
      <p:sp>
        <p:nvSpPr>
          <p:cNvPr id="17" name="Slide Number">
            <a:extLst>
              <a:ext uri="{FF2B5EF4-FFF2-40B4-BE49-F238E27FC236}">
                <a16:creationId xmlns:a16="http://schemas.microsoft.com/office/drawing/2014/main" id="{9877984E-7F57-E649-B9D9-2C2240989518}"/>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a:p>
        </p:txBody>
      </p:sp>
      <p:pic>
        <p:nvPicPr>
          <p:cNvPr id="11" name="Purdue CoBrand">
            <a:extLst>
              <a:ext uri="{FF2B5EF4-FFF2-40B4-BE49-F238E27FC236}">
                <a16:creationId xmlns:a16="http://schemas.microsoft.com/office/drawing/2014/main" id="{7819D8BA-413A-6641-B706-270206BA2A7C}"/>
              </a:ext>
            </a:extLst>
          </p:cNvPr>
          <p:cNvPicPr>
            <a:picLocks noChangeAspect="1"/>
          </p:cNvPicPr>
          <p:nvPr userDrawn="1"/>
        </p:nvPicPr>
        <p:blipFill>
          <a:blip r:embed="rId2"/>
          <a:srcRect/>
          <a:stretch/>
        </p:blipFill>
        <p:spPr>
          <a:xfrm>
            <a:off x="1811903" y="5987080"/>
            <a:ext cx="4243984" cy="449363"/>
          </a:xfrm>
          <a:prstGeom prst="rect">
            <a:avLst/>
          </a:prstGeom>
        </p:spPr>
      </p:pic>
    </p:spTree>
    <p:extLst>
      <p:ext uri="{BB962C8B-B14F-4D97-AF65-F5344CB8AC3E}">
        <p14:creationId xmlns:p14="http://schemas.microsoft.com/office/powerpoint/2010/main" val="39082111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guide id="7" pos="1104">
          <p15:clr>
            <a:srgbClr val="FBAE40"/>
          </p15:clr>
        </p15:guide>
        <p15:guide id="8" pos="16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 Slide - Copy">
    <p:bg>
      <p:bgPr>
        <a:solidFill>
          <a:schemeClr val="accent4"/>
        </a:solidFill>
        <a:effectLst/>
      </p:bgPr>
    </p:bg>
    <p:spTree>
      <p:nvGrpSpPr>
        <p:cNvPr id="1" name=""/>
        <p:cNvGrpSpPr/>
        <p:nvPr/>
      </p:nvGrpSpPr>
      <p:grpSpPr>
        <a:xfrm>
          <a:off x="0" y="0"/>
          <a:ext cx="0" cy="0"/>
          <a:chOff x="0" y="0"/>
          <a:chExt cx="0" cy="0"/>
        </a:xfrm>
      </p:grpSpPr>
      <p:sp>
        <p:nvSpPr>
          <p:cNvPr id="26" name="Black Bar">
            <a:extLst>
              <a:ext uri="{FF2B5EF4-FFF2-40B4-BE49-F238E27FC236}">
                <a16:creationId xmlns:a16="http://schemas.microsoft.com/office/drawing/2014/main" id="{A66A797F-CC2D-F24E-8D26-8632FDB68C4C}"/>
              </a:ext>
            </a:extLst>
          </p:cNvPr>
          <p:cNvSpPr/>
          <p:nvPr userDrawn="1"/>
        </p:nvSpPr>
        <p:spPr>
          <a:xfrm>
            <a:off x="0" y="0"/>
            <a:ext cx="6096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800"/>
          </a:p>
        </p:txBody>
      </p:sp>
      <p:sp>
        <p:nvSpPr>
          <p:cNvPr id="2" name="Title"/>
          <p:cNvSpPr>
            <a:spLocks noGrp="1"/>
          </p:cNvSpPr>
          <p:nvPr>
            <p:ph type="ctrTitle" hasCustomPrompt="1"/>
          </p:nvPr>
        </p:nvSpPr>
        <p:spPr bwMode="blackWhite">
          <a:xfrm>
            <a:off x="4096890" y="3029809"/>
            <a:ext cx="1912499" cy="332399"/>
          </a:xfrm>
          <a:prstGeom prst="rect">
            <a:avLst/>
          </a:prstGeom>
          <a:noFill/>
          <a:ln w="38100">
            <a:noFill/>
          </a:ln>
        </p:spPr>
        <p:txBody>
          <a:bodyPr wrap="square" lIns="0" tIns="0" rIns="0" bIns="0" anchor="t" anchorCtr="0">
            <a:spAutoFit/>
          </a:bodyPr>
          <a:lstStyle>
            <a:lvl1pPr algn="r">
              <a:defRPr sz="2400" b="1" i="1" cap="none" spc="0" baseline="0">
                <a:solidFill>
                  <a:schemeClr val="tx2"/>
                </a:solidFill>
                <a:latin typeface="Franklin Gothic Book" panose="020B0503020102020204" pitchFamily="34" charset="0"/>
              </a:defRPr>
            </a:lvl1pPr>
          </a:lstStyle>
          <a:p>
            <a:r>
              <a:rPr lang="en-US"/>
              <a:t>Title</a:t>
            </a:r>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6433072" y="1917389"/>
            <a:ext cx="5459507"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600" b="0" i="0" normalizeH="0" baseline="0">
                <a:solidFill>
                  <a:schemeClr val="bg1"/>
                </a:solidFill>
                <a:latin typeface="Franklin Gothic Book" panose="020B0503020102020204" pitchFamily="34" charset="0"/>
              </a:defRPr>
            </a:lvl1pPr>
          </a:lstStyle>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p>
          <a:p>
            <a:pPr lvl="0"/>
            <a:endParaRPr lang="en-US"/>
          </a:p>
        </p:txBody>
      </p:sp>
      <p:sp>
        <p:nvSpPr>
          <p:cNvPr id="16" name="Date">
            <a:extLst>
              <a:ext uri="{FF2B5EF4-FFF2-40B4-BE49-F238E27FC236}">
                <a16:creationId xmlns:a16="http://schemas.microsoft.com/office/drawing/2014/main" id="{714077B3-45FB-7B43-8C19-3B82C49646B4}"/>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3/27/2025</a:t>
            </a:fld>
            <a:endParaRPr lang="en-US"/>
          </a:p>
        </p:txBody>
      </p:sp>
      <p:sp>
        <p:nvSpPr>
          <p:cNvPr id="17" name="Slide Number">
            <a:extLst>
              <a:ext uri="{FF2B5EF4-FFF2-40B4-BE49-F238E27FC236}">
                <a16:creationId xmlns:a16="http://schemas.microsoft.com/office/drawing/2014/main" id="{9877984E-7F57-E649-B9D9-2C2240989518}"/>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a:p>
        </p:txBody>
      </p:sp>
      <p:pic>
        <p:nvPicPr>
          <p:cNvPr id="4" name="Purdue CoBrand">
            <a:extLst>
              <a:ext uri="{FF2B5EF4-FFF2-40B4-BE49-F238E27FC236}">
                <a16:creationId xmlns:a16="http://schemas.microsoft.com/office/drawing/2014/main" id="{9D5BE36C-B858-5299-D46D-891515793051}"/>
              </a:ext>
            </a:extLst>
          </p:cNvPr>
          <p:cNvPicPr>
            <a:picLocks noChangeAspect="1"/>
          </p:cNvPicPr>
          <p:nvPr userDrawn="1"/>
        </p:nvPicPr>
        <p:blipFill>
          <a:blip r:embed="rId2"/>
          <a:srcRect/>
          <a:stretch/>
        </p:blipFill>
        <p:spPr>
          <a:xfrm>
            <a:off x="1811903" y="5987081"/>
            <a:ext cx="4243984" cy="449363"/>
          </a:xfrm>
          <a:prstGeom prst="rect">
            <a:avLst/>
          </a:prstGeom>
        </p:spPr>
      </p:pic>
    </p:spTree>
    <p:extLst>
      <p:ext uri="{BB962C8B-B14F-4D97-AF65-F5344CB8AC3E}">
        <p14:creationId xmlns:p14="http://schemas.microsoft.com/office/powerpoint/2010/main" val="22323492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guide id="7" pos="1104">
          <p15:clr>
            <a:srgbClr val="FBAE40"/>
          </p15:clr>
        </p15:guide>
        <p15:guide id="8" pos="16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 Copy &amp; Pic/Chart">
    <p:bg>
      <p:bgPr>
        <a:solidFill>
          <a:schemeClr val="accent4"/>
        </a:solidFill>
        <a:effectLst/>
      </p:bgPr>
    </p:bg>
    <p:spTree>
      <p:nvGrpSpPr>
        <p:cNvPr id="1" name=""/>
        <p:cNvGrpSpPr/>
        <p:nvPr/>
      </p:nvGrpSpPr>
      <p:grpSpPr>
        <a:xfrm>
          <a:off x="0" y="0"/>
          <a:ext cx="0" cy="0"/>
          <a:chOff x="0" y="0"/>
          <a:chExt cx="0" cy="0"/>
        </a:xfrm>
      </p:grpSpPr>
      <p:sp>
        <p:nvSpPr>
          <p:cNvPr id="24" name="Black Bar">
            <a:extLst>
              <a:ext uri="{FF2B5EF4-FFF2-40B4-BE49-F238E27FC236}">
                <a16:creationId xmlns:a16="http://schemas.microsoft.com/office/drawing/2014/main" id="{0AE71379-F4D3-D147-9F20-2FE1D74B2D32}"/>
              </a:ext>
            </a:extLst>
          </p:cNvPr>
          <p:cNvSpPr/>
          <p:nvPr userDrawn="1"/>
        </p:nvSpPr>
        <p:spPr>
          <a:xfrm>
            <a:off x="1773864" y="0"/>
            <a:ext cx="9884736"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 name="Title">
            <a:extLst>
              <a:ext uri="{FF2B5EF4-FFF2-40B4-BE49-F238E27FC236}">
                <a16:creationId xmlns:a16="http://schemas.microsoft.com/office/drawing/2014/main" id="{D4CA7DB8-4B5A-E34E-9870-26F61BD3E47D}"/>
              </a:ext>
            </a:extLst>
          </p:cNvPr>
          <p:cNvSpPr>
            <a:spLocks noGrp="1"/>
          </p:cNvSpPr>
          <p:nvPr>
            <p:ph type="ctrTitle" hasCustomPrompt="1"/>
          </p:nvPr>
        </p:nvSpPr>
        <p:spPr bwMode="blackWhite">
          <a:xfrm>
            <a:off x="2107520" y="437030"/>
            <a:ext cx="7988978" cy="332399"/>
          </a:xfrm>
          <a:prstGeom prst="rect">
            <a:avLst/>
          </a:prstGeom>
          <a:noFill/>
          <a:ln w="38100">
            <a:noFill/>
          </a:ln>
        </p:spPr>
        <p:txBody>
          <a:bodyPr wrap="square" lIns="0" tIns="0" rIns="0" bIns="0" anchor="t" anchorCtr="0">
            <a:spAutoFit/>
          </a:bodyPr>
          <a:lstStyle>
            <a:lvl1pPr algn="l">
              <a:defRPr sz="2400" b="1" i="1" cap="none" spc="0" baseline="0">
                <a:solidFill>
                  <a:schemeClr val="tx2"/>
                </a:solidFill>
                <a:latin typeface="Franklin Gothic Book" panose="020B0503020102020204" pitchFamily="34" charset="0"/>
              </a:defRPr>
            </a:lvl1pPr>
          </a:lstStyle>
          <a:p>
            <a:r>
              <a:rPr lang="en-US"/>
              <a:t>Title</a:t>
            </a:r>
          </a:p>
        </p:txBody>
      </p:sp>
      <p:sp>
        <p:nvSpPr>
          <p:cNvPr id="26" name="Subhead">
            <a:extLst>
              <a:ext uri="{FF2B5EF4-FFF2-40B4-BE49-F238E27FC236}">
                <a16:creationId xmlns:a16="http://schemas.microsoft.com/office/drawing/2014/main" id="{1DF492DD-020D-4A41-BFE4-1758A1DC7221}"/>
              </a:ext>
            </a:extLst>
          </p:cNvPr>
          <p:cNvSpPr>
            <a:spLocks noGrp="1"/>
          </p:cNvSpPr>
          <p:nvPr>
            <p:ph type="subTitle" idx="1" hasCustomPrompt="1"/>
          </p:nvPr>
        </p:nvSpPr>
        <p:spPr>
          <a:xfrm>
            <a:off x="2107518" y="1345167"/>
            <a:ext cx="7988980" cy="276999"/>
          </a:xfrm>
          <a:noFill/>
        </p:spPr>
        <p:txBody>
          <a:bodyPr wrap="square" lIns="0" tIns="0" rIns="0" bIns="0" anchor="t" anchorCtr="0">
            <a:spAutoFit/>
          </a:bodyPr>
          <a:lstStyle>
            <a:lvl1pPr marL="0" indent="0" algn="l">
              <a:buNone/>
              <a:defRPr sz="1800" b="1" i="0" baseline="0">
                <a:solidFill>
                  <a:schemeClr val="accent2"/>
                </a:solidFill>
                <a:latin typeface="Franklin Gothic Book" panose="020B05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a:t>
            </a:r>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2665914" y="1917389"/>
            <a:ext cx="4081046"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600" b="0" i="0" normalizeH="0" baseline="0">
                <a:solidFill>
                  <a:schemeClr val="bg1"/>
                </a:solidFill>
                <a:latin typeface="Franklin Gothic Book" panose="020B0503020102020204" pitchFamily="34" charset="0"/>
              </a:defRPr>
            </a:lvl1pPr>
          </a:lstStyle>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p>
          <a:p>
            <a:pPr lvl="0"/>
            <a:endParaRPr lang="en-US"/>
          </a:p>
          <a:p>
            <a:pPr lvl="0"/>
            <a:endParaRPr lang="en-US"/>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7093131" y="1920876"/>
            <a:ext cx="4561597" cy="2982913"/>
          </a:xfrm>
          <a:solidFill>
            <a:schemeClr val="accent4"/>
          </a:solidFill>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a:t>Insert picture or chart here</a:t>
            </a:r>
          </a:p>
        </p:txBody>
      </p:sp>
      <p:sp>
        <p:nvSpPr>
          <p:cNvPr id="16" name="Date">
            <a:extLst>
              <a:ext uri="{FF2B5EF4-FFF2-40B4-BE49-F238E27FC236}">
                <a16:creationId xmlns:a16="http://schemas.microsoft.com/office/drawing/2014/main" id="{C8365B71-1339-9448-BF22-95AA51DA73FB}"/>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3/27/2025</a:t>
            </a:fld>
            <a:endParaRPr lang="en-US"/>
          </a:p>
        </p:txBody>
      </p:sp>
      <p:sp>
        <p:nvSpPr>
          <p:cNvPr id="17" name="Slide Number">
            <a:extLst>
              <a:ext uri="{FF2B5EF4-FFF2-40B4-BE49-F238E27FC236}">
                <a16:creationId xmlns:a16="http://schemas.microsoft.com/office/drawing/2014/main" id="{90CEF399-1C96-2B44-8CD0-34997E7B715B}"/>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a:p>
        </p:txBody>
      </p:sp>
      <p:pic>
        <p:nvPicPr>
          <p:cNvPr id="12" name="Purdue CoBrand">
            <a:extLst>
              <a:ext uri="{FF2B5EF4-FFF2-40B4-BE49-F238E27FC236}">
                <a16:creationId xmlns:a16="http://schemas.microsoft.com/office/drawing/2014/main" id="{F8D8386B-0D43-664A-B6B7-C474C0595C63}"/>
              </a:ext>
            </a:extLst>
          </p:cNvPr>
          <p:cNvPicPr>
            <a:picLocks noChangeAspect="1"/>
          </p:cNvPicPr>
          <p:nvPr userDrawn="1"/>
        </p:nvPicPr>
        <p:blipFill>
          <a:blip r:embed="rId2"/>
          <a:srcRect/>
          <a:stretch/>
        </p:blipFill>
        <p:spPr>
          <a:xfrm>
            <a:off x="1811903" y="5987080"/>
            <a:ext cx="4243984" cy="449363"/>
          </a:xfrm>
          <a:prstGeom prst="rect">
            <a:avLst/>
          </a:prstGeom>
        </p:spPr>
      </p:pic>
    </p:spTree>
    <p:extLst>
      <p:ext uri="{BB962C8B-B14F-4D97-AF65-F5344CB8AC3E}">
        <p14:creationId xmlns:p14="http://schemas.microsoft.com/office/powerpoint/2010/main" val="296957937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032">
          <p15:clr>
            <a:srgbClr val="FBAE40"/>
          </p15:clr>
        </p15:guide>
        <p15:guide id="4" pos="7344">
          <p15:clr>
            <a:srgbClr val="FBAE40"/>
          </p15:clr>
        </p15:guide>
        <p15:guide id="5" pos="6848">
          <p15:clr>
            <a:srgbClr val="FBAE40"/>
          </p15:clr>
        </p15:guide>
        <p15:guide id="6" orient="horz" pos="4080">
          <p15:clr>
            <a:srgbClr val="FBAE40"/>
          </p15:clr>
        </p15:guide>
        <p15:guide id="7" pos="1104">
          <p15:clr>
            <a:srgbClr val="FBAE40"/>
          </p15:clr>
        </p15:guide>
        <p15:guide id="8" pos="16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Picture Description">
            <a:extLst>
              <a:ext uri="{FF2B5EF4-FFF2-40B4-BE49-F238E27FC236}">
                <a16:creationId xmlns:a16="http://schemas.microsoft.com/office/drawing/2014/main" id="{B6A7C9B5-3617-0144-A4ED-16186741E8C3}"/>
              </a:ext>
            </a:extLst>
          </p:cNvPr>
          <p:cNvSpPr>
            <a:spLocks noGrp="1"/>
          </p:cNvSpPr>
          <p:nvPr>
            <p:ph type="pic" sz="quarter" idx="13"/>
          </p:nvPr>
        </p:nvSpPr>
        <p:spPr>
          <a:xfrm>
            <a:off x="0" y="0"/>
            <a:ext cx="12192000" cy="6858000"/>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p>
        </p:txBody>
      </p:sp>
      <p:sp>
        <p:nvSpPr>
          <p:cNvPr id="3" name="Photo caption"/>
          <p:cNvSpPr>
            <a:spLocks noGrp="1"/>
          </p:cNvSpPr>
          <p:nvPr>
            <p:ph type="subTitle" idx="1" hasCustomPrompt="1"/>
          </p:nvPr>
        </p:nvSpPr>
        <p:spPr>
          <a:xfrm>
            <a:off x="7301170" y="219206"/>
            <a:ext cx="3574087" cy="738664"/>
          </a:xfrm>
          <a:noFill/>
        </p:spPr>
        <p:txBody>
          <a:bodyPr wrap="square" lIns="0" tIns="0" rIns="0" bIns="0" anchor="t" anchorCtr="0">
            <a:spAutoFit/>
          </a:bodyPr>
          <a:lstStyle>
            <a:lvl1pPr marL="0" indent="0" algn="l">
              <a:buNone/>
              <a:defRPr sz="1600" b="1" i="0" baseline="0">
                <a:solidFill>
                  <a:schemeClr val="bg1"/>
                </a:solidFill>
                <a:latin typeface="Franklin Gothic Book" panose="020B05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Brief photo caption. Place in top left or right corner. Make text black or white for legibility.</a:t>
            </a:r>
          </a:p>
        </p:txBody>
      </p:sp>
      <p:sp>
        <p:nvSpPr>
          <p:cNvPr id="11" name="Date">
            <a:extLst>
              <a:ext uri="{FF2B5EF4-FFF2-40B4-BE49-F238E27FC236}">
                <a16:creationId xmlns:a16="http://schemas.microsoft.com/office/drawing/2014/main" id="{F330C439-AFA6-B840-9D2A-258668D35CA5}"/>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3/27/2025</a:t>
            </a:fld>
            <a:endParaRPr lang="en-US"/>
          </a:p>
        </p:txBody>
      </p:sp>
      <p:sp>
        <p:nvSpPr>
          <p:cNvPr id="14" name="Slide Number">
            <a:extLst>
              <a:ext uri="{FF2B5EF4-FFF2-40B4-BE49-F238E27FC236}">
                <a16:creationId xmlns:a16="http://schemas.microsoft.com/office/drawing/2014/main" id="{ACC80B6D-3922-3742-99F9-101C945C2B33}"/>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a:p>
        </p:txBody>
      </p:sp>
      <p:cxnSp>
        <p:nvCxnSpPr>
          <p:cNvPr id="19" name="Line 2">
            <a:extLst>
              <a:ext uri="{FF2B5EF4-FFF2-40B4-BE49-F238E27FC236}">
                <a16:creationId xmlns:a16="http://schemas.microsoft.com/office/drawing/2014/main" id="{E3D41B36-C946-AA44-BFF4-3F3A6A8607A2}"/>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Purdue CoBrand">
            <a:extLst>
              <a:ext uri="{FF2B5EF4-FFF2-40B4-BE49-F238E27FC236}">
                <a16:creationId xmlns:a16="http://schemas.microsoft.com/office/drawing/2014/main" id="{B1FB8C0C-65BE-BE4A-9624-20705F2A16B6}"/>
              </a:ext>
            </a:extLst>
          </p:cNvPr>
          <p:cNvPicPr>
            <a:picLocks noChangeAspect="1"/>
          </p:cNvPicPr>
          <p:nvPr userDrawn="1"/>
        </p:nvPicPr>
        <p:blipFill>
          <a:blip r:embed="rId2"/>
          <a:srcRect/>
          <a:stretch/>
        </p:blipFill>
        <p:spPr>
          <a:xfrm>
            <a:off x="1811903" y="5987080"/>
            <a:ext cx="4243984" cy="449363"/>
          </a:xfrm>
          <a:prstGeom prst="rect">
            <a:avLst/>
          </a:prstGeom>
        </p:spPr>
      </p:pic>
    </p:spTree>
    <p:extLst>
      <p:ext uri="{BB962C8B-B14F-4D97-AF65-F5344CB8AC3E}">
        <p14:creationId xmlns:p14="http://schemas.microsoft.com/office/powerpoint/2010/main" val="17879896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4"/>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1" y="0"/>
            <a:ext cx="12191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eading"/>
          <p:cNvSpPr>
            <a:spLocks noGrp="1"/>
          </p:cNvSpPr>
          <p:nvPr>
            <p:ph type="ctrTitle" hasCustomPrompt="1"/>
          </p:nvPr>
        </p:nvSpPr>
        <p:spPr bwMode="blackWhite">
          <a:xfrm>
            <a:off x="2886334" y="1614576"/>
            <a:ext cx="6419331" cy="1007712"/>
          </a:xfrm>
          <a:prstGeom prst="rect">
            <a:avLst/>
          </a:prstGeom>
          <a:noFill/>
          <a:ln w="38100">
            <a:noFill/>
          </a:ln>
        </p:spPr>
        <p:txBody>
          <a:bodyPr wrap="square" lIns="0" tIns="0" rIns="0" bIns="0" anchor="t" anchorCtr="0">
            <a:spAutoFit/>
          </a:bodyPr>
          <a:lstStyle>
            <a:lvl1pPr algn="ctr">
              <a:defRPr sz="7200" b="1" i="0" cap="none" spc="300" baseline="0">
                <a:solidFill>
                  <a:schemeClr val="accent2"/>
                </a:solidFill>
                <a:latin typeface="Impact" panose="020B0806030902050204" pitchFamily="34" charset="0"/>
              </a:defRPr>
            </a:lvl1pPr>
          </a:lstStyle>
          <a:p>
            <a:r>
              <a:rPr lang="en-US" spc="0">
                <a:latin typeface="United Sans Rg Md" pitchFamily="50" charset="0"/>
              </a:rPr>
              <a:t>123</a:t>
            </a:r>
            <a:endParaRPr lang="en-US"/>
          </a:p>
        </p:txBody>
      </p:sp>
      <p:sp>
        <p:nvSpPr>
          <p:cNvPr id="20" name="Black Bar">
            <a:extLst>
              <a:ext uri="{FF2B5EF4-FFF2-40B4-BE49-F238E27FC236}">
                <a16:creationId xmlns:a16="http://schemas.microsoft.com/office/drawing/2014/main" id="{EACB2F0C-1C3D-CD48-AD13-7B5AD683F7C7}"/>
              </a:ext>
            </a:extLst>
          </p:cNvPr>
          <p:cNvSpPr/>
          <p:nvPr/>
        </p:nvSpPr>
        <p:spPr>
          <a:xfrm>
            <a:off x="2648277" y="2744421"/>
            <a:ext cx="6905456"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Subhead"/>
          <p:cNvSpPr>
            <a:spLocks noGrp="1"/>
          </p:cNvSpPr>
          <p:nvPr>
            <p:ph type="subTitle" idx="1" hasCustomPrompt="1"/>
          </p:nvPr>
        </p:nvSpPr>
        <p:spPr>
          <a:xfrm>
            <a:off x="2648276" y="2706475"/>
            <a:ext cx="6895463" cy="492443"/>
          </a:xfrm>
          <a:noFill/>
        </p:spPr>
        <p:txBody>
          <a:bodyPr wrap="square" lIns="0" tIns="0" rIns="0" bIns="0" anchor="t" anchorCtr="0">
            <a:spAutoFit/>
          </a:bodyPr>
          <a:lstStyle>
            <a:lvl1pPr marL="0" indent="0" algn="ctr">
              <a:buNone/>
              <a:defRPr sz="3200" b="0" i="0" spc="300" baseline="0">
                <a:solidFill>
                  <a:schemeClr val="accent4"/>
                </a:solidFill>
                <a:latin typeface="Impact" panose="020B080603090205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875268" y="3540352"/>
            <a:ext cx="6678467"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Franklin Gothic Book" panose="020B0503020102020204" pitchFamily="34" charset="0"/>
              </a:defRPr>
            </a:lvl1pPr>
          </a:lstStyle>
          <a:p>
            <a:pPr lvl="0"/>
            <a:r>
              <a:rPr lang="en-US"/>
              <a:t>Fact or highlight. Keep it short with bite-size chunks of information.</a:t>
            </a:r>
          </a:p>
        </p:txBody>
      </p:sp>
      <p:sp>
        <p:nvSpPr>
          <p:cNvPr id="16" name="Date">
            <a:extLst>
              <a:ext uri="{FF2B5EF4-FFF2-40B4-BE49-F238E27FC236}">
                <a16:creationId xmlns:a16="http://schemas.microsoft.com/office/drawing/2014/main" id="{D5F83FDC-674A-8F42-A488-884B2867DCC3}"/>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3/27/2025</a:t>
            </a:fld>
            <a:endParaRPr lang="en-US"/>
          </a:p>
        </p:txBody>
      </p:sp>
      <p:sp>
        <p:nvSpPr>
          <p:cNvPr id="17" name="Slide Number">
            <a:extLst>
              <a:ext uri="{FF2B5EF4-FFF2-40B4-BE49-F238E27FC236}">
                <a16:creationId xmlns:a16="http://schemas.microsoft.com/office/drawing/2014/main" id="{DF9C56DA-C412-B14C-8168-05E55A21B5E5}"/>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a:p>
        </p:txBody>
      </p:sp>
      <p:pic>
        <p:nvPicPr>
          <p:cNvPr id="13" name="Purdue CoBrand">
            <a:extLst>
              <a:ext uri="{FF2B5EF4-FFF2-40B4-BE49-F238E27FC236}">
                <a16:creationId xmlns:a16="http://schemas.microsoft.com/office/drawing/2014/main" id="{C956BC4A-6335-2245-B16C-D97B7C359084}"/>
              </a:ext>
            </a:extLst>
          </p:cNvPr>
          <p:cNvPicPr>
            <a:picLocks noChangeAspect="1"/>
          </p:cNvPicPr>
          <p:nvPr userDrawn="1"/>
        </p:nvPicPr>
        <p:blipFill>
          <a:blip r:embed="rId2"/>
          <a:srcRect/>
          <a:stretch/>
        </p:blipFill>
        <p:spPr>
          <a:xfrm>
            <a:off x="1811903" y="5987080"/>
            <a:ext cx="4243984" cy="449363"/>
          </a:xfrm>
          <a:prstGeom prst="rect">
            <a:avLst/>
          </a:prstGeom>
        </p:spPr>
      </p:pic>
    </p:spTree>
    <p:extLst>
      <p:ext uri="{BB962C8B-B14F-4D97-AF65-F5344CB8AC3E}">
        <p14:creationId xmlns:p14="http://schemas.microsoft.com/office/powerpoint/2010/main" val="22310819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guide id="7" orient="horz" pos="1008">
          <p15:clr>
            <a:srgbClr val="FBAE40"/>
          </p15:clr>
        </p15:guide>
        <p15:guide id="8" orient="horz" pos="1488">
          <p15:clr>
            <a:srgbClr val="FBAE40"/>
          </p15:clr>
        </p15:guide>
        <p15:guide id="9" orient="horz" pos="86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eading"/>
          <p:cNvSpPr>
            <a:spLocks noGrp="1"/>
          </p:cNvSpPr>
          <p:nvPr>
            <p:ph type="ctrTitle" hasCustomPrompt="1"/>
          </p:nvPr>
        </p:nvSpPr>
        <p:spPr bwMode="blackWhite">
          <a:xfrm>
            <a:off x="2628902" y="1521334"/>
            <a:ext cx="6347458" cy="609398"/>
          </a:xfrm>
          <a:prstGeom prst="rect">
            <a:avLst/>
          </a:prstGeom>
          <a:noFill/>
          <a:ln w="38100">
            <a:noFill/>
          </a:ln>
        </p:spPr>
        <p:txBody>
          <a:bodyPr wrap="square" lIns="0" tIns="0" rIns="0" bIns="0" anchor="t" anchorCtr="0">
            <a:spAutoFit/>
          </a:bodyPr>
          <a:lstStyle>
            <a:lvl1pPr algn="l">
              <a:defRPr sz="4400" b="1" i="1" spc="0" baseline="0">
                <a:solidFill>
                  <a:schemeClr val="tx2"/>
                </a:solidFill>
                <a:latin typeface="Franklin Gothic Book" panose="020B0503020102020204" pitchFamily="34" charset="0"/>
              </a:defRPr>
            </a:lvl1pPr>
          </a:lstStyle>
          <a:p>
            <a:r>
              <a:rPr lang="en-US"/>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2628900" y="2548210"/>
            <a:ext cx="6347460" cy="880790"/>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1600" b="0" i="0" normalizeH="0" baseline="0">
                <a:solidFill>
                  <a:schemeClr val="accent4"/>
                </a:solidFill>
                <a:latin typeface="Franklin Gothic Book" panose="020B0503020102020204" pitchFamily="34" charset="0"/>
              </a:defRPr>
            </a:lvl1pPr>
          </a:lstStyle>
          <a:p>
            <a:pPr lvl="0"/>
            <a:r>
              <a:rPr lang="en-US"/>
              <a:t>Conclusion, call to action or contact information. </a:t>
            </a:r>
          </a:p>
        </p:txBody>
      </p:sp>
      <p:sp>
        <p:nvSpPr>
          <p:cNvPr id="12" name="Date">
            <a:extLst>
              <a:ext uri="{FF2B5EF4-FFF2-40B4-BE49-F238E27FC236}">
                <a16:creationId xmlns:a16="http://schemas.microsoft.com/office/drawing/2014/main" id="{E7D56F3A-D0B6-8A49-81C9-B6A0051C7E73}"/>
              </a:ext>
            </a:extLst>
          </p:cNvPr>
          <p:cNvSpPr>
            <a:spLocks noGrp="1"/>
          </p:cNvSpPr>
          <p:nvPr>
            <p:ph type="dt" sz="half" idx="10"/>
          </p:nvPr>
        </p:nvSpPr>
        <p:spPr>
          <a:xfrm>
            <a:off x="8926248" y="6220740"/>
            <a:ext cx="1021891" cy="323968"/>
          </a:xfrm>
        </p:spPr>
        <p:txBody>
          <a:bodyPr/>
          <a:lstStyle>
            <a:lvl1pPr>
              <a:defRPr>
                <a:solidFill>
                  <a:schemeClr val="accent4">
                    <a:alpha val="70000"/>
                  </a:schemeClr>
                </a:solidFill>
              </a:defRPr>
            </a:lvl1pPr>
          </a:lstStyle>
          <a:p>
            <a:fld id="{D47A9A36-4EB0-BF46-AE48-7CDA251B954B}" type="datetime1">
              <a:rPr lang="en-US" smtClean="0"/>
              <a:pPr/>
              <a:t>3/27/2025</a:t>
            </a:fld>
            <a:endParaRPr lang="en-US"/>
          </a:p>
        </p:txBody>
      </p:sp>
      <p:sp>
        <p:nvSpPr>
          <p:cNvPr id="14" name="Slide Number">
            <a:extLst>
              <a:ext uri="{FF2B5EF4-FFF2-40B4-BE49-F238E27FC236}">
                <a16:creationId xmlns:a16="http://schemas.microsoft.com/office/drawing/2014/main" id="{DED03763-61BB-3343-B3CC-0623CC8EAA03}"/>
              </a:ext>
            </a:extLst>
          </p:cNvPr>
          <p:cNvSpPr>
            <a:spLocks noGrp="1"/>
          </p:cNvSpPr>
          <p:nvPr>
            <p:ph type="sldNum" sz="quarter" idx="12"/>
          </p:nvPr>
        </p:nvSpPr>
        <p:spPr>
          <a:xfrm>
            <a:off x="10096500" y="6200875"/>
            <a:ext cx="487680" cy="365760"/>
          </a:xfrm>
        </p:spPr>
        <p:txBody>
          <a:bodyPr/>
          <a:lstStyle>
            <a:lvl1pPr>
              <a:defRPr>
                <a:solidFill>
                  <a:schemeClr val="accent4"/>
                </a:solidFill>
              </a:defRPr>
            </a:lvl1pPr>
          </a:lstStyle>
          <a:p>
            <a:fld id="{8A7A6979-0714-4377-B894-6BE4C2D6E202}" type="slidenum">
              <a:rPr lang="en-US" smtClean="0"/>
              <a:pPr/>
              <a:t>‹#›</a:t>
            </a:fld>
            <a:endParaRPr lang="en-US"/>
          </a:p>
        </p:txBody>
      </p:sp>
      <p:cxnSp>
        <p:nvCxnSpPr>
          <p:cNvPr id="17" name="Line 1">
            <a:extLst>
              <a:ext uri="{FF2B5EF4-FFF2-40B4-BE49-F238E27FC236}">
                <a16:creationId xmlns:a16="http://schemas.microsoft.com/office/drawing/2014/main" id="{9B9CC658-FCDB-754D-83A8-E72E62847F53}"/>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2">
            <a:extLst>
              <a:ext uri="{FF2B5EF4-FFF2-40B4-BE49-F238E27FC236}">
                <a16:creationId xmlns:a16="http://schemas.microsoft.com/office/drawing/2014/main" id="{52700362-C315-8A41-8A37-D1C4D5A0E238}"/>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Line 3">
            <a:extLst>
              <a:ext uri="{FF2B5EF4-FFF2-40B4-BE49-F238E27FC236}">
                <a16:creationId xmlns:a16="http://schemas.microsoft.com/office/drawing/2014/main" id="{14A431DC-9C67-D94C-982A-8D0C2E3D10D8}"/>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urdue CoBrand">
            <a:extLst>
              <a:ext uri="{FF2B5EF4-FFF2-40B4-BE49-F238E27FC236}">
                <a16:creationId xmlns:a16="http://schemas.microsoft.com/office/drawing/2014/main" id="{176AE897-D878-964C-8095-7884DE87DB08}"/>
              </a:ext>
            </a:extLst>
          </p:cNvPr>
          <p:cNvPicPr>
            <a:picLocks noChangeAspect="1"/>
          </p:cNvPicPr>
          <p:nvPr userDrawn="1"/>
        </p:nvPicPr>
        <p:blipFill>
          <a:blip r:embed="rId2"/>
          <a:srcRect/>
          <a:stretch/>
        </p:blipFill>
        <p:spPr>
          <a:xfrm>
            <a:off x="1811903" y="5987081"/>
            <a:ext cx="4243984" cy="449363"/>
          </a:xfrm>
          <a:prstGeom prst="rect">
            <a:avLst/>
          </a:prstGeom>
        </p:spPr>
      </p:pic>
    </p:spTree>
    <p:extLst>
      <p:ext uri="{BB962C8B-B14F-4D97-AF65-F5344CB8AC3E}">
        <p14:creationId xmlns:p14="http://schemas.microsoft.com/office/powerpoint/2010/main" val="31239642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guide id="7" pos="165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AU" altLang="en-US"/>
          </a:p>
        </p:txBody>
      </p:sp>
      <p:sp>
        <p:nvSpPr>
          <p:cNvPr id="3" name="Footer Placeholder 2"/>
          <p:cNvSpPr>
            <a:spLocks noGrp="1"/>
          </p:cNvSpPr>
          <p:nvPr>
            <p:ph type="ftr" sz="quarter" idx="11"/>
          </p:nvPr>
        </p:nvSpPr>
        <p:spPr/>
        <p:txBody>
          <a:bodyPr/>
          <a:lstStyle>
            <a:lvl1pPr>
              <a:defRPr/>
            </a:lvl1pPr>
          </a:lstStyle>
          <a:p>
            <a:endParaRPr lang="en-AU" altLang="en-US"/>
          </a:p>
        </p:txBody>
      </p:sp>
      <p:sp>
        <p:nvSpPr>
          <p:cNvPr id="4" name="Slide Number Placeholder 3"/>
          <p:cNvSpPr>
            <a:spLocks noGrp="1"/>
          </p:cNvSpPr>
          <p:nvPr>
            <p:ph type="sldNum" sz="quarter" idx="12"/>
          </p:nvPr>
        </p:nvSpPr>
        <p:spPr/>
        <p:txBody>
          <a:bodyPr/>
          <a:lstStyle>
            <a:lvl1pPr>
              <a:defRPr/>
            </a:lvl1pPr>
          </a:lstStyle>
          <a:p>
            <a:fld id="{D1171CD6-50C3-42F5-B102-ECB5C1E5D853}" type="slidenum">
              <a:rPr lang="en-AU" altLang="en-US"/>
              <a:pPr/>
              <a:t>‹#›</a:t>
            </a:fld>
            <a:endParaRPr lang="en-AU" altLang="en-US"/>
          </a:p>
        </p:txBody>
      </p:sp>
    </p:spTree>
    <p:extLst>
      <p:ext uri="{BB962C8B-B14F-4D97-AF65-F5344CB8AC3E}">
        <p14:creationId xmlns:p14="http://schemas.microsoft.com/office/powerpoint/2010/main" val="2818207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141394" y="964692"/>
            <a:ext cx="7917007"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2141394" y="2638046"/>
            <a:ext cx="7917007"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744769" y="6227670"/>
            <a:ext cx="1161231" cy="323968"/>
          </a:xfrm>
          <a:prstGeom prst="rect">
            <a:avLst/>
          </a:prstGeom>
        </p:spPr>
        <p:txBody>
          <a:bodyPr vert="horz" lIns="91440" tIns="45720" rIns="91440" bIns="45720" rtlCol="0" anchor="ctr"/>
          <a:lstStyle>
            <a:lvl1pPr algn="r">
              <a:defRPr sz="1000" b="0" i="0" baseline="0">
                <a:solidFill>
                  <a:schemeClr val="tx1">
                    <a:alpha val="70000"/>
                  </a:schemeClr>
                </a:solidFill>
                <a:latin typeface="Franklin Gothic Book" panose="020B0503020102020204" pitchFamily="34" charset="0"/>
              </a:defRPr>
            </a:lvl1pPr>
          </a:lstStyle>
          <a:p>
            <a:fld id="{E0C8DACD-4E35-4E4C-AC75-C3DE50F04E7E}" type="datetime1">
              <a:rPr lang="en-US" smtClean="0"/>
              <a:pPr/>
              <a:t>3/27/2025</a:t>
            </a:fld>
            <a:endParaRPr lang="en-US"/>
          </a:p>
        </p:txBody>
      </p:sp>
      <p:sp>
        <p:nvSpPr>
          <p:cNvPr id="6" name="Slide Number Placeholder 5"/>
          <p:cNvSpPr>
            <a:spLocks noGrp="1"/>
          </p:cNvSpPr>
          <p:nvPr>
            <p:ph type="sldNum" sz="quarter" idx="4"/>
          </p:nvPr>
        </p:nvSpPr>
        <p:spPr>
          <a:xfrm>
            <a:off x="10096500" y="6200875"/>
            <a:ext cx="487680" cy="365760"/>
          </a:xfrm>
          <a:prstGeom prst="ellipse">
            <a:avLst/>
          </a:prstGeom>
          <a:noFill/>
        </p:spPr>
        <p:txBody>
          <a:bodyPr vert="horz" lIns="18288" tIns="45720" rIns="18288" bIns="45720" rtlCol="0" anchor="ctr">
            <a:noAutofit/>
          </a:bodyPr>
          <a:lstStyle>
            <a:lvl1pPr algn="ctr">
              <a:defRPr sz="1000" b="1" i="0" spc="0" baseline="0">
                <a:solidFill>
                  <a:schemeClr val="tx1"/>
                </a:solidFill>
                <a:latin typeface="Franklin Gothic Book" panose="020B0503020102020204" pitchFamily="34" charset="0"/>
              </a:defRPr>
            </a:lvl1pPr>
          </a:lstStyle>
          <a:p>
            <a:fld id="{8A7A6979-0714-4377-B894-6BE4C2D6E202}" type="slidenum">
              <a:rPr lang="en-US" smtClean="0"/>
              <a:pPr/>
              <a:t>‹#›</a:t>
            </a:fld>
            <a:endParaRPr lang="en-US"/>
          </a:p>
        </p:txBody>
      </p:sp>
      <p:sp>
        <p:nvSpPr>
          <p:cNvPr id="7" name="Footer Placeholder 4">
            <a:extLst>
              <a:ext uri="{FF2B5EF4-FFF2-40B4-BE49-F238E27FC236}">
                <a16:creationId xmlns:a16="http://schemas.microsoft.com/office/drawing/2014/main" id="{F51272EC-C1E6-1240-AF69-43B2679C2CD3}"/>
              </a:ext>
            </a:extLst>
          </p:cNvPr>
          <p:cNvSpPr>
            <a:spLocks noGrp="1"/>
          </p:cNvSpPr>
          <p:nvPr>
            <p:ph type="ftr" sz="quarter" idx="3"/>
          </p:nvPr>
        </p:nvSpPr>
        <p:spPr>
          <a:xfrm>
            <a:off x="1137845" y="6219163"/>
            <a:ext cx="6075552"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a:p>
        </p:txBody>
      </p:sp>
    </p:spTree>
    <p:extLst>
      <p:ext uri="{BB962C8B-B14F-4D97-AF65-F5344CB8AC3E}">
        <p14:creationId xmlns:p14="http://schemas.microsoft.com/office/powerpoint/2010/main" val="457150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8" r:id="rId4"/>
    <p:sldLayoutId id="2147483664" r:id="rId5"/>
    <p:sldLayoutId id="2147483665" r:id="rId6"/>
    <p:sldLayoutId id="2147483666" r:id="rId7"/>
    <p:sldLayoutId id="2147483667" r:id="rId8"/>
    <p:sldLayoutId id="2147483669" r:id="rId9"/>
    <p:sldLayoutId id="2147483670" r:id="rId10"/>
  </p:sldLayoutIdLst>
  <p:hf hdr="0" ftr="0"/>
  <p:txStyles>
    <p:titleStyle>
      <a:lvl1pPr algn="ctr" defTabSz="914400" rtl="0" eaLnBrk="1" latinLnBrk="0" hangingPunct="1">
        <a:lnSpc>
          <a:spcPct val="90000"/>
        </a:lnSpc>
        <a:spcBef>
          <a:spcPct val="0"/>
        </a:spcBef>
        <a:buNone/>
        <a:defRPr sz="2600" b="1" i="0" kern="1200" cap="all" spc="200" baseline="0">
          <a:solidFill>
            <a:srgbClr val="262626"/>
          </a:solidFill>
          <a:latin typeface="Franklin Gothic Book" panose="020B0503020102020204" pitchFamily="34" charset="0"/>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4056">
          <p15:clr>
            <a:srgbClr val="F26B43"/>
          </p15:clr>
        </p15:guide>
        <p15:guide id="4" pos="6240">
          <p15:clr>
            <a:srgbClr val="F26B43"/>
          </p15:clr>
        </p15:guide>
        <p15:guide id="5" pos="636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44.png"/><Relationship Id="rId4" Type="http://schemas.openxmlformats.org/officeDocument/2006/relationships/image" Target="../media/image25.svg"/><Relationship Id="rId9"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6.svg"/><Relationship Id="rId7" Type="http://schemas.openxmlformats.org/officeDocument/2006/relationships/image" Target="../media/image50.svg"/><Relationship Id="rId2" Type="http://schemas.openxmlformats.org/officeDocument/2006/relationships/image" Target="../media/image45.png"/><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microsoft.com/office/2018/10/relationships/comments" Target="../comments/modernComment_140_E60D950F.xm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microsoft.com/office/2018/10/relationships/comments" Target="../comments/modernComment_15C_15D1C91B.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microsoft.com/office/2018/10/relationships/comments" Target="../comments/modernComment_162_CD1D4725.xm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svg"/><Relationship Id="rId2" Type="http://schemas.openxmlformats.org/officeDocument/2006/relationships/notesSlide" Target="../notesSlides/notesSlide5.xml"/><Relationship Id="rId16" Type="http://schemas.openxmlformats.org/officeDocument/2006/relationships/image" Target="../media/image65.svg"/><Relationship Id="rId1" Type="http://schemas.openxmlformats.org/officeDocument/2006/relationships/slideLayout" Target="../slideLayouts/slideLayout3.xml"/><Relationship Id="rId6" Type="http://schemas.openxmlformats.org/officeDocument/2006/relationships/image" Target="../media/image55.sv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4.png"/><Relationship Id="rId10" Type="http://schemas.openxmlformats.org/officeDocument/2006/relationships/image" Target="../media/image59.svg"/><Relationship Id="rId4" Type="http://schemas.openxmlformats.org/officeDocument/2006/relationships/image" Target="../media/image53.svg"/><Relationship Id="rId9" Type="http://schemas.openxmlformats.org/officeDocument/2006/relationships/image" Target="../media/image58.png"/><Relationship Id="rId14" Type="http://schemas.openxmlformats.org/officeDocument/2006/relationships/image" Target="../media/image63.svg"/></Relationships>
</file>

<file path=ppt/slides/_rels/slide22.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3.svg"/><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25.svg"/><Relationship Id="rId4" Type="http://schemas.openxmlformats.org/officeDocument/2006/relationships/image" Target="../media/image24.png"/><Relationship Id="rId9" Type="http://schemas.openxmlformats.org/officeDocument/2006/relationships/image" Target="../media/image67.jpeg"/></Relationships>
</file>

<file path=ppt/slides/_rels/slide26.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svg"/><Relationship Id="rId7" Type="http://schemas.openxmlformats.org/officeDocument/2006/relationships/image" Target="../media/image72.svg"/><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71.png"/><Relationship Id="rId11" Type="http://schemas.openxmlformats.org/officeDocument/2006/relationships/image" Target="../media/image76.svg"/><Relationship Id="rId5" Type="http://schemas.openxmlformats.org/officeDocument/2006/relationships/image" Target="../media/image70.sv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svg"/></Relationships>
</file>

<file path=ppt/slides/_rels/slide27.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svg"/><Relationship Id="rId7" Type="http://schemas.openxmlformats.org/officeDocument/2006/relationships/image" Target="../media/image84.svg"/><Relationship Id="rId2" Type="http://schemas.openxmlformats.org/officeDocument/2006/relationships/image" Target="../media/image79.png"/><Relationship Id="rId1" Type="http://schemas.openxmlformats.org/officeDocument/2006/relationships/slideLayout" Target="../slideLayouts/slideLayout3.xml"/><Relationship Id="rId6" Type="http://schemas.openxmlformats.org/officeDocument/2006/relationships/image" Target="../media/image83.png"/><Relationship Id="rId5" Type="http://schemas.openxmlformats.org/officeDocument/2006/relationships/image" Target="../media/image82.svg"/><Relationship Id="rId4" Type="http://schemas.openxmlformats.org/officeDocument/2006/relationships/image" Target="../media/image81.png"/><Relationship Id="rId9" Type="http://schemas.openxmlformats.org/officeDocument/2006/relationships/image" Target="../media/image86.svg"/></Relationships>
</file>

<file path=ppt/slides/_rels/slide29.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90.png"/><Relationship Id="rId1" Type="http://schemas.openxmlformats.org/officeDocument/2006/relationships/slideLayout" Target="../slideLayouts/slideLayout3.xml"/><Relationship Id="rId5" Type="http://schemas.openxmlformats.org/officeDocument/2006/relationships/image" Target="../media/image91.png"/><Relationship Id="rId4" Type="http://schemas.openxmlformats.org/officeDocument/2006/relationships/image" Target="../media/image67.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app.smartsheet.com/sheets/w6q3mJ7X5Jvp5r689rgrH837h77CCqqMGHjfV7x1?view=board" TargetMode="Externa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36.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7.emf"/><Relationship Id="rId7" Type="http://schemas.openxmlformats.org/officeDocument/2006/relationships/image" Target="../media/image100.emf"/><Relationship Id="rId12" Type="http://schemas.openxmlformats.org/officeDocument/2006/relationships/image" Target="../media/image103.png"/><Relationship Id="rId2" Type="http://schemas.openxmlformats.org/officeDocument/2006/relationships/image" Target="../media/image96.png"/><Relationship Id="rId1" Type="http://schemas.openxmlformats.org/officeDocument/2006/relationships/slideLayout" Target="../slideLayouts/slideLayout9.xml"/><Relationship Id="rId6" Type="http://schemas.openxmlformats.org/officeDocument/2006/relationships/package" Target="../embeddings/Microsoft_Excel_Worksheet1.xlsx"/><Relationship Id="rId11" Type="http://schemas.openxmlformats.org/officeDocument/2006/relationships/chart" Target="../charts/chart2.xml"/><Relationship Id="rId5" Type="http://schemas.openxmlformats.org/officeDocument/2006/relationships/image" Target="../media/image99.emf"/><Relationship Id="rId10" Type="http://schemas.openxmlformats.org/officeDocument/2006/relationships/image" Target="../media/image102.emf"/><Relationship Id="rId4" Type="http://schemas.openxmlformats.org/officeDocument/2006/relationships/image" Target="../media/image98.png"/><Relationship Id="rId9" Type="http://schemas.openxmlformats.org/officeDocument/2006/relationships/package" Target="../embeddings/Microsoft_Excel_Worksheet2.xlsx"/></Relationships>
</file>

<file path=ppt/slides/_rels/slide37.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25.svg"/><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microsoft.com/office/2018/10/relationships/comments" Target="../comments/modernComment_13A_42ED457F.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microsoft.com/office/2018/10/relationships/comments" Target="../comments/modernComment_14C_82D7867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microsoft.com/office/2018/10/relationships/comments" Target="../comments/modernComment_13B_1B2040F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3.svg"/><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3.svg"/><Relationship Id="rId4" Type="http://schemas.openxmlformats.org/officeDocument/2006/relationships/image" Target="../media/image22.png"/></Relationships>
</file>

<file path=ppt/slides/_rels/slide47.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3.svg"/><Relationship Id="rId4" Type="http://schemas.openxmlformats.org/officeDocument/2006/relationships/image" Target="../media/image2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image" Target="../media/image4.png"/><Relationship Id="rId16"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lucid.app/lucidchart/4a491fc6-a5fa-44f6-bdc0-736279ea1208/edit?viewport_loc=-587%2C357%2C4026%2C2319%2C0_0&amp;invitationId=inv_a1bc24cc-7107-4092-8199-2b5274617c5a" TargetMode="External"/><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hyperlink" Target="https://app.smartsheet.com/sheets/w6q3mJ7X5Jvp5r689rgrH837h77CCqqMGHjfV7x1?view=board" TargetMode="External"/><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hyperlink" Target="https://app.smartsheet.com/sheets/w6q3mJ7X5Jvp5r689rgrH837h77CCqqMGHjfV7x1?view=board" TargetMode="External"/><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xml"/><Relationship Id="rId4" Type="http://schemas.openxmlformats.org/officeDocument/2006/relationships/image" Target="../media/image109.png"/></Relationships>
</file>

<file path=ppt/slides/_rels/slide6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svg"/><Relationship Id="rId7"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 Id="rId9" Type="http://schemas.openxmlformats.org/officeDocument/2006/relationships/image" Target="../media/image29.png"/></Relationships>
</file>

<file path=ppt/slides/_rels/slide7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3.xml"/><Relationship Id="rId4" Type="http://schemas.openxmlformats.org/officeDocument/2006/relationships/image" Target="../media/image118.png"/></Relationships>
</file>

<file path=ppt/slides/_rels/slide7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3.xml"/><Relationship Id="rId4" Type="http://schemas.openxmlformats.org/officeDocument/2006/relationships/image" Target="../media/image121.png"/></Relationships>
</file>

<file path=ppt/slides/_rels/slide7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3.xml"/><Relationship Id="rId5" Type="http://schemas.openxmlformats.org/officeDocument/2006/relationships/image" Target="../media/image125.png"/><Relationship Id="rId4" Type="http://schemas.openxmlformats.org/officeDocument/2006/relationships/image" Target="../media/image124.png"/></Relationships>
</file>

<file path=ppt/slides/_rels/slide7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3.xml"/><Relationship Id="rId4" Type="http://schemas.openxmlformats.org/officeDocument/2006/relationships/image" Target="../media/image128.png"/></Relationships>
</file>

<file path=ppt/slides/_rels/slide7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3.xml"/><Relationship Id="rId5" Type="http://schemas.openxmlformats.org/officeDocument/2006/relationships/image" Target="../media/image134.png"/><Relationship Id="rId4" Type="http://schemas.openxmlformats.org/officeDocument/2006/relationships/image" Target="../media/image133.png"/></Relationships>
</file>

<file path=ppt/slides/_rels/slide7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3.xml"/><Relationship Id="rId4" Type="http://schemas.openxmlformats.org/officeDocument/2006/relationships/image" Target="../media/image13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diagramLayout" Target="../diagrams/layout1.xml"/><Relationship Id="rId7" Type="http://schemas.openxmlformats.org/officeDocument/2006/relationships/image" Target="../media/image139.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141.png"/><Relationship Id="rId4" Type="http://schemas.openxmlformats.org/officeDocument/2006/relationships/diagramQuickStyle" Target="../diagrams/quickStyle1.xml"/><Relationship Id="rId9" Type="http://schemas.openxmlformats.org/officeDocument/2006/relationships/image" Target="../media/image12.png"/></Relationships>
</file>

<file path=ppt/slides/_rels/slide88.xml.rels><?xml version="1.0" encoding="UTF-8" standalone="yes"?>
<Relationships xmlns="http://schemas.openxmlformats.org/package/2006/relationships"><Relationship Id="rId2" Type="http://schemas.microsoft.com/office/2018/10/relationships/comments" Target="../comments/modernComment_14D_6796A000.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90.png"/><Relationship Id="rId1" Type="http://schemas.openxmlformats.org/officeDocument/2006/relationships/slideLayout" Target="../slideLayouts/slideLayout3.xml"/><Relationship Id="rId5" Type="http://schemas.openxmlformats.org/officeDocument/2006/relationships/image" Target="../media/image91.png"/><Relationship Id="rId4" Type="http://schemas.openxmlformats.org/officeDocument/2006/relationships/image" Target="../media/image67.jpeg"/></Relationships>
</file>

<file path=ppt/slides/_rels/slide93.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3.svg"/><Relationship Id="rId7" Type="http://schemas.openxmlformats.org/officeDocument/2006/relationships/image" Target="../media/image146.svg"/><Relationship Id="rId2" Type="http://schemas.openxmlformats.org/officeDocument/2006/relationships/image" Target="../media/image142.png"/><Relationship Id="rId1" Type="http://schemas.openxmlformats.org/officeDocument/2006/relationships/slideLayout" Target="../slideLayouts/slideLayout3.xml"/><Relationship Id="rId6" Type="http://schemas.openxmlformats.org/officeDocument/2006/relationships/image" Target="../media/image145.png"/><Relationship Id="rId5" Type="http://schemas.openxmlformats.org/officeDocument/2006/relationships/image" Target="../media/image144.svg"/><Relationship Id="rId4" Type="http://schemas.openxmlformats.org/officeDocument/2006/relationships/image" Target="../media/image7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4EA7F14-B9DE-164B-9F38-47D5668D2586}"/>
              </a:ext>
            </a:extLst>
          </p:cNvPr>
          <p:cNvSpPr>
            <a:spLocks noGrp="1"/>
          </p:cNvSpPr>
          <p:nvPr>
            <p:ph type="ctrTitle"/>
          </p:nvPr>
        </p:nvSpPr>
        <p:spPr>
          <a:xfrm>
            <a:off x="2647198" y="1501742"/>
            <a:ext cx="7547389" cy="1329595"/>
          </a:xfrm>
        </p:spPr>
        <p:txBody>
          <a:bodyPr/>
          <a:lstStyle/>
          <a:p>
            <a:r>
              <a:rPr lang="en-US" sz="4800" b="0" err="1">
                <a:latin typeface="Franklin Gothic Medium"/>
              </a:rPr>
              <a:t>Agreliant</a:t>
            </a:r>
            <a:r>
              <a:rPr lang="en-US" sz="4800" b="0">
                <a:latin typeface="Franklin Gothic Medium"/>
              </a:rPr>
              <a:t> - supply chain evaluation</a:t>
            </a:r>
          </a:p>
        </p:txBody>
      </p:sp>
      <p:sp>
        <p:nvSpPr>
          <p:cNvPr id="3" name="Subtitle">
            <a:extLst>
              <a:ext uri="{FF2B5EF4-FFF2-40B4-BE49-F238E27FC236}">
                <a16:creationId xmlns:a16="http://schemas.microsoft.com/office/drawing/2014/main" id="{25E23969-B503-C04E-9B40-020A6AB945EA}"/>
              </a:ext>
            </a:extLst>
          </p:cNvPr>
          <p:cNvSpPr>
            <a:spLocks noGrp="1"/>
          </p:cNvSpPr>
          <p:nvPr>
            <p:ph type="subTitle" idx="1"/>
          </p:nvPr>
        </p:nvSpPr>
        <p:spPr>
          <a:xfrm>
            <a:off x="2647198" y="2909686"/>
            <a:ext cx="6801603" cy="338554"/>
          </a:xfrm>
        </p:spPr>
        <p:txBody>
          <a:bodyPr/>
          <a:lstStyle/>
          <a:p>
            <a:r>
              <a:rPr lang="en-US" b="0">
                <a:latin typeface="Franklin Gothic Medium" panose="020B0603020102020204" pitchFamily="34" charset="0"/>
              </a:rPr>
              <a:t>MS BAIM Industry Practicum – Final Slide Deck</a:t>
            </a:r>
          </a:p>
        </p:txBody>
      </p:sp>
      <p:sp>
        <p:nvSpPr>
          <p:cNvPr id="4" name="Date">
            <a:extLst>
              <a:ext uri="{FF2B5EF4-FFF2-40B4-BE49-F238E27FC236}">
                <a16:creationId xmlns:a16="http://schemas.microsoft.com/office/drawing/2014/main" id="{7488F1B0-19AE-FE4B-A8CD-0F44AB281CC5}"/>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47A9A36-4EB0-BF46-AE48-7CDA251B954B}" type="datetime1">
              <a:rPr kumimoji="0" lang="en-US" sz="1000" b="0" i="0" u="none" strike="noStrike" kern="1200" cap="none" spc="0" normalizeH="0" baseline="0" noProof="0" smtClean="0">
                <a:ln>
                  <a:noFill/>
                </a:ln>
                <a:solidFill>
                  <a:srgbClr val="FFFFFF">
                    <a:alpha val="70000"/>
                  </a:srgbClr>
                </a:solidFill>
                <a:effectLst/>
                <a:uLnTx/>
                <a:uFillTx/>
                <a:latin typeface="Franklin Gothic Book" panose="020B05030201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3/27/2025</a:t>
            </a:fld>
            <a:endParaRPr kumimoji="0" lang="en-US" sz="1000" b="0" i="0" u="none" strike="noStrike" kern="1200" cap="none" spc="0" normalizeH="0" baseline="0" noProof="0">
              <a:ln>
                <a:noFill/>
              </a:ln>
              <a:solidFill>
                <a:srgbClr val="FFFFFF">
                  <a:alpha val="70000"/>
                </a:srgbClr>
              </a:solidFill>
              <a:effectLst/>
              <a:uLnTx/>
              <a:uFillTx/>
              <a:latin typeface="Franklin Gothic Book" panose="020B0503020102020204" pitchFamily="34" charset="0"/>
              <a:ea typeface="+mn-ea"/>
              <a:cs typeface="+mn-cs"/>
            </a:endParaRPr>
          </a:p>
        </p:txBody>
      </p:sp>
      <p:sp>
        <p:nvSpPr>
          <p:cNvPr id="5" name="Slide Number">
            <a:extLst>
              <a:ext uri="{FF2B5EF4-FFF2-40B4-BE49-F238E27FC236}">
                <a16:creationId xmlns:a16="http://schemas.microsoft.com/office/drawing/2014/main" id="{FFCAA48C-2045-8749-8754-B722B9DB8A5C}"/>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FFFFFF"/>
                </a:solidFill>
                <a:effectLst/>
                <a:uLnTx/>
                <a:uFillTx/>
                <a:latin typeface="Franklin Gothic Book" panose="020B0503020102020204"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1</a:t>
            </a:fld>
            <a:endParaRPr kumimoji="0" lang="en-US" sz="1000" b="1" i="0" u="none" strike="noStrike" kern="1200" cap="none" spc="0" normalizeH="0" baseline="0" noProof="0">
              <a:ln>
                <a:noFill/>
              </a:ln>
              <a:solidFill>
                <a:srgbClr val="FFFFFF"/>
              </a:solidFill>
              <a:effectLst/>
              <a:uLnTx/>
              <a:uFillTx/>
              <a:latin typeface="Franklin Gothic Book" panose="020B0503020102020204" pitchFamily="34" charset="0"/>
              <a:ea typeface="+mn-ea"/>
              <a:cs typeface="+mn-cs"/>
            </a:endParaRPr>
          </a:p>
        </p:txBody>
      </p:sp>
    </p:spTree>
    <p:extLst>
      <p:ext uri="{BB962C8B-B14F-4D97-AF65-F5344CB8AC3E}">
        <p14:creationId xmlns:p14="http://schemas.microsoft.com/office/powerpoint/2010/main" val="2708108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69CBF-A452-9C83-A912-E60873C608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C6A49-7378-0A3B-17FD-27F308BD3892}"/>
              </a:ext>
            </a:extLst>
          </p:cNvPr>
          <p:cNvSpPr>
            <a:spLocks noGrp="1"/>
          </p:cNvSpPr>
          <p:nvPr>
            <p:ph type="ctrTitle"/>
          </p:nvPr>
        </p:nvSpPr>
        <p:spPr>
          <a:xfrm>
            <a:off x="1270139" y="304006"/>
            <a:ext cx="9377302" cy="332399"/>
          </a:xfrm>
        </p:spPr>
        <p:txBody>
          <a:bodyPr/>
          <a:lstStyle/>
          <a:p>
            <a:r>
              <a:rPr lang="en-US">
                <a:latin typeface="Franklin Gothic Book"/>
              </a:rPr>
              <a:t>Deliverable – Dashboard 1</a:t>
            </a:r>
            <a:endParaRPr lang="en-US"/>
          </a:p>
        </p:txBody>
      </p:sp>
      <p:sp>
        <p:nvSpPr>
          <p:cNvPr id="5" name="Date Placeholder 4">
            <a:extLst>
              <a:ext uri="{FF2B5EF4-FFF2-40B4-BE49-F238E27FC236}">
                <a16:creationId xmlns:a16="http://schemas.microsoft.com/office/drawing/2014/main" id="{E9FC1E93-31AB-984F-6593-94A02EBEC746}"/>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82F9C66A-782B-6605-4D35-78E283299084}"/>
              </a:ext>
            </a:extLst>
          </p:cNvPr>
          <p:cNvSpPr>
            <a:spLocks noGrp="1"/>
          </p:cNvSpPr>
          <p:nvPr>
            <p:ph type="sldNum" sz="quarter" idx="12"/>
          </p:nvPr>
        </p:nvSpPr>
        <p:spPr/>
        <p:txBody>
          <a:bodyPr/>
          <a:lstStyle/>
          <a:p>
            <a:fld id="{8A7A6979-0714-4377-B894-6BE4C2D6E202}" type="slidenum">
              <a:rPr lang="en-US" smtClean="0"/>
              <a:pPr/>
              <a:t>10</a:t>
            </a:fld>
            <a:endParaRPr lang="en-US"/>
          </a:p>
        </p:txBody>
      </p:sp>
      <p:pic>
        <p:nvPicPr>
          <p:cNvPr id="4" name="Picture 3">
            <a:extLst>
              <a:ext uri="{FF2B5EF4-FFF2-40B4-BE49-F238E27FC236}">
                <a16:creationId xmlns:a16="http://schemas.microsoft.com/office/drawing/2014/main" id="{4FD837CF-837E-5986-2E87-D0D3056B71AC}"/>
              </a:ext>
            </a:extLst>
          </p:cNvPr>
          <p:cNvPicPr>
            <a:picLocks noChangeAspect="1"/>
          </p:cNvPicPr>
          <p:nvPr/>
        </p:nvPicPr>
        <p:blipFill>
          <a:blip r:embed="rId2"/>
          <a:stretch>
            <a:fillRect/>
          </a:stretch>
        </p:blipFill>
        <p:spPr>
          <a:xfrm>
            <a:off x="1144245" y="982588"/>
            <a:ext cx="10041532" cy="5400136"/>
          </a:xfrm>
          <a:prstGeom prst="rect">
            <a:avLst/>
          </a:prstGeom>
        </p:spPr>
      </p:pic>
    </p:spTree>
    <p:extLst>
      <p:ext uri="{BB962C8B-B14F-4D97-AF65-F5344CB8AC3E}">
        <p14:creationId xmlns:p14="http://schemas.microsoft.com/office/powerpoint/2010/main" val="3682772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E22178-0332-1C53-E2BA-1F75207118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F7733C-E672-36BC-D8B3-597D9B3ECD68}"/>
              </a:ext>
            </a:extLst>
          </p:cNvPr>
          <p:cNvSpPr>
            <a:spLocks noGrp="1"/>
          </p:cNvSpPr>
          <p:nvPr>
            <p:ph type="ctrTitle"/>
          </p:nvPr>
        </p:nvSpPr>
        <p:spPr>
          <a:xfrm>
            <a:off x="1270139" y="304006"/>
            <a:ext cx="9377302" cy="332399"/>
          </a:xfrm>
        </p:spPr>
        <p:txBody>
          <a:bodyPr/>
          <a:lstStyle/>
          <a:p>
            <a:r>
              <a:rPr lang="en-US">
                <a:latin typeface="Franklin Gothic Book"/>
              </a:rPr>
              <a:t>Deliverable – Dashboard 2</a:t>
            </a:r>
            <a:endParaRPr lang="en-US"/>
          </a:p>
        </p:txBody>
      </p:sp>
      <p:sp>
        <p:nvSpPr>
          <p:cNvPr id="5" name="Date Placeholder 4">
            <a:extLst>
              <a:ext uri="{FF2B5EF4-FFF2-40B4-BE49-F238E27FC236}">
                <a16:creationId xmlns:a16="http://schemas.microsoft.com/office/drawing/2014/main" id="{7E05B4C9-426F-F063-A6F3-03C112C62298}"/>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CF1739AA-222C-6586-443C-FF04F979A1C7}"/>
              </a:ext>
            </a:extLst>
          </p:cNvPr>
          <p:cNvSpPr>
            <a:spLocks noGrp="1"/>
          </p:cNvSpPr>
          <p:nvPr>
            <p:ph type="sldNum" sz="quarter" idx="12"/>
          </p:nvPr>
        </p:nvSpPr>
        <p:spPr/>
        <p:txBody>
          <a:bodyPr/>
          <a:lstStyle/>
          <a:p>
            <a:fld id="{8A7A6979-0714-4377-B894-6BE4C2D6E202}" type="slidenum">
              <a:rPr lang="en-US" smtClean="0"/>
              <a:pPr/>
              <a:t>11</a:t>
            </a:fld>
            <a:endParaRPr lang="en-US"/>
          </a:p>
        </p:txBody>
      </p:sp>
      <p:pic>
        <p:nvPicPr>
          <p:cNvPr id="7" name="Picture 6">
            <a:extLst>
              <a:ext uri="{FF2B5EF4-FFF2-40B4-BE49-F238E27FC236}">
                <a16:creationId xmlns:a16="http://schemas.microsoft.com/office/drawing/2014/main" id="{77A446FF-58A3-364D-1C34-6243A41904FC}"/>
              </a:ext>
            </a:extLst>
          </p:cNvPr>
          <p:cNvPicPr>
            <a:picLocks noChangeAspect="1"/>
          </p:cNvPicPr>
          <p:nvPr/>
        </p:nvPicPr>
        <p:blipFill>
          <a:blip r:embed="rId3"/>
          <a:stretch>
            <a:fillRect/>
          </a:stretch>
        </p:blipFill>
        <p:spPr>
          <a:xfrm>
            <a:off x="1112808" y="981073"/>
            <a:ext cx="10106996" cy="5401651"/>
          </a:xfrm>
          <a:prstGeom prst="rect">
            <a:avLst/>
          </a:prstGeom>
        </p:spPr>
      </p:pic>
    </p:spTree>
    <p:extLst>
      <p:ext uri="{BB962C8B-B14F-4D97-AF65-F5344CB8AC3E}">
        <p14:creationId xmlns:p14="http://schemas.microsoft.com/office/powerpoint/2010/main" val="1579739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A6795-10A4-E9D8-2FCC-95C533BFB0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73D582-29FD-E5FE-FDA0-6FBFD7F7BC87}"/>
              </a:ext>
            </a:extLst>
          </p:cNvPr>
          <p:cNvSpPr>
            <a:spLocks noGrp="1"/>
          </p:cNvSpPr>
          <p:nvPr>
            <p:ph type="ctrTitle"/>
          </p:nvPr>
        </p:nvSpPr>
        <p:spPr>
          <a:xfrm>
            <a:off x="1270139" y="304006"/>
            <a:ext cx="9377302" cy="332399"/>
          </a:xfrm>
        </p:spPr>
        <p:txBody>
          <a:bodyPr/>
          <a:lstStyle/>
          <a:p>
            <a:r>
              <a:rPr lang="en-US">
                <a:latin typeface="Franklin Gothic Book"/>
              </a:rPr>
              <a:t>Deliverable – Dashboard 3</a:t>
            </a:r>
            <a:endParaRPr lang="en-US"/>
          </a:p>
        </p:txBody>
      </p:sp>
      <p:sp>
        <p:nvSpPr>
          <p:cNvPr id="5" name="Date Placeholder 4">
            <a:extLst>
              <a:ext uri="{FF2B5EF4-FFF2-40B4-BE49-F238E27FC236}">
                <a16:creationId xmlns:a16="http://schemas.microsoft.com/office/drawing/2014/main" id="{52ACCF3A-5212-8C66-AE36-D848732827BA}"/>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76924D6C-BA64-E834-7134-2E48D8BDBB77}"/>
              </a:ext>
            </a:extLst>
          </p:cNvPr>
          <p:cNvSpPr>
            <a:spLocks noGrp="1"/>
          </p:cNvSpPr>
          <p:nvPr>
            <p:ph type="sldNum" sz="quarter" idx="12"/>
          </p:nvPr>
        </p:nvSpPr>
        <p:spPr/>
        <p:txBody>
          <a:bodyPr/>
          <a:lstStyle/>
          <a:p>
            <a:fld id="{8A7A6979-0714-4377-B894-6BE4C2D6E202}" type="slidenum">
              <a:rPr lang="en-US" smtClean="0"/>
              <a:pPr/>
              <a:t>12</a:t>
            </a:fld>
            <a:endParaRPr lang="en-US"/>
          </a:p>
        </p:txBody>
      </p:sp>
      <p:pic>
        <p:nvPicPr>
          <p:cNvPr id="4" name="Picture 3">
            <a:extLst>
              <a:ext uri="{FF2B5EF4-FFF2-40B4-BE49-F238E27FC236}">
                <a16:creationId xmlns:a16="http://schemas.microsoft.com/office/drawing/2014/main" id="{C2F848C5-9FC8-59CC-C276-EB36A8EA64E3}"/>
              </a:ext>
            </a:extLst>
          </p:cNvPr>
          <p:cNvPicPr>
            <a:picLocks noChangeAspect="1"/>
          </p:cNvPicPr>
          <p:nvPr/>
        </p:nvPicPr>
        <p:blipFill>
          <a:blip r:embed="rId2"/>
          <a:stretch>
            <a:fillRect/>
          </a:stretch>
        </p:blipFill>
        <p:spPr>
          <a:xfrm>
            <a:off x="1095555" y="1121434"/>
            <a:ext cx="10163312" cy="5445201"/>
          </a:xfrm>
          <a:prstGeom prst="rect">
            <a:avLst/>
          </a:prstGeom>
        </p:spPr>
      </p:pic>
    </p:spTree>
    <p:extLst>
      <p:ext uri="{BB962C8B-B14F-4D97-AF65-F5344CB8AC3E}">
        <p14:creationId xmlns:p14="http://schemas.microsoft.com/office/powerpoint/2010/main" val="2320029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6CF4ED-5EF3-2FD7-4FBF-483DF92CD1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7B7ABD-2068-C4B6-E099-CA60C8FF9009}"/>
              </a:ext>
            </a:extLst>
          </p:cNvPr>
          <p:cNvSpPr>
            <a:spLocks noGrp="1"/>
          </p:cNvSpPr>
          <p:nvPr>
            <p:ph type="ctrTitle"/>
          </p:nvPr>
        </p:nvSpPr>
        <p:spPr>
          <a:xfrm>
            <a:off x="1270139" y="304006"/>
            <a:ext cx="9377302" cy="332399"/>
          </a:xfrm>
        </p:spPr>
        <p:txBody>
          <a:bodyPr/>
          <a:lstStyle/>
          <a:p>
            <a:r>
              <a:rPr lang="en-US">
                <a:latin typeface="Franklin Gothic Book"/>
              </a:rPr>
              <a:t>Impact Generation/Key Takeaways from Analysis</a:t>
            </a:r>
            <a:endParaRPr lang="en-US"/>
          </a:p>
        </p:txBody>
      </p:sp>
      <p:sp>
        <p:nvSpPr>
          <p:cNvPr id="5" name="Date Placeholder 4">
            <a:extLst>
              <a:ext uri="{FF2B5EF4-FFF2-40B4-BE49-F238E27FC236}">
                <a16:creationId xmlns:a16="http://schemas.microsoft.com/office/drawing/2014/main" id="{3955C258-1B59-9D93-0532-3A58B70E1B42}"/>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4F88DC9D-6435-B723-FE07-2DC850D19087}"/>
              </a:ext>
            </a:extLst>
          </p:cNvPr>
          <p:cNvSpPr>
            <a:spLocks noGrp="1"/>
          </p:cNvSpPr>
          <p:nvPr>
            <p:ph type="sldNum" sz="quarter" idx="12"/>
          </p:nvPr>
        </p:nvSpPr>
        <p:spPr/>
        <p:txBody>
          <a:bodyPr/>
          <a:lstStyle/>
          <a:p>
            <a:fld id="{8A7A6979-0714-4377-B894-6BE4C2D6E202}" type="slidenum">
              <a:rPr lang="en-US" smtClean="0"/>
              <a:pPr/>
              <a:t>13</a:t>
            </a:fld>
            <a:endParaRPr lang="en-US"/>
          </a:p>
        </p:txBody>
      </p:sp>
      <p:grpSp>
        <p:nvGrpSpPr>
          <p:cNvPr id="76" name="Google Shape;1092;p38">
            <a:extLst>
              <a:ext uri="{FF2B5EF4-FFF2-40B4-BE49-F238E27FC236}">
                <a16:creationId xmlns:a16="http://schemas.microsoft.com/office/drawing/2014/main" id="{C86D0AB3-311B-2E87-05F9-C5A20E0BFE42}"/>
              </a:ext>
            </a:extLst>
          </p:cNvPr>
          <p:cNvGrpSpPr/>
          <p:nvPr/>
        </p:nvGrpSpPr>
        <p:grpSpPr>
          <a:xfrm>
            <a:off x="8469797" y="1347703"/>
            <a:ext cx="968765" cy="968765"/>
            <a:chOff x="1372725" y="1912500"/>
            <a:chExt cx="373500" cy="373500"/>
          </a:xfrm>
          <a:solidFill>
            <a:schemeClr val="accent1">
              <a:lumMod val="60000"/>
              <a:lumOff val="40000"/>
            </a:schemeClr>
          </a:solidFill>
        </p:grpSpPr>
        <p:sp>
          <p:nvSpPr>
            <p:cNvPr id="74" name="Google Shape;1093;p38">
              <a:extLst>
                <a:ext uri="{FF2B5EF4-FFF2-40B4-BE49-F238E27FC236}">
                  <a16:creationId xmlns:a16="http://schemas.microsoft.com/office/drawing/2014/main" id="{C0B28F0D-8C34-76FD-D717-BD999483E937}"/>
                </a:ext>
              </a:extLst>
            </p:cNvPr>
            <p:cNvSpPr/>
            <p:nvPr/>
          </p:nvSpPr>
          <p:spPr>
            <a:xfrm>
              <a:off x="1464063" y="2000216"/>
              <a:ext cx="190800" cy="190800"/>
            </a:xfrm>
            <a:prstGeom prst="ellipse">
              <a:avLst/>
            </a:prstGeom>
            <a:grpFill/>
            <a:ln>
              <a:solidFill>
                <a:schemeClr val="accent1">
                  <a:lumMod val="60000"/>
                  <a:lumOff val="40000"/>
                </a:scheme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effectLst/>
                <a:uLnTx/>
                <a:uFillTx/>
                <a:latin typeface="Anton" pitchFamily="2" charset="0"/>
                <a:cs typeface="Arial"/>
                <a:sym typeface="Arial"/>
              </a:endParaRPr>
            </a:p>
          </p:txBody>
        </p:sp>
        <p:sp>
          <p:nvSpPr>
            <p:cNvPr id="75" name="Google Shape;1094;p38">
              <a:extLst>
                <a:ext uri="{FF2B5EF4-FFF2-40B4-BE49-F238E27FC236}">
                  <a16:creationId xmlns:a16="http://schemas.microsoft.com/office/drawing/2014/main" id="{0E89423E-E271-35BF-0358-C374A101A366}"/>
                </a:ext>
              </a:extLst>
            </p:cNvPr>
            <p:cNvSpPr/>
            <p:nvPr/>
          </p:nvSpPr>
          <p:spPr>
            <a:xfrm>
              <a:off x="1372725" y="1912500"/>
              <a:ext cx="373500" cy="373500"/>
            </a:xfrm>
            <a:prstGeom prst="donut">
              <a:avLst>
                <a:gd name="adj" fmla="val 10193"/>
              </a:avLst>
            </a:prstGeom>
            <a:grpFill/>
            <a:ln>
              <a:solidFill>
                <a:schemeClr val="accent1">
                  <a:lumMod val="60000"/>
                  <a:lumOff val="40000"/>
                </a:scheme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effectLst/>
                <a:uLnTx/>
                <a:uFillTx/>
                <a:latin typeface="Anton" pitchFamily="2" charset="0"/>
                <a:cs typeface="Arial"/>
                <a:sym typeface="Arial"/>
              </a:endParaRPr>
            </a:p>
          </p:txBody>
        </p:sp>
      </p:grpSp>
      <p:sp>
        <p:nvSpPr>
          <p:cNvPr id="96" name="TextBox 95">
            <a:extLst>
              <a:ext uri="{FF2B5EF4-FFF2-40B4-BE49-F238E27FC236}">
                <a16:creationId xmlns:a16="http://schemas.microsoft.com/office/drawing/2014/main" id="{E598DB15-12B1-61D9-54BD-2BB7D0C530BB}"/>
              </a:ext>
            </a:extLst>
          </p:cNvPr>
          <p:cNvSpPr txBox="1"/>
          <p:nvPr/>
        </p:nvSpPr>
        <p:spPr>
          <a:xfrm>
            <a:off x="2154529" y="2440583"/>
            <a:ext cx="1754149" cy="292388"/>
          </a:xfrm>
          <a:prstGeom prst="rect">
            <a:avLst/>
          </a:prstGeom>
          <a:noFill/>
        </p:spPr>
        <p:txBody>
          <a:bodyPr wrap="square" lIns="91440" tIns="45720" rIns="91440" bIns="45720" rtlCol="0" anchor="t">
            <a:spAutoFit/>
          </a:bodyPr>
          <a:lstStyle/>
          <a:p>
            <a:pPr algn="ctr"/>
            <a:r>
              <a:rPr lang="en-IN" sz="1300" b="1"/>
              <a:t>Engagement Impact</a:t>
            </a:r>
            <a:endParaRPr lang="en-US"/>
          </a:p>
        </p:txBody>
      </p:sp>
      <p:sp>
        <p:nvSpPr>
          <p:cNvPr id="98" name="TextBox 97">
            <a:extLst>
              <a:ext uri="{FF2B5EF4-FFF2-40B4-BE49-F238E27FC236}">
                <a16:creationId xmlns:a16="http://schemas.microsoft.com/office/drawing/2014/main" id="{4B07ADF3-DC69-A045-2163-24DEB570CFD4}"/>
              </a:ext>
            </a:extLst>
          </p:cNvPr>
          <p:cNvSpPr txBox="1"/>
          <p:nvPr/>
        </p:nvSpPr>
        <p:spPr>
          <a:xfrm>
            <a:off x="5140710" y="2441312"/>
            <a:ext cx="1646392" cy="292388"/>
          </a:xfrm>
          <a:prstGeom prst="rect">
            <a:avLst/>
          </a:prstGeom>
          <a:noFill/>
        </p:spPr>
        <p:txBody>
          <a:bodyPr wrap="square" lIns="91440" tIns="45720" rIns="91440" bIns="45720" rtlCol="0" anchor="t">
            <a:spAutoFit/>
          </a:bodyPr>
          <a:lstStyle/>
          <a:p>
            <a:pPr algn="ctr"/>
            <a:r>
              <a:rPr lang="en-IN" sz="1300" b="1"/>
              <a:t>Revenue Impact</a:t>
            </a:r>
            <a:endParaRPr lang="en-US"/>
          </a:p>
        </p:txBody>
      </p:sp>
      <p:sp>
        <p:nvSpPr>
          <p:cNvPr id="100" name="TextBox 99">
            <a:extLst>
              <a:ext uri="{FF2B5EF4-FFF2-40B4-BE49-F238E27FC236}">
                <a16:creationId xmlns:a16="http://schemas.microsoft.com/office/drawing/2014/main" id="{F99F4A78-9FA3-4905-8C0C-B1E5AAA08648}"/>
              </a:ext>
            </a:extLst>
          </p:cNvPr>
          <p:cNvSpPr txBox="1"/>
          <p:nvPr/>
        </p:nvSpPr>
        <p:spPr>
          <a:xfrm>
            <a:off x="8134831" y="2441312"/>
            <a:ext cx="1646392" cy="292388"/>
          </a:xfrm>
          <a:prstGeom prst="rect">
            <a:avLst/>
          </a:prstGeom>
          <a:noFill/>
        </p:spPr>
        <p:txBody>
          <a:bodyPr wrap="square" lIns="91440" tIns="45720" rIns="91440" bIns="45720" rtlCol="0" anchor="t">
            <a:spAutoFit/>
          </a:bodyPr>
          <a:lstStyle/>
          <a:p>
            <a:pPr algn="ctr"/>
            <a:r>
              <a:rPr lang="en-IN" sz="1300" b="1"/>
              <a:t>Market Impact</a:t>
            </a:r>
            <a:endParaRPr lang="en-US"/>
          </a:p>
        </p:txBody>
      </p:sp>
      <p:grpSp>
        <p:nvGrpSpPr>
          <p:cNvPr id="104" name="Google Shape;1092;p38">
            <a:extLst>
              <a:ext uri="{FF2B5EF4-FFF2-40B4-BE49-F238E27FC236}">
                <a16:creationId xmlns:a16="http://schemas.microsoft.com/office/drawing/2014/main" id="{12C6236C-9CD5-36CE-2943-DB87A19EAB9A}"/>
              </a:ext>
            </a:extLst>
          </p:cNvPr>
          <p:cNvGrpSpPr/>
          <p:nvPr/>
        </p:nvGrpSpPr>
        <p:grpSpPr>
          <a:xfrm>
            <a:off x="5479889" y="1347703"/>
            <a:ext cx="968765" cy="968765"/>
            <a:chOff x="1372725" y="1912500"/>
            <a:chExt cx="373500" cy="373500"/>
          </a:xfrm>
          <a:solidFill>
            <a:schemeClr val="accent1">
              <a:lumMod val="60000"/>
              <a:lumOff val="40000"/>
            </a:schemeClr>
          </a:solidFill>
        </p:grpSpPr>
        <p:sp>
          <p:nvSpPr>
            <p:cNvPr id="102" name="Google Shape;1093;p38">
              <a:extLst>
                <a:ext uri="{FF2B5EF4-FFF2-40B4-BE49-F238E27FC236}">
                  <a16:creationId xmlns:a16="http://schemas.microsoft.com/office/drawing/2014/main" id="{5211465B-9BA4-AC4D-3AC2-04AA6429B449}"/>
                </a:ext>
              </a:extLst>
            </p:cNvPr>
            <p:cNvSpPr/>
            <p:nvPr/>
          </p:nvSpPr>
          <p:spPr>
            <a:xfrm>
              <a:off x="1464063" y="2000216"/>
              <a:ext cx="190800" cy="190800"/>
            </a:xfrm>
            <a:prstGeom prst="ellipse">
              <a:avLst/>
            </a:prstGeom>
            <a:grpFill/>
            <a:ln>
              <a:solidFill>
                <a:schemeClr val="accent1">
                  <a:lumMod val="60000"/>
                  <a:lumOff val="40000"/>
                </a:scheme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effectLst/>
                <a:uLnTx/>
                <a:uFillTx/>
                <a:latin typeface="Anton" pitchFamily="2" charset="0"/>
                <a:cs typeface="Arial"/>
                <a:sym typeface="Arial"/>
              </a:endParaRPr>
            </a:p>
          </p:txBody>
        </p:sp>
        <p:sp>
          <p:nvSpPr>
            <p:cNvPr id="103" name="Google Shape;1094;p38">
              <a:extLst>
                <a:ext uri="{FF2B5EF4-FFF2-40B4-BE49-F238E27FC236}">
                  <a16:creationId xmlns:a16="http://schemas.microsoft.com/office/drawing/2014/main" id="{0E542836-AFC2-C70F-1DE1-F221F052B032}"/>
                </a:ext>
              </a:extLst>
            </p:cNvPr>
            <p:cNvSpPr/>
            <p:nvPr/>
          </p:nvSpPr>
          <p:spPr>
            <a:xfrm>
              <a:off x="1372725" y="1912500"/>
              <a:ext cx="373500" cy="373500"/>
            </a:xfrm>
            <a:prstGeom prst="donut">
              <a:avLst>
                <a:gd name="adj" fmla="val 10193"/>
              </a:avLst>
            </a:prstGeom>
            <a:grpFill/>
            <a:ln>
              <a:solidFill>
                <a:schemeClr val="accent1">
                  <a:lumMod val="60000"/>
                  <a:lumOff val="40000"/>
                </a:scheme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effectLst/>
                <a:uLnTx/>
                <a:uFillTx/>
                <a:latin typeface="Anton" pitchFamily="2" charset="0"/>
                <a:cs typeface="Arial"/>
                <a:sym typeface="Arial"/>
              </a:endParaRPr>
            </a:p>
          </p:txBody>
        </p:sp>
      </p:grpSp>
      <p:grpSp>
        <p:nvGrpSpPr>
          <p:cNvPr id="108" name="Google Shape;1092;p38">
            <a:extLst>
              <a:ext uri="{FF2B5EF4-FFF2-40B4-BE49-F238E27FC236}">
                <a16:creationId xmlns:a16="http://schemas.microsoft.com/office/drawing/2014/main" id="{D870FE66-534F-C855-A61B-7BD90A9950B5}"/>
              </a:ext>
            </a:extLst>
          </p:cNvPr>
          <p:cNvGrpSpPr/>
          <p:nvPr/>
        </p:nvGrpSpPr>
        <p:grpSpPr>
          <a:xfrm>
            <a:off x="2562738" y="1347703"/>
            <a:ext cx="968765" cy="968765"/>
            <a:chOff x="1372725" y="1912500"/>
            <a:chExt cx="373500" cy="373500"/>
          </a:xfrm>
          <a:solidFill>
            <a:schemeClr val="accent1">
              <a:lumMod val="60000"/>
              <a:lumOff val="40000"/>
            </a:schemeClr>
          </a:solidFill>
        </p:grpSpPr>
        <p:sp>
          <p:nvSpPr>
            <p:cNvPr id="106" name="Google Shape;1093;p38">
              <a:extLst>
                <a:ext uri="{FF2B5EF4-FFF2-40B4-BE49-F238E27FC236}">
                  <a16:creationId xmlns:a16="http://schemas.microsoft.com/office/drawing/2014/main" id="{418C3529-DC06-668E-4EFB-04EF86BA11D9}"/>
                </a:ext>
              </a:extLst>
            </p:cNvPr>
            <p:cNvSpPr/>
            <p:nvPr/>
          </p:nvSpPr>
          <p:spPr>
            <a:xfrm>
              <a:off x="1464063" y="2000216"/>
              <a:ext cx="190800" cy="190800"/>
            </a:xfrm>
            <a:prstGeom prst="ellipse">
              <a:avLst/>
            </a:prstGeom>
            <a:grpFill/>
            <a:ln>
              <a:solidFill>
                <a:schemeClr val="accent1">
                  <a:lumMod val="60000"/>
                  <a:lumOff val="40000"/>
                </a:scheme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effectLst/>
                <a:uLnTx/>
                <a:uFillTx/>
                <a:latin typeface="Anton" pitchFamily="2" charset="0"/>
                <a:cs typeface="Arial"/>
                <a:sym typeface="Arial"/>
              </a:endParaRPr>
            </a:p>
          </p:txBody>
        </p:sp>
        <p:sp>
          <p:nvSpPr>
            <p:cNvPr id="107" name="Google Shape;1094;p38">
              <a:extLst>
                <a:ext uri="{FF2B5EF4-FFF2-40B4-BE49-F238E27FC236}">
                  <a16:creationId xmlns:a16="http://schemas.microsoft.com/office/drawing/2014/main" id="{5867C8EB-ABD8-48FA-756F-F760CB5A5395}"/>
                </a:ext>
              </a:extLst>
            </p:cNvPr>
            <p:cNvSpPr/>
            <p:nvPr/>
          </p:nvSpPr>
          <p:spPr>
            <a:xfrm>
              <a:off x="1372725" y="1912500"/>
              <a:ext cx="373500" cy="373500"/>
            </a:xfrm>
            <a:prstGeom prst="donut">
              <a:avLst>
                <a:gd name="adj" fmla="val 10193"/>
              </a:avLst>
            </a:prstGeom>
            <a:grpFill/>
            <a:ln>
              <a:solidFill>
                <a:schemeClr val="accent1">
                  <a:lumMod val="60000"/>
                  <a:lumOff val="40000"/>
                </a:scheme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effectLst/>
                <a:uLnTx/>
                <a:uFillTx/>
                <a:latin typeface="Anton" pitchFamily="2" charset="0"/>
                <a:cs typeface="Arial"/>
                <a:sym typeface="Arial"/>
              </a:endParaRPr>
            </a:p>
          </p:txBody>
        </p:sp>
      </p:grpSp>
      <p:sp>
        <p:nvSpPr>
          <p:cNvPr id="110" name="Rectangle 109">
            <a:extLst>
              <a:ext uri="{FF2B5EF4-FFF2-40B4-BE49-F238E27FC236}">
                <a16:creationId xmlns:a16="http://schemas.microsoft.com/office/drawing/2014/main" id="{12E3788F-BAE3-7611-D358-5E9B2BE23176}"/>
              </a:ext>
            </a:extLst>
          </p:cNvPr>
          <p:cNvSpPr/>
          <p:nvPr/>
        </p:nvSpPr>
        <p:spPr>
          <a:xfrm>
            <a:off x="2047793" y="2725239"/>
            <a:ext cx="2406984" cy="738664"/>
          </a:xfrm>
          <a:prstGeom prst="rect">
            <a:avLst/>
          </a:prstGeom>
        </p:spPr>
        <p:txBody>
          <a:bodyPr wrap="square" lIns="0" tIns="0" rIns="0" bIns="0" anchor="ctr">
            <a:spAutoFit/>
          </a:bodyPr>
          <a:lstStyle/>
          <a:p>
            <a:r>
              <a:rPr lang="en-US" sz="1200">
                <a:solidFill>
                  <a:schemeClr val="bg1"/>
                </a:solidFill>
                <a:latin typeface="Franklin Gothic Book"/>
                <a:cs typeface="Poppins"/>
              </a:rPr>
              <a:t>In 2024, </a:t>
            </a:r>
            <a:r>
              <a:rPr lang="en-US" sz="1200" err="1">
                <a:solidFill>
                  <a:schemeClr val="bg1"/>
                </a:solidFill>
                <a:latin typeface="Franklin Gothic Book"/>
                <a:cs typeface="Poppins"/>
              </a:rPr>
              <a:t>appox</a:t>
            </a:r>
            <a:r>
              <a:rPr lang="en-US" sz="1200" b="1">
                <a:solidFill>
                  <a:schemeClr val="bg1"/>
                </a:solidFill>
                <a:latin typeface="Franklin Gothic Book"/>
                <a:cs typeface="Poppins"/>
              </a:rPr>
              <a:t> 60% of shipments </a:t>
            </a:r>
            <a:r>
              <a:rPr lang="en-US" sz="1200">
                <a:solidFill>
                  <a:schemeClr val="bg1"/>
                </a:solidFill>
                <a:latin typeface="Franklin Gothic Book"/>
                <a:cs typeface="Poppins"/>
              </a:rPr>
              <a:t>were </a:t>
            </a:r>
            <a:r>
              <a:rPr lang="en-US" sz="1200" b="1">
                <a:solidFill>
                  <a:schemeClr val="bg1"/>
                </a:solidFill>
                <a:latin typeface="Franklin Gothic Book"/>
                <a:cs typeface="Poppins"/>
              </a:rPr>
              <a:t>highly  dependent </a:t>
            </a:r>
            <a:r>
              <a:rPr lang="en-US" sz="1200">
                <a:solidFill>
                  <a:schemeClr val="bg1"/>
                </a:solidFill>
                <a:latin typeface="Franklin Gothic Book"/>
                <a:cs typeface="Poppins"/>
              </a:rPr>
              <a:t>on Intercompany transfers for order fulfilment.</a:t>
            </a:r>
            <a:endParaRPr lang="en-US" sz="1200">
              <a:solidFill>
                <a:schemeClr val="bg1"/>
              </a:solidFill>
              <a:latin typeface="Poppins"/>
              <a:cs typeface="Poppins"/>
            </a:endParaRPr>
          </a:p>
        </p:txBody>
      </p:sp>
      <p:sp>
        <p:nvSpPr>
          <p:cNvPr id="112" name="Rectangle 111">
            <a:extLst>
              <a:ext uri="{FF2B5EF4-FFF2-40B4-BE49-F238E27FC236}">
                <a16:creationId xmlns:a16="http://schemas.microsoft.com/office/drawing/2014/main" id="{02855049-68BE-E49B-EBAE-BBFCD5F9E2E0}"/>
              </a:ext>
            </a:extLst>
          </p:cNvPr>
          <p:cNvSpPr/>
          <p:nvPr/>
        </p:nvSpPr>
        <p:spPr>
          <a:xfrm>
            <a:off x="4833094" y="2731307"/>
            <a:ext cx="2261334" cy="553998"/>
          </a:xfrm>
          <a:prstGeom prst="rect">
            <a:avLst/>
          </a:prstGeom>
        </p:spPr>
        <p:txBody>
          <a:bodyPr wrap="square" lIns="0" tIns="0" rIns="0" bIns="0" anchor="ctr">
            <a:spAutoFit/>
          </a:bodyPr>
          <a:lstStyle/>
          <a:p>
            <a:r>
              <a:rPr lang="en-US" sz="1200">
                <a:solidFill>
                  <a:schemeClr val="bg1"/>
                </a:solidFill>
                <a:latin typeface="Franklin Gothic Book"/>
                <a:cs typeface="Poppins"/>
              </a:rPr>
              <a:t>Intercompany transfers has been a major driver of </a:t>
            </a:r>
            <a:r>
              <a:rPr lang="en-US" sz="1200" b="1">
                <a:solidFill>
                  <a:schemeClr val="bg1"/>
                </a:solidFill>
                <a:latin typeface="Franklin Gothic Book"/>
                <a:cs typeface="Poppins"/>
              </a:rPr>
              <a:t>logistic costs</a:t>
            </a:r>
            <a:r>
              <a:rPr lang="en-US" sz="1200">
                <a:solidFill>
                  <a:schemeClr val="bg1"/>
                </a:solidFill>
                <a:latin typeface="Franklin Gothic Book"/>
                <a:cs typeface="Poppins"/>
              </a:rPr>
              <a:t> at </a:t>
            </a:r>
            <a:r>
              <a:rPr lang="en-US" sz="1200" b="1">
                <a:solidFill>
                  <a:schemeClr val="bg1"/>
                </a:solidFill>
                <a:latin typeface="Franklin Gothic Book"/>
                <a:cs typeface="Poppins"/>
              </a:rPr>
              <a:t>Warehouse S </a:t>
            </a:r>
            <a:r>
              <a:rPr lang="en-US" sz="1200">
                <a:solidFill>
                  <a:schemeClr val="bg1"/>
                </a:solidFill>
                <a:latin typeface="Franklin Gothic Book"/>
                <a:cs typeface="Poppins"/>
              </a:rPr>
              <a:t>in FY 2024</a:t>
            </a:r>
          </a:p>
        </p:txBody>
      </p:sp>
      <p:sp>
        <p:nvSpPr>
          <p:cNvPr id="117" name="Rectangle 116">
            <a:extLst>
              <a:ext uri="{FF2B5EF4-FFF2-40B4-BE49-F238E27FC236}">
                <a16:creationId xmlns:a16="http://schemas.microsoft.com/office/drawing/2014/main" id="{8A6C8A6C-7396-B619-DD94-4EF251B684F4}"/>
              </a:ext>
            </a:extLst>
          </p:cNvPr>
          <p:cNvSpPr/>
          <p:nvPr/>
        </p:nvSpPr>
        <p:spPr>
          <a:xfrm>
            <a:off x="7734255" y="2725238"/>
            <a:ext cx="2445400" cy="738664"/>
          </a:xfrm>
          <a:prstGeom prst="rect">
            <a:avLst/>
          </a:prstGeom>
        </p:spPr>
        <p:txBody>
          <a:bodyPr wrap="square" lIns="0" tIns="0" rIns="0" bIns="0" anchor="ctr">
            <a:spAutoFit/>
          </a:bodyPr>
          <a:lstStyle/>
          <a:p>
            <a:pPr>
              <a:defRPr/>
            </a:pPr>
            <a:r>
              <a:rPr lang="en-ID" sz="1200">
                <a:solidFill>
                  <a:schemeClr val="bg1"/>
                </a:solidFill>
                <a:latin typeface="Franklin Gothic Book"/>
                <a:cs typeface="Poppins"/>
              </a:rPr>
              <a:t>In </a:t>
            </a:r>
            <a:r>
              <a:rPr lang="en-ID" sz="1200" b="1">
                <a:solidFill>
                  <a:schemeClr val="bg1"/>
                </a:solidFill>
                <a:latin typeface="Franklin Gothic Book"/>
                <a:cs typeface="Poppins"/>
              </a:rPr>
              <a:t>Location S and E</a:t>
            </a:r>
            <a:r>
              <a:rPr lang="en-ID" sz="1200">
                <a:solidFill>
                  <a:schemeClr val="bg1"/>
                </a:solidFill>
                <a:latin typeface="Franklin Gothic Book"/>
                <a:cs typeface="Poppins"/>
              </a:rPr>
              <a:t>, 70% and 87% transfers were done in peak sale seasons, indicating a bigger issue in</a:t>
            </a:r>
            <a:r>
              <a:rPr lang="en-ID" sz="1200" b="1">
                <a:solidFill>
                  <a:schemeClr val="bg1"/>
                </a:solidFill>
                <a:latin typeface="Franklin Gothic Book"/>
                <a:cs typeface="Poppins"/>
              </a:rPr>
              <a:t> late transfers.</a:t>
            </a:r>
            <a:endParaRPr lang="en-ID" sz="1200" b="1">
              <a:solidFill>
                <a:schemeClr val="bg1"/>
              </a:solidFill>
              <a:cs typeface="Poppins"/>
            </a:endParaRPr>
          </a:p>
        </p:txBody>
      </p:sp>
      <p:pic>
        <p:nvPicPr>
          <p:cNvPr id="118" name="Picture 117">
            <a:extLst>
              <a:ext uri="{FF2B5EF4-FFF2-40B4-BE49-F238E27FC236}">
                <a16:creationId xmlns:a16="http://schemas.microsoft.com/office/drawing/2014/main" id="{B709E8E6-2349-A4A3-B1C2-F4EBE12E3B53}"/>
              </a:ext>
            </a:extLst>
          </p:cNvPr>
          <p:cNvPicPr>
            <a:picLocks noChangeAspect="1"/>
          </p:cNvPicPr>
          <p:nvPr/>
        </p:nvPicPr>
        <p:blipFill>
          <a:blip r:embed="rId2"/>
          <a:stretch>
            <a:fillRect/>
          </a:stretch>
        </p:blipFill>
        <p:spPr>
          <a:xfrm flipH="1">
            <a:off x="2844383" y="1652665"/>
            <a:ext cx="407235" cy="367261"/>
          </a:xfrm>
          <a:prstGeom prst="rect">
            <a:avLst/>
          </a:prstGeom>
        </p:spPr>
      </p:pic>
      <p:pic>
        <p:nvPicPr>
          <p:cNvPr id="119" name="Picture 118">
            <a:extLst>
              <a:ext uri="{FF2B5EF4-FFF2-40B4-BE49-F238E27FC236}">
                <a16:creationId xmlns:a16="http://schemas.microsoft.com/office/drawing/2014/main" id="{738723FF-D7E2-0481-FAA9-553CE4CA0865}"/>
              </a:ext>
            </a:extLst>
          </p:cNvPr>
          <p:cNvPicPr>
            <a:picLocks noChangeAspect="1"/>
          </p:cNvPicPr>
          <p:nvPr/>
        </p:nvPicPr>
        <p:blipFill>
          <a:blip r:embed="rId3"/>
          <a:stretch>
            <a:fillRect/>
          </a:stretch>
        </p:blipFill>
        <p:spPr>
          <a:xfrm>
            <a:off x="5824927" y="1652666"/>
            <a:ext cx="279819" cy="311048"/>
          </a:xfrm>
          <a:prstGeom prst="rect">
            <a:avLst/>
          </a:prstGeom>
        </p:spPr>
      </p:pic>
      <p:pic>
        <p:nvPicPr>
          <p:cNvPr id="121" name="Picture 120">
            <a:extLst>
              <a:ext uri="{FF2B5EF4-FFF2-40B4-BE49-F238E27FC236}">
                <a16:creationId xmlns:a16="http://schemas.microsoft.com/office/drawing/2014/main" id="{B1541E94-1118-4A74-3194-1463C001B431}"/>
              </a:ext>
            </a:extLst>
          </p:cNvPr>
          <p:cNvPicPr>
            <a:picLocks noChangeAspect="1"/>
          </p:cNvPicPr>
          <p:nvPr/>
        </p:nvPicPr>
        <p:blipFill>
          <a:blip r:embed="rId4"/>
          <a:stretch>
            <a:fillRect/>
          </a:stretch>
        </p:blipFill>
        <p:spPr>
          <a:xfrm>
            <a:off x="8804223" y="1665156"/>
            <a:ext cx="311048" cy="317294"/>
          </a:xfrm>
          <a:prstGeom prst="rect">
            <a:avLst/>
          </a:prstGeom>
        </p:spPr>
      </p:pic>
      <p:graphicFrame>
        <p:nvGraphicFramePr>
          <p:cNvPr id="3" name="Table 2">
            <a:extLst>
              <a:ext uri="{FF2B5EF4-FFF2-40B4-BE49-F238E27FC236}">
                <a16:creationId xmlns:a16="http://schemas.microsoft.com/office/drawing/2014/main" id="{EFAD1E24-1552-88D1-2881-94B340219754}"/>
              </a:ext>
            </a:extLst>
          </p:cNvPr>
          <p:cNvGraphicFramePr>
            <a:graphicFrameLocks noGrp="1"/>
          </p:cNvGraphicFramePr>
          <p:nvPr/>
        </p:nvGraphicFramePr>
        <p:xfrm>
          <a:off x="2550820" y="3693847"/>
          <a:ext cx="7090360" cy="2156824"/>
        </p:xfrm>
        <a:graphic>
          <a:graphicData uri="http://schemas.openxmlformats.org/drawingml/2006/table">
            <a:tbl>
              <a:tblPr/>
              <a:tblGrid>
                <a:gridCol w="1772590">
                  <a:extLst>
                    <a:ext uri="{9D8B030D-6E8A-4147-A177-3AD203B41FA5}">
                      <a16:colId xmlns:a16="http://schemas.microsoft.com/office/drawing/2014/main" val="1424994631"/>
                    </a:ext>
                  </a:extLst>
                </a:gridCol>
                <a:gridCol w="1556758">
                  <a:extLst>
                    <a:ext uri="{9D8B030D-6E8A-4147-A177-3AD203B41FA5}">
                      <a16:colId xmlns:a16="http://schemas.microsoft.com/office/drawing/2014/main" val="2129062494"/>
                    </a:ext>
                  </a:extLst>
                </a:gridCol>
                <a:gridCol w="2185359">
                  <a:extLst>
                    <a:ext uri="{9D8B030D-6E8A-4147-A177-3AD203B41FA5}">
                      <a16:colId xmlns:a16="http://schemas.microsoft.com/office/drawing/2014/main" val="4082316247"/>
                    </a:ext>
                  </a:extLst>
                </a:gridCol>
                <a:gridCol w="1575653">
                  <a:extLst>
                    <a:ext uri="{9D8B030D-6E8A-4147-A177-3AD203B41FA5}">
                      <a16:colId xmlns:a16="http://schemas.microsoft.com/office/drawing/2014/main" val="3034867874"/>
                    </a:ext>
                  </a:extLst>
                </a:gridCol>
              </a:tblGrid>
              <a:tr h="273195">
                <a:tc>
                  <a:txBody>
                    <a:bodyPr/>
                    <a:lstStyle/>
                    <a:p>
                      <a:pPr algn="ctr"/>
                      <a:r>
                        <a:rPr lang="en-US" sz="1400" b="1"/>
                        <a:t>Warehouse</a:t>
                      </a:r>
                      <a:endParaRPr lang="en-US" sz="1400"/>
                    </a:p>
                  </a:txBody>
                  <a:tcPr marL="88628" marR="88628" marT="44314" marB="4431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solidFill>
                      <a:schemeClr val="tx2"/>
                    </a:solidFill>
                  </a:tcPr>
                </a:tc>
                <a:tc>
                  <a:txBody>
                    <a:bodyPr/>
                    <a:lstStyle/>
                    <a:p>
                      <a:pPr algn="ctr"/>
                      <a:r>
                        <a:rPr lang="en-US" sz="1400" b="1"/>
                        <a:t>Total Trips Saved</a:t>
                      </a:r>
                      <a:endParaRPr lang="en-US" sz="1400"/>
                    </a:p>
                  </a:txBody>
                  <a:tcPr marL="88628" marR="88628" marT="44314" marB="4431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solidFill>
                      <a:schemeClr val="tx2"/>
                    </a:solidFill>
                  </a:tcPr>
                </a:tc>
                <a:tc>
                  <a:txBody>
                    <a:bodyPr/>
                    <a:lstStyle/>
                    <a:p>
                      <a:pPr algn="ctr"/>
                      <a:r>
                        <a:rPr lang="en-US" sz="1400" b="1"/>
                        <a:t>Trip Saved Top 5 Products</a:t>
                      </a:r>
                      <a:endParaRPr lang="en-US" sz="1400"/>
                    </a:p>
                  </a:txBody>
                  <a:tcPr marL="88628" marR="88628" marT="44314" marB="4431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solidFill>
                      <a:schemeClr val="tx2"/>
                    </a:solidFill>
                  </a:tcPr>
                </a:tc>
                <a:tc>
                  <a:txBody>
                    <a:bodyPr/>
                    <a:lstStyle/>
                    <a:p>
                      <a:pPr algn="ctr"/>
                      <a:r>
                        <a:rPr lang="en-US" sz="1400" b="1"/>
                        <a:t>Percentage</a:t>
                      </a:r>
                      <a:endParaRPr lang="en-US" sz="1400"/>
                    </a:p>
                  </a:txBody>
                  <a:tcPr marL="88628" marR="88628" marT="44314" marB="4431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solidFill>
                      <a:schemeClr val="tx2"/>
                    </a:solidFill>
                  </a:tcPr>
                </a:tc>
                <a:extLst>
                  <a:ext uri="{0D108BD9-81ED-4DB2-BD59-A6C34878D82A}">
                    <a16:rowId xmlns:a16="http://schemas.microsoft.com/office/drawing/2014/main" val="2710237258"/>
                  </a:ext>
                </a:extLst>
              </a:tr>
              <a:tr h="224941">
                <a:tc>
                  <a:txBody>
                    <a:bodyPr/>
                    <a:lstStyle/>
                    <a:p>
                      <a:pPr algn="ctr"/>
                      <a:r>
                        <a:rPr lang="en-US" sz="1050"/>
                        <a:t>B</a:t>
                      </a:r>
                    </a:p>
                  </a:txBody>
                  <a:tcPr marL="88628" marR="88628" marT="44314" marB="4431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noFill/>
                  </a:tcPr>
                </a:tc>
                <a:tc>
                  <a:txBody>
                    <a:bodyPr/>
                    <a:lstStyle/>
                    <a:p>
                      <a:pPr algn="ctr"/>
                      <a:r>
                        <a:rPr lang="en-US" sz="1050"/>
                        <a:t>68</a:t>
                      </a:r>
                    </a:p>
                  </a:txBody>
                  <a:tcPr marL="88628" marR="88628" marT="44314" marB="4431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noFill/>
                  </a:tcPr>
                </a:tc>
                <a:tc>
                  <a:txBody>
                    <a:bodyPr/>
                    <a:lstStyle/>
                    <a:p>
                      <a:pPr algn="ctr"/>
                      <a:r>
                        <a:rPr lang="en-US" sz="1050"/>
                        <a:t>3</a:t>
                      </a:r>
                    </a:p>
                  </a:txBody>
                  <a:tcPr marL="88628" marR="88628" marT="44314" marB="4431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noFill/>
                  </a:tcPr>
                </a:tc>
                <a:tc>
                  <a:txBody>
                    <a:bodyPr/>
                    <a:lstStyle/>
                    <a:p>
                      <a:pPr algn="ctr"/>
                      <a:r>
                        <a:rPr lang="en-US" sz="1050"/>
                        <a:t>4%</a:t>
                      </a:r>
                    </a:p>
                  </a:txBody>
                  <a:tcPr marL="88628" marR="88628" marT="44314" marB="4431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928942663"/>
                  </a:ext>
                </a:extLst>
              </a:tr>
              <a:tr h="224941">
                <a:tc>
                  <a:txBody>
                    <a:bodyPr/>
                    <a:lstStyle/>
                    <a:p>
                      <a:pPr algn="ctr"/>
                      <a:r>
                        <a:rPr lang="en-US" sz="1050"/>
                        <a:t>E</a:t>
                      </a:r>
                    </a:p>
                  </a:txBody>
                  <a:tcPr marL="88628" marR="88628" marT="44314" marB="4431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noFill/>
                  </a:tcPr>
                </a:tc>
                <a:tc>
                  <a:txBody>
                    <a:bodyPr/>
                    <a:lstStyle/>
                    <a:p>
                      <a:pPr algn="ctr"/>
                      <a:r>
                        <a:rPr lang="en-US" sz="1050"/>
                        <a:t>138</a:t>
                      </a:r>
                    </a:p>
                  </a:txBody>
                  <a:tcPr marL="88628" marR="88628" marT="44314" marB="4431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noFill/>
                  </a:tcPr>
                </a:tc>
                <a:tc>
                  <a:txBody>
                    <a:bodyPr/>
                    <a:lstStyle/>
                    <a:p>
                      <a:pPr algn="ctr"/>
                      <a:r>
                        <a:rPr lang="en-US" sz="1050"/>
                        <a:t>15</a:t>
                      </a:r>
                    </a:p>
                  </a:txBody>
                  <a:tcPr marL="88628" marR="88628" marT="44314" marB="4431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noFill/>
                  </a:tcPr>
                </a:tc>
                <a:tc>
                  <a:txBody>
                    <a:bodyPr/>
                    <a:lstStyle/>
                    <a:p>
                      <a:pPr algn="ctr"/>
                      <a:r>
                        <a:rPr lang="en-US" sz="1050"/>
                        <a:t>11%</a:t>
                      </a:r>
                    </a:p>
                  </a:txBody>
                  <a:tcPr marL="88628" marR="88628" marT="44314" marB="4431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586250021"/>
                  </a:ext>
                </a:extLst>
              </a:tr>
              <a:tr h="224941">
                <a:tc>
                  <a:txBody>
                    <a:bodyPr/>
                    <a:lstStyle/>
                    <a:p>
                      <a:pPr algn="ctr"/>
                      <a:r>
                        <a:rPr lang="en-US" sz="1050"/>
                        <a:t>FDC</a:t>
                      </a:r>
                    </a:p>
                  </a:txBody>
                  <a:tcPr marL="88628" marR="88628" marT="44314" marB="4431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noFill/>
                  </a:tcPr>
                </a:tc>
                <a:tc>
                  <a:txBody>
                    <a:bodyPr/>
                    <a:lstStyle/>
                    <a:p>
                      <a:pPr algn="ctr"/>
                      <a:r>
                        <a:rPr lang="en-US" sz="1050"/>
                        <a:t>59</a:t>
                      </a:r>
                    </a:p>
                  </a:txBody>
                  <a:tcPr marL="88628" marR="88628" marT="44314" marB="4431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noFill/>
                  </a:tcPr>
                </a:tc>
                <a:tc>
                  <a:txBody>
                    <a:bodyPr/>
                    <a:lstStyle/>
                    <a:p>
                      <a:pPr algn="ctr"/>
                      <a:r>
                        <a:rPr lang="en-US" sz="1050"/>
                        <a:t>53</a:t>
                      </a:r>
                    </a:p>
                  </a:txBody>
                  <a:tcPr marL="88628" marR="88628" marT="44314" marB="4431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noFill/>
                  </a:tcPr>
                </a:tc>
                <a:tc>
                  <a:txBody>
                    <a:bodyPr/>
                    <a:lstStyle/>
                    <a:p>
                      <a:pPr algn="ctr"/>
                      <a:r>
                        <a:rPr lang="en-US" sz="1050"/>
                        <a:t>90%</a:t>
                      </a:r>
                    </a:p>
                  </a:txBody>
                  <a:tcPr marL="88628" marR="88628" marT="44314" marB="4431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860104375"/>
                  </a:ext>
                </a:extLst>
              </a:tr>
              <a:tr h="224941">
                <a:tc>
                  <a:txBody>
                    <a:bodyPr/>
                    <a:lstStyle/>
                    <a:p>
                      <a:pPr algn="ctr"/>
                      <a:r>
                        <a:rPr lang="en-US" sz="1050"/>
                        <a:t>I</a:t>
                      </a:r>
                    </a:p>
                  </a:txBody>
                  <a:tcPr marL="88628" marR="88628" marT="44314" marB="4431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noFill/>
                  </a:tcPr>
                </a:tc>
                <a:tc>
                  <a:txBody>
                    <a:bodyPr/>
                    <a:lstStyle/>
                    <a:p>
                      <a:pPr algn="ctr"/>
                      <a:r>
                        <a:rPr lang="en-US" sz="1050"/>
                        <a:t>65</a:t>
                      </a:r>
                    </a:p>
                  </a:txBody>
                  <a:tcPr marL="88628" marR="88628" marT="44314" marB="4431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noFill/>
                  </a:tcPr>
                </a:tc>
                <a:tc>
                  <a:txBody>
                    <a:bodyPr/>
                    <a:lstStyle/>
                    <a:p>
                      <a:pPr algn="ctr"/>
                      <a:r>
                        <a:rPr lang="en-US" sz="1050"/>
                        <a:t>15</a:t>
                      </a:r>
                    </a:p>
                  </a:txBody>
                  <a:tcPr marL="88628" marR="88628" marT="44314" marB="4431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noFill/>
                  </a:tcPr>
                </a:tc>
                <a:tc>
                  <a:txBody>
                    <a:bodyPr/>
                    <a:lstStyle/>
                    <a:p>
                      <a:pPr algn="ctr"/>
                      <a:r>
                        <a:rPr lang="en-US" sz="1050"/>
                        <a:t>23%</a:t>
                      </a:r>
                    </a:p>
                  </a:txBody>
                  <a:tcPr marL="88628" marR="88628" marT="44314" marB="4431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456265216"/>
                  </a:ext>
                </a:extLst>
              </a:tr>
              <a:tr h="224941">
                <a:tc>
                  <a:txBody>
                    <a:bodyPr/>
                    <a:lstStyle/>
                    <a:p>
                      <a:pPr algn="ctr"/>
                      <a:r>
                        <a:rPr lang="en-US" sz="1050"/>
                        <a:t>M</a:t>
                      </a:r>
                    </a:p>
                  </a:txBody>
                  <a:tcPr marL="88628" marR="88628" marT="44314" marB="4431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noFill/>
                  </a:tcPr>
                </a:tc>
                <a:tc>
                  <a:txBody>
                    <a:bodyPr/>
                    <a:lstStyle/>
                    <a:p>
                      <a:pPr algn="ctr"/>
                      <a:r>
                        <a:rPr lang="en-US" sz="1050"/>
                        <a:t>60</a:t>
                      </a:r>
                    </a:p>
                  </a:txBody>
                  <a:tcPr marL="88628" marR="88628" marT="44314" marB="4431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noFill/>
                  </a:tcPr>
                </a:tc>
                <a:tc>
                  <a:txBody>
                    <a:bodyPr/>
                    <a:lstStyle/>
                    <a:p>
                      <a:pPr algn="ctr"/>
                      <a:r>
                        <a:rPr lang="en-US" sz="1050"/>
                        <a:t>27</a:t>
                      </a:r>
                    </a:p>
                  </a:txBody>
                  <a:tcPr marL="88628" marR="88628" marT="44314" marB="4431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noFill/>
                  </a:tcPr>
                </a:tc>
                <a:tc>
                  <a:txBody>
                    <a:bodyPr/>
                    <a:lstStyle/>
                    <a:p>
                      <a:pPr algn="ctr"/>
                      <a:r>
                        <a:rPr lang="en-US" sz="1050"/>
                        <a:t>45%</a:t>
                      </a:r>
                    </a:p>
                  </a:txBody>
                  <a:tcPr marL="88628" marR="88628" marT="44314" marB="4431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801631290"/>
                  </a:ext>
                </a:extLst>
              </a:tr>
              <a:tr h="224941">
                <a:tc>
                  <a:txBody>
                    <a:bodyPr/>
                    <a:lstStyle/>
                    <a:p>
                      <a:pPr algn="ctr"/>
                      <a:r>
                        <a:rPr lang="en-US" sz="1050"/>
                        <a:t>S</a:t>
                      </a:r>
                    </a:p>
                  </a:txBody>
                  <a:tcPr marL="88628" marR="88628" marT="44314" marB="4431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noFill/>
                  </a:tcPr>
                </a:tc>
                <a:tc>
                  <a:txBody>
                    <a:bodyPr/>
                    <a:lstStyle/>
                    <a:p>
                      <a:pPr algn="ctr"/>
                      <a:r>
                        <a:rPr lang="en-US" sz="1050"/>
                        <a:t>376</a:t>
                      </a:r>
                    </a:p>
                  </a:txBody>
                  <a:tcPr marL="88628" marR="88628" marT="44314" marB="4431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noFill/>
                  </a:tcPr>
                </a:tc>
                <a:tc>
                  <a:txBody>
                    <a:bodyPr/>
                    <a:lstStyle/>
                    <a:p>
                      <a:pPr algn="ctr"/>
                      <a:r>
                        <a:rPr lang="en-US" sz="1050"/>
                        <a:t>191</a:t>
                      </a:r>
                    </a:p>
                  </a:txBody>
                  <a:tcPr marL="88628" marR="88628" marT="44314" marB="4431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noFill/>
                  </a:tcPr>
                </a:tc>
                <a:tc>
                  <a:txBody>
                    <a:bodyPr/>
                    <a:lstStyle/>
                    <a:p>
                      <a:pPr algn="ctr"/>
                      <a:r>
                        <a:rPr lang="en-US" sz="1050"/>
                        <a:t>51%</a:t>
                      </a:r>
                    </a:p>
                  </a:txBody>
                  <a:tcPr marL="88628" marR="88628" marT="44314" marB="4431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41898467"/>
                  </a:ext>
                </a:extLst>
              </a:tr>
              <a:tr h="224941">
                <a:tc>
                  <a:txBody>
                    <a:bodyPr/>
                    <a:lstStyle/>
                    <a:p>
                      <a:pPr algn="ctr"/>
                      <a:r>
                        <a:rPr lang="en-US" sz="1200" b="1"/>
                        <a:t>Total</a:t>
                      </a:r>
                    </a:p>
                  </a:txBody>
                  <a:tcPr marL="88628" marR="88628" marT="44314" marB="4431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solidFill>
                      <a:schemeClr val="bg2">
                        <a:lumMod val="60000"/>
                        <a:lumOff val="40000"/>
                      </a:schemeClr>
                    </a:solidFill>
                  </a:tcPr>
                </a:tc>
                <a:tc>
                  <a:txBody>
                    <a:bodyPr/>
                    <a:lstStyle/>
                    <a:p>
                      <a:pPr algn="ctr"/>
                      <a:r>
                        <a:rPr lang="en-US" sz="1800" b="1">
                          <a:solidFill>
                            <a:srgbClr val="00B050"/>
                          </a:solidFill>
                        </a:rPr>
                        <a:t>766</a:t>
                      </a:r>
                    </a:p>
                  </a:txBody>
                  <a:tcPr marL="88628" marR="88628" marT="44314" marB="4431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solidFill>
                      <a:schemeClr val="bg2">
                        <a:lumMod val="60000"/>
                        <a:lumOff val="40000"/>
                      </a:schemeClr>
                    </a:solidFill>
                  </a:tcPr>
                </a:tc>
                <a:tc>
                  <a:txBody>
                    <a:bodyPr/>
                    <a:lstStyle/>
                    <a:p>
                      <a:pPr algn="ctr"/>
                      <a:r>
                        <a:rPr lang="en-US" sz="1800" b="1">
                          <a:solidFill>
                            <a:srgbClr val="00B050"/>
                          </a:solidFill>
                        </a:rPr>
                        <a:t>304</a:t>
                      </a:r>
                    </a:p>
                  </a:txBody>
                  <a:tcPr marL="88628" marR="88628" marT="44314" marB="4431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solidFill>
                      <a:schemeClr val="bg2">
                        <a:lumMod val="60000"/>
                        <a:lumOff val="40000"/>
                      </a:schemeClr>
                    </a:solidFill>
                  </a:tcPr>
                </a:tc>
                <a:tc>
                  <a:txBody>
                    <a:bodyPr/>
                    <a:lstStyle/>
                    <a:p>
                      <a:pPr algn="ctr"/>
                      <a:r>
                        <a:rPr lang="en-US" sz="1800" b="1">
                          <a:solidFill>
                            <a:srgbClr val="00B050"/>
                          </a:solidFill>
                        </a:rPr>
                        <a:t>40%</a:t>
                      </a:r>
                    </a:p>
                  </a:txBody>
                  <a:tcPr marL="88628" marR="88628" marT="44314" marB="44314"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solidFill>
                      <a:schemeClr val="bg2">
                        <a:lumMod val="60000"/>
                        <a:lumOff val="40000"/>
                      </a:schemeClr>
                    </a:solidFill>
                  </a:tcPr>
                </a:tc>
                <a:extLst>
                  <a:ext uri="{0D108BD9-81ED-4DB2-BD59-A6C34878D82A}">
                    <a16:rowId xmlns:a16="http://schemas.microsoft.com/office/drawing/2014/main" val="1329861131"/>
                  </a:ext>
                </a:extLst>
              </a:tr>
            </a:tbl>
          </a:graphicData>
        </a:graphic>
      </p:graphicFrame>
    </p:spTree>
    <p:extLst>
      <p:ext uri="{BB962C8B-B14F-4D97-AF65-F5344CB8AC3E}">
        <p14:creationId xmlns:p14="http://schemas.microsoft.com/office/powerpoint/2010/main" val="1075971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6"/>
                                        </p:tgtEl>
                                        <p:attrNameLst>
                                          <p:attrName>style.visibility</p:attrName>
                                        </p:attrNameLst>
                                      </p:cBhvr>
                                      <p:to>
                                        <p:strVal val="visible"/>
                                      </p:to>
                                    </p:set>
                                    <p:animEffect transition="in" filter="fade">
                                      <p:cBhvr>
                                        <p:cTn id="10" dur="500"/>
                                        <p:tgtEl>
                                          <p:spTgt spid="9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8"/>
                                        </p:tgtEl>
                                        <p:attrNameLst>
                                          <p:attrName>style.visibility</p:attrName>
                                        </p:attrNameLst>
                                      </p:cBhvr>
                                      <p:to>
                                        <p:strVal val="visible"/>
                                      </p:to>
                                    </p:set>
                                    <p:animEffect transition="in" filter="fade">
                                      <p:cBhvr>
                                        <p:cTn id="13" dur="500"/>
                                        <p:tgtEl>
                                          <p:spTgt spid="9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0"/>
                                        </p:tgtEl>
                                        <p:attrNameLst>
                                          <p:attrName>style.visibility</p:attrName>
                                        </p:attrNameLst>
                                      </p:cBhvr>
                                      <p:to>
                                        <p:strVal val="visible"/>
                                      </p:to>
                                    </p:set>
                                    <p:animEffect transition="in" filter="fade">
                                      <p:cBhvr>
                                        <p:cTn id="16" dur="500"/>
                                        <p:tgtEl>
                                          <p:spTgt spid="100"/>
                                        </p:tgtEl>
                                      </p:cBhvr>
                                    </p:animEffect>
                                  </p:childTnLst>
                                </p:cTn>
                              </p:par>
                              <p:par>
                                <p:cTn id="17" presetID="10" presetClass="entr" presetSubtype="0" fill="hold" nodeType="withEffect">
                                  <p:stCondLst>
                                    <p:cond delay="0"/>
                                  </p:stCondLst>
                                  <p:childTnLst>
                                    <p:set>
                                      <p:cBhvr>
                                        <p:cTn id="18" dur="1" fill="hold">
                                          <p:stCondLst>
                                            <p:cond delay="0"/>
                                          </p:stCondLst>
                                        </p:cTn>
                                        <p:tgtEl>
                                          <p:spTgt spid="104"/>
                                        </p:tgtEl>
                                        <p:attrNameLst>
                                          <p:attrName>style.visibility</p:attrName>
                                        </p:attrNameLst>
                                      </p:cBhvr>
                                      <p:to>
                                        <p:strVal val="visible"/>
                                      </p:to>
                                    </p:set>
                                    <p:animEffect transition="in" filter="fade">
                                      <p:cBhvr>
                                        <p:cTn id="19" dur="500"/>
                                        <p:tgtEl>
                                          <p:spTgt spid="104"/>
                                        </p:tgtEl>
                                      </p:cBhvr>
                                    </p:animEffect>
                                  </p:childTnLst>
                                </p:cTn>
                              </p:par>
                              <p:par>
                                <p:cTn id="20" presetID="10" presetClass="entr" presetSubtype="0" fill="hold"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500"/>
                                        <p:tgtEl>
                                          <p:spTgt spid="10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0"/>
                                        </p:tgtEl>
                                        <p:attrNameLst>
                                          <p:attrName>style.visibility</p:attrName>
                                        </p:attrNameLst>
                                      </p:cBhvr>
                                      <p:to>
                                        <p:strVal val="visible"/>
                                      </p:to>
                                    </p:set>
                                    <p:animEffect transition="in" filter="fade">
                                      <p:cBhvr>
                                        <p:cTn id="25" dur="500"/>
                                        <p:tgtEl>
                                          <p:spTgt spid="1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2"/>
                                        </p:tgtEl>
                                        <p:attrNameLst>
                                          <p:attrName>style.visibility</p:attrName>
                                        </p:attrNameLst>
                                      </p:cBhvr>
                                      <p:to>
                                        <p:strVal val="visible"/>
                                      </p:to>
                                    </p:set>
                                    <p:animEffect transition="in" filter="fade">
                                      <p:cBhvr>
                                        <p:cTn id="28" dur="500"/>
                                        <p:tgtEl>
                                          <p:spTgt spid="1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fade">
                                      <p:cBhvr>
                                        <p:cTn id="31" dur="500"/>
                                        <p:tgtEl>
                                          <p:spTgt spid="117"/>
                                        </p:tgtEl>
                                      </p:cBhvr>
                                    </p:animEffect>
                                  </p:childTnLst>
                                </p:cTn>
                              </p:par>
                              <p:par>
                                <p:cTn id="32" presetID="10" presetClass="entr" presetSubtype="0" fill="hold" nodeType="withEffect">
                                  <p:stCondLst>
                                    <p:cond delay="0"/>
                                  </p:stCondLst>
                                  <p:childTnLst>
                                    <p:set>
                                      <p:cBhvr>
                                        <p:cTn id="33" dur="1" fill="hold">
                                          <p:stCondLst>
                                            <p:cond delay="0"/>
                                          </p:stCondLst>
                                        </p:cTn>
                                        <p:tgtEl>
                                          <p:spTgt spid="118"/>
                                        </p:tgtEl>
                                        <p:attrNameLst>
                                          <p:attrName>style.visibility</p:attrName>
                                        </p:attrNameLst>
                                      </p:cBhvr>
                                      <p:to>
                                        <p:strVal val="visible"/>
                                      </p:to>
                                    </p:set>
                                    <p:animEffect transition="in" filter="fade">
                                      <p:cBhvr>
                                        <p:cTn id="34" dur="500"/>
                                        <p:tgtEl>
                                          <p:spTgt spid="118"/>
                                        </p:tgtEl>
                                      </p:cBhvr>
                                    </p:animEffect>
                                  </p:childTnLst>
                                </p:cTn>
                              </p:par>
                              <p:par>
                                <p:cTn id="35" presetID="10" presetClass="entr" presetSubtype="0" fill="hold" nodeType="withEffect">
                                  <p:stCondLst>
                                    <p:cond delay="0"/>
                                  </p:stCondLst>
                                  <p:childTnLst>
                                    <p:set>
                                      <p:cBhvr>
                                        <p:cTn id="36" dur="1" fill="hold">
                                          <p:stCondLst>
                                            <p:cond delay="0"/>
                                          </p:stCondLst>
                                        </p:cTn>
                                        <p:tgtEl>
                                          <p:spTgt spid="119"/>
                                        </p:tgtEl>
                                        <p:attrNameLst>
                                          <p:attrName>style.visibility</p:attrName>
                                        </p:attrNameLst>
                                      </p:cBhvr>
                                      <p:to>
                                        <p:strVal val="visible"/>
                                      </p:to>
                                    </p:set>
                                    <p:animEffect transition="in" filter="fade">
                                      <p:cBhvr>
                                        <p:cTn id="37" dur="500"/>
                                        <p:tgtEl>
                                          <p:spTgt spid="119"/>
                                        </p:tgtEl>
                                      </p:cBhvr>
                                    </p:animEffect>
                                  </p:childTnLst>
                                </p:cTn>
                              </p:par>
                              <p:par>
                                <p:cTn id="38" presetID="10" presetClass="entr" presetSubtype="0" fill="hold" nodeType="withEffect">
                                  <p:stCondLst>
                                    <p:cond delay="0"/>
                                  </p:stCondLst>
                                  <p:childTnLst>
                                    <p:set>
                                      <p:cBhvr>
                                        <p:cTn id="39" dur="1" fill="hold">
                                          <p:stCondLst>
                                            <p:cond delay="0"/>
                                          </p:stCondLst>
                                        </p:cTn>
                                        <p:tgtEl>
                                          <p:spTgt spid="121"/>
                                        </p:tgtEl>
                                        <p:attrNameLst>
                                          <p:attrName>style.visibility</p:attrName>
                                        </p:attrNameLst>
                                      </p:cBhvr>
                                      <p:to>
                                        <p:strVal val="visible"/>
                                      </p:to>
                                    </p:set>
                                    <p:animEffect transition="in" filter="fade">
                                      <p:cBhvr>
                                        <p:cTn id="40" dur="500"/>
                                        <p:tgtEl>
                                          <p:spTgt spid="12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fade">
                                      <p:cBhvr>
                                        <p:cTn id="4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8" grpId="0"/>
      <p:bldP spid="100" grpId="0"/>
      <p:bldP spid="110" grpId="0"/>
      <p:bldP spid="112" grpId="0"/>
      <p:bldP spid="1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BD397-5AAB-ED4E-2F06-1F6B7A5D58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017EC6-A6DF-2916-E2CE-5A8789E6497F}"/>
              </a:ext>
            </a:extLst>
          </p:cNvPr>
          <p:cNvSpPr>
            <a:spLocks noGrp="1"/>
          </p:cNvSpPr>
          <p:nvPr>
            <p:ph type="ctrTitle"/>
          </p:nvPr>
        </p:nvSpPr>
        <p:spPr>
          <a:xfrm>
            <a:off x="1270139" y="304006"/>
            <a:ext cx="9377302" cy="332399"/>
          </a:xfrm>
        </p:spPr>
        <p:txBody>
          <a:bodyPr/>
          <a:lstStyle/>
          <a:p>
            <a:r>
              <a:rPr lang="en-US">
                <a:latin typeface="Franklin Gothic Book"/>
              </a:rPr>
              <a:t>Quick check on Intercompany Transfers Saved</a:t>
            </a:r>
            <a:endParaRPr lang="en-US"/>
          </a:p>
        </p:txBody>
      </p:sp>
      <p:sp>
        <p:nvSpPr>
          <p:cNvPr id="5" name="Date Placeholder 4">
            <a:extLst>
              <a:ext uri="{FF2B5EF4-FFF2-40B4-BE49-F238E27FC236}">
                <a16:creationId xmlns:a16="http://schemas.microsoft.com/office/drawing/2014/main" id="{98C0CDCC-531B-826B-E726-1467C0E6C633}"/>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F89587BB-719B-2A1E-5B2C-46A9FC6E74E0}"/>
              </a:ext>
            </a:extLst>
          </p:cNvPr>
          <p:cNvSpPr>
            <a:spLocks noGrp="1"/>
          </p:cNvSpPr>
          <p:nvPr>
            <p:ph type="sldNum" sz="quarter" idx="12"/>
          </p:nvPr>
        </p:nvSpPr>
        <p:spPr/>
        <p:txBody>
          <a:bodyPr/>
          <a:lstStyle/>
          <a:p>
            <a:fld id="{8A7A6979-0714-4377-B894-6BE4C2D6E202}" type="slidenum">
              <a:rPr lang="en-US" smtClean="0"/>
              <a:pPr/>
              <a:t>14</a:t>
            </a:fld>
            <a:endParaRPr lang="en-US"/>
          </a:p>
        </p:txBody>
      </p:sp>
      <p:pic>
        <p:nvPicPr>
          <p:cNvPr id="4" name="Picture 3">
            <a:extLst>
              <a:ext uri="{FF2B5EF4-FFF2-40B4-BE49-F238E27FC236}">
                <a16:creationId xmlns:a16="http://schemas.microsoft.com/office/drawing/2014/main" id="{8D9F0EB8-FC71-6F76-823A-A4CCA563726A}"/>
              </a:ext>
            </a:extLst>
          </p:cNvPr>
          <p:cNvPicPr>
            <a:picLocks noChangeAspect="1"/>
          </p:cNvPicPr>
          <p:nvPr/>
        </p:nvPicPr>
        <p:blipFill>
          <a:blip r:embed="rId2"/>
          <a:stretch>
            <a:fillRect/>
          </a:stretch>
        </p:blipFill>
        <p:spPr>
          <a:xfrm>
            <a:off x="2247363" y="1925221"/>
            <a:ext cx="7697274" cy="2724530"/>
          </a:xfrm>
          <a:prstGeom prst="rect">
            <a:avLst/>
          </a:prstGeom>
        </p:spPr>
      </p:pic>
    </p:spTree>
    <p:extLst>
      <p:ext uri="{BB962C8B-B14F-4D97-AF65-F5344CB8AC3E}">
        <p14:creationId xmlns:p14="http://schemas.microsoft.com/office/powerpoint/2010/main" val="2000900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525599-4DD2-D84B-067F-5715A9BBF1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672A18-68F7-D575-58C1-32FDB2732E1A}"/>
              </a:ext>
            </a:extLst>
          </p:cNvPr>
          <p:cNvSpPr>
            <a:spLocks noGrp="1"/>
          </p:cNvSpPr>
          <p:nvPr>
            <p:ph type="ctrTitle"/>
          </p:nvPr>
        </p:nvSpPr>
        <p:spPr>
          <a:xfrm>
            <a:off x="2647199" y="1501742"/>
            <a:ext cx="6801602" cy="1329595"/>
          </a:xfrm>
        </p:spPr>
        <p:txBody>
          <a:bodyPr/>
          <a:lstStyle/>
          <a:p>
            <a:r>
              <a:rPr lang="en-US"/>
              <a:t>Problem Statement 2: </a:t>
            </a:r>
            <a:br>
              <a:rPr lang="en-US"/>
            </a:br>
            <a:r>
              <a:rPr lang="en-US"/>
              <a:t>excessive shipments</a:t>
            </a:r>
          </a:p>
        </p:txBody>
      </p:sp>
      <p:sp>
        <p:nvSpPr>
          <p:cNvPr id="4" name="Date Placeholder 3">
            <a:extLst>
              <a:ext uri="{FF2B5EF4-FFF2-40B4-BE49-F238E27FC236}">
                <a16:creationId xmlns:a16="http://schemas.microsoft.com/office/drawing/2014/main" id="{F4554A51-1FA1-4EDF-D7B5-AB43A7A1AC47}"/>
              </a:ext>
            </a:extLst>
          </p:cNvPr>
          <p:cNvSpPr>
            <a:spLocks noGrp="1"/>
          </p:cNvSpPr>
          <p:nvPr>
            <p:ph type="dt" sz="half" idx="10"/>
          </p:nvPr>
        </p:nvSpPr>
        <p:spPr/>
        <p:txBody>
          <a:bodyPr/>
          <a:lstStyle/>
          <a:p>
            <a:fld id="{D47A9A36-4EB0-BF46-AE48-7CDA251B954B}" type="datetime1">
              <a:rPr lang="en-US" smtClean="0"/>
              <a:pPr/>
              <a:t>3/27/2025</a:t>
            </a:fld>
            <a:endParaRPr lang="en-US"/>
          </a:p>
        </p:txBody>
      </p:sp>
      <p:sp>
        <p:nvSpPr>
          <p:cNvPr id="5" name="Slide Number Placeholder 4">
            <a:extLst>
              <a:ext uri="{FF2B5EF4-FFF2-40B4-BE49-F238E27FC236}">
                <a16:creationId xmlns:a16="http://schemas.microsoft.com/office/drawing/2014/main" id="{BEC9C7FC-6114-95CB-0AA6-40B225AF26B4}"/>
              </a:ext>
            </a:extLst>
          </p:cNvPr>
          <p:cNvSpPr>
            <a:spLocks noGrp="1"/>
          </p:cNvSpPr>
          <p:nvPr>
            <p:ph type="sldNum" sz="quarter" idx="12"/>
          </p:nvPr>
        </p:nvSpPr>
        <p:spPr/>
        <p:txBody>
          <a:bodyPr/>
          <a:lstStyle/>
          <a:p>
            <a:fld id="{8A7A6979-0714-4377-B894-6BE4C2D6E202}" type="slidenum">
              <a:rPr lang="en-US" smtClean="0"/>
              <a:pPr/>
              <a:t>15</a:t>
            </a:fld>
            <a:endParaRPr lang="en-US"/>
          </a:p>
        </p:txBody>
      </p:sp>
    </p:spTree>
    <p:extLst>
      <p:ext uri="{BB962C8B-B14F-4D97-AF65-F5344CB8AC3E}">
        <p14:creationId xmlns:p14="http://schemas.microsoft.com/office/powerpoint/2010/main" val="513829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C569A-777A-E687-B8AA-99A14B46A7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9CE3D7-A523-A636-D4A2-A4C587BC8408}"/>
              </a:ext>
            </a:extLst>
          </p:cNvPr>
          <p:cNvSpPr>
            <a:spLocks noGrp="1"/>
          </p:cNvSpPr>
          <p:nvPr>
            <p:ph type="ctrTitle"/>
          </p:nvPr>
        </p:nvSpPr>
        <p:spPr/>
        <p:txBody>
          <a:bodyPr/>
          <a:lstStyle/>
          <a:p>
            <a:r>
              <a:rPr lang="en-US">
                <a:latin typeface="Franklin Gothic Book"/>
              </a:rPr>
              <a:t>Problem Statement 2: Excessive Shipments</a:t>
            </a:r>
            <a:endParaRPr lang="en-US"/>
          </a:p>
        </p:txBody>
      </p:sp>
      <p:sp>
        <p:nvSpPr>
          <p:cNvPr id="5" name="Date Placeholder 4">
            <a:extLst>
              <a:ext uri="{FF2B5EF4-FFF2-40B4-BE49-F238E27FC236}">
                <a16:creationId xmlns:a16="http://schemas.microsoft.com/office/drawing/2014/main" id="{F7EC5940-4752-27B9-26B1-F9CF063B73EE}"/>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3C930570-A5EB-6A16-3351-3C0B25852176}"/>
              </a:ext>
            </a:extLst>
          </p:cNvPr>
          <p:cNvSpPr>
            <a:spLocks noGrp="1"/>
          </p:cNvSpPr>
          <p:nvPr>
            <p:ph type="sldNum" sz="quarter" idx="12"/>
          </p:nvPr>
        </p:nvSpPr>
        <p:spPr/>
        <p:txBody>
          <a:bodyPr/>
          <a:lstStyle/>
          <a:p>
            <a:fld id="{8A7A6979-0714-4377-B894-6BE4C2D6E202}" type="slidenum">
              <a:rPr lang="en-US" smtClean="0"/>
              <a:pPr/>
              <a:t>16</a:t>
            </a:fld>
            <a:endParaRPr lang="en-US"/>
          </a:p>
        </p:txBody>
      </p:sp>
      <p:sp>
        <p:nvSpPr>
          <p:cNvPr id="8" name="Rectangle 7">
            <a:extLst>
              <a:ext uri="{FF2B5EF4-FFF2-40B4-BE49-F238E27FC236}">
                <a16:creationId xmlns:a16="http://schemas.microsoft.com/office/drawing/2014/main" id="{FC57D231-2723-A16A-5CC5-1DE14021BB45}"/>
              </a:ext>
            </a:extLst>
          </p:cNvPr>
          <p:cNvSpPr/>
          <p:nvPr/>
        </p:nvSpPr>
        <p:spPr>
          <a:xfrm>
            <a:off x="8168797" y="1475426"/>
            <a:ext cx="3844954" cy="657137"/>
          </a:xfrm>
          <a:prstGeom prst="rect">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Implications</a:t>
            </a:r>
          </a:p>
        </p:txBody>
      </p:sp>
      <p:sp>
        <p:nvSpPr>
          <p:cNvPr id="4" name="Rectangle 3">
            <a:extLst>
              <a:ext uri="{FF2B5EF4-FFF2-40B4-BE49-F238E27FC236}">
                <a16:creationId xmlns:a16="http://schemas.microsoft.com/office/drawing/2014/main" id="{8CF08E33-5697-E7CF-95F6-DE81D590BA96}"/>
              </a:ext>
            </a:extLst>
          </p:cNvPr>
          <p:cNvSpPr/>
          <p:nvPr/>
        </p:nvSpPr>
        <p:spPr>
          <a:xfrm>
            <a:off x="8168797" y="2132563"/>
            <a:ext cx="3844954" cy="3410574"/>
          </a:xfrm>
          <a:prstGeom prst="rect">
            <a:avLst/>
          </a:prstGeom>
          <a:solidFill>
            <a:srgbClr val="EDE8DB"/>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400" b="1">
                <a:latin typeface="Franklin Gothic Book"/>
              </a:rPr>
              <a:t>Decreased Costs - </a:t>
            </a:r>
            <a:endParaRPr lang="en-US" sz="1400">
              <a:latin typeface="Franklin Gothic Book"/>
            </a:endParaRPr>
          </a:p>
          <a:p>
            <a:pPr marL="285750" indent="-285750">
              <a:buFont typeface="Arial" panose="020B0604020202020204" pitchFamily="34" charset="0"/>
              <a:buChar char="•"/>
            </a:pPr>
            <a:r>
              <a:rPr lang="en-US" sz="1400">
                <a:latin typeface="Franklin Gothic Book"/>
              </a:rPr>
              <a:t>Less shipments lead to lower cost due to transportation</a:t>
            </a:r>
          </a:p>
          <a:p>
            <a:pPr marL="285750" indent="-285750">
              <a:buFont typeface="Arial" panose="020B0604020202020204" pitchFamily="34" charset="0"/>
              <a:buChar char="•"/>
            </a:pPr>
            <a:r>
              <a:rPr lang="en-US" sz="1400">
                <a:latin typeface="Franklin Gothic Book"/>
              </a:rPr>
              <a:t>Efficient use of company resources</a:t>
            </a:r>
          </a:p>
          <a:p>
            <a:endParaRPr lang="en-US" sz="1400" b="1">
              <a:latin typeface="Franklin Gothic Book"/>
            </a:endParaRPr>
          </a:p>
          <a:p>
            <a:r>
              <a:rPr lang="en-US" sz="1400" b="1">
                <a:latin typeface="Franklin Gothic Book"/>
              </a:rPr>
              <a:t>Customer Satisfaction -</a:t>
            </a:r>
          </a:p>
          <a:p>
            <a:pPr marL="285750" indent="-285750">
              <a:buFont typeface="Arial" panose="020B0604020202020204" pitchFamily="34" charset="0"/>
              <a:buChar char="•"/>
            </a:pPr>
            <a:r>
              <a:rPr lang="en-US" sz="1400">
                <a:latin typeface="Franklin Gothic Book"/>
              </a:rPr>
              <a:t>Farmers receive all orders at once which makes it efficient for the farmer</a:t>
            </a:r>
          </a:p>
          <a:p>
            <a:pPr marL="285750" indent="-285750">
              <a:buFont typeface="Arial" panose="020B0604020202020204" pitchFamily="34" charset="0"/>
              <a:buChar char="•"/>
            </a:pPr>
            <a:r>
              <a:rPr lang="en-US" sz="1400">
                <a:latin typeface="Franklin Gothic Book"/>
              </a:rPr>
              <a:t>This leads to </a:t>
            </a:r>
            <a:r>
              <a:rPr lang="en-US" sz="1400" err="1">
                <a:latin typeface="Franklin Gothic Book"/>
              </a:rPr>
              <a:t>AgReliant</a:t>
            </a:r>
            <a:r>
              <a:rPr lang="en-US" sz="1400">
                <a:latin typeface="Franklin Gothic Book"/>
              </a:rPr>
              <a:t> being perceived as “efficient” thereby increasing likelihood of repeat business</a:t>
            </a:r>
          </a:p>
        </p:txBody>
      </p:sp>
      <p:sp>
        <p:nvSpPr>
          <p:cNvPr id="7" name="Rectangle 6">
            <a:extLst>
              <a:ext uri="{FF2B5EF4-FFF2-40B4-BE49-F238E27FC236}">
                <a16:creationId xmlns:a16="http://schemas.microsoft.com/office/drawing/2014/main" id="{8A2D4D63-7D40-689B-671C-070956AFA22A}"/>
              </a:ext>
            </a:extLst>
          </p:cNvPr>
          <p:cNvSpPr/>
          <p:nvPr/>
        </p:nvSpPr>
        <p:spPr>
          <a:xfrm>
            <a:off x="212101" y="1464693"/>
            <a:ext cx="3844954" cy="657137"/>
          </a:xfrm>
          <a:prstGeom prst="rect">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Business Questions</a:t>
            </a:r>
          </a:p>
        </p:txBody>
      </p:sp>
      <p:sp>
        <p:nvSpPr>
          <p:cNvPr id="9" name="Rectangle 8">
            <a:extLst>
              <a:ext uri="{FF2B5EF4-FFF2-40B4-BE49-F238E27FC236}">
                <a16:creationId xmlns:a16="http://schemas.microsoft.com/office/drawing/2014/main" id="{1C1CABE7-81C7-22EA-7476-BA5D248B93B2}"/>
              </a:ext>
            </a:extLst>
          </p:cNvPr>
          <p:cNvSpPr/>
          <p:nvPr/>
        </p:nvSpPr>
        <p:spPr>
          <a:xfrm>
            <a:off x="212101" y="2132562"/>
            <a:ext cx="3844954" cy="3410574"/>
          </a:xfrm>
          <a:prstGeom prst="rect">
            <a:avLst/>
          </a:prstGeom>
          <a:solidFill>
            <a:srgbClr val="EDE8DB"/>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US" sz="1400">
              <a:ea typeface="+mn-lt"/>
              <a:cs typeface="+mn-lt"/>
            </a:endParaRPr>
          </a:p>
          <a:p>
            <a:pPr marL="342900" indent="-342900">
              <a:buFontTx/>
              <a:buAutoNum type="arabicPeriod"/>
            </a:pPr>
            <a:r>
              <a:rPr lang="en-US" sz="1400">
                <a:ea typeface="+mn-lt"/>
                <a:cs typeface="+mn-lt"/>
              </a:rPr>
              <a:t>What is the existing approach for identifying and measuring excess shipments?</a:t>
            </a:r>
            <a:endParaRPr lang="en-US"/>
          </a:p>
          <a:p>
            <a:pPr marL="342900" indent="-342900">
              <a:buFontTx/>
              <a:buAutoNum type="arabicPeriod"/>
            </a:pPr>
            <a:endParaRPr lang="en-US" sz="1400">
              <a:ea typeface="+mn-lt"/>
              <a:cs typeface="+mn-lt"/>
            </a:endParaRPr>
          </a:p>
          <a:p>
            <a:pPr marL="342900" indent="-342900">
              <a:buFontTx/>
              <a:buAutoNum type="arabicPeriod"/>
            </a:pPr>
            <a:r>
              <a:rPr lang="en-US" sz="1400">
                <a:ea typeface="+mn-lt"/>
                <a:cs typeface="+mn-lt"/>
              </a:rPr>
              <a:t>To what extent do excess shipments contribute to customer churn?</a:t>
            </a:r>
            <a:endParaRPr lang="en-US">
              <a:ea typeface="+mn-lt"/>
              <a:cs typeface="+mn-lt"/>
            </a:endParaRPr>
          </a:p>
          <a:p>
            <a:pPr marL="342900" indent="-342900">
              <a:buFontTx/>
              <a:buAutoNum type="arabicPeriod"/>
            </a:pPr>
            <a:endParaRPr lang="en-US" sz="1400">
              <a:ea typeface="+mn-lt"/>
              <a:cs typeface="+mn-lt"/>
            </a:endParaRPr>
          </a:p>
          <a:p>
            <a:pPr marL="342900" indent="-342900">
              <a:buFontTx/>
              <a:buAutoNum type="arabicPeriod"/>
            </a:pPr>
            <a:r>
              <a:rPr lang="en-US" sz="1400">
                <a:ea typeface="+mn-lt"/>
                <a:cs typeface="+mn-lt"/>
              </a:rPr>
              <a:t>What strategies can effectively consolidate shipments for customers ordering small quantities? </a:t>
            </a:r>
            <a:endParaRPr lang="en-US"/>
          </a:p>
          <a:p>
            <a:pPr marL="342900" indent="-342900">
              <a:buFontTx/>
              <a:buAutoNum type="arabicPeriod"/>
            </a:pPr>
            <a:endParaRPr lang="en-US" sz="1400">
              <a:ea typeface="+mn-lt"/>
              <a:cs typeface="+mn-lt"/>
            </a:endParaRPr>
          </a:p>
          <a:p>
            <a:pPr marL="342900" indent="-342900">
              <a:buFontTx/>
              <a:buAutoNum type="arabicPeriod"/>
            </a:pPr>
            <a:r>
              <a:rPr lang="en-US" sz="1400">
                <a:ea typeface="+mn-lt"/>
                <a:cs typeface="+mn-lt"/>
              </a:rPr>
              <a:t>Are customer purchasing behaviors consistent regardless of receiving excess shipments?</a:t>
            </a:r>
            <a:endParaRPr lang="en-US"/>
          </a:p>
          <a:p>
            <a:pPr marL="342900" indent="-342900">
              <a:buFont typeface="+mj-lt"/>
              <a:buAutoNum type="arabicPeriod"/>
            </a:pPr>
            <a:endParaRPr lang="en-US" sz="600"/>
          </a:p>
          <a:p>
            <a:pPr marL="342900" indent="-342900">
              <a:buFont typeface="+mj-lt"/>
              <a:buAutoNum type="arabicPeriod"/>
            </a:pPr>
            <a:endParaRPr lang="en-US" sz="1400"/>
          </a:p>
        </p:txBody>
      </p:sp>
      <p:sp>
        <p:nvSpPr>
          <p:cNvPr id="10" name="Rectangle 9">
            <a:extLst>
              <a:ext uri="{FF2B5EF4-FFF2-40B4-BE49-F238E27FC236}">
                <a16:creationId xmlns:a16="http://schemas.microsoft.com/office/drawing/2014/main" id="{E2D2920E-8F68-DB89-B2D8-07F55648F903}"/>
              </a:ext>
            </a:extLst>
          </p:cNvPr>
          <p:cNvSpPr/>
          <p:nvPr/>
        </p:nvSpPr>
        <p:spPr>
          <a:xfrm>
            <a:off x="4171974" y="1475426"/>
            <a:ext cx="3844954" cy="657137"/>
          </a:xfrm>
          <a:prstGeom prst="rect">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t>Deliverables</a:t>
            </a:r>
            <a:endParaRPr lang="en-US"/>
          </a:p>
        </p:txBody>
      </p:sp>
      <p:pic>
        <p:nvPicPr>
          <p:cNvPr id="13" name="Graphic 12" descr="Upward trend with solid fill">
            <a:extLst>
              <a:ext uri="{FF2B5EF4-FFF2-40B4-BE49-F238E27FC236}">
                <a16:creationId xmlns:a16="http://schemas.microsoft.com/office/drawing/2014/main" id="{90BE6BE6-606F-95DA-702A-4090BBB512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90883" y="1504887"/>
            <a:ext cx="566928" cy="566928"/>
          </a:xfrm>
          <a:prstGeom prst="rect">
            <a:avLst/>
          </a:prstGeom>
        </p:spPr>
      </p:pic>
      <p:pic>
        <p:nvPicPr>
          <p:cNvPr id="12" name="Graphic 11" descr="Customer review with solid fill">
            <a:extLst>
              <a:ext uri="{FF2B5EF4-FFF2-40B4-BE49-F238E27FC236}">
                <a16:creationId xmlns:a16="http://schemas.microsoft.com/office/drawing/2014/main" id="{C703FA96-9A2F-F4A2-B584-E9756D0024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1974" y="1493482"/>
            <a:ext cx="566928" cy="594884"/>
          </a:xfrm>
          <a:prstGeom prst="rect">
            <a:avLst/>
          </a:prstGeom>
        </p:spPr>
      </p:pic>
      <p:pic>
        <p:nvPicPr>
          <p:cNvPr id="15" name="Graphic 14" descr="Presentation with pie chart with solid fill">
            <a:extLst>
              <a:ext uri="{FF2B5EF4-FFF2-40B4-BE49-F238E27FC236}">
                <a16:creationId xmlns:a16="http://schemas.microsoft.com/office/drawing/2014/main" id="{20465E44-E88E-FB38-D5FF-CDE2FE145A9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18940" y="1520985"/>
            <a:ext cx="566928" cy="566928"/>
          </a:xfrm>
          <a:prstGeom prst="rect">
            <a:avLst/>
          </a:prstGeom>
        </p:spPr>
      </p:pic>
      <p:sp>
        <p:nvSpPr>
          <p:cNvPr id="17" name="Rectangle 16">
            <a:extLst>
              <a:ext uri="{FF2B5EF4-FFF2-40B4-BE49-F238E27FC236}">
                <a16:creationId xmlns:a16="http://schemas.microsoft.com/office/drawing/2014/main" id="{61BA827C-568E-FA00-E364-8A90872B36C5}"/>
              </a:ext>
            </a:extLst>
          </p:cNvPr>
          <p:cNvSpPr/>
          <p:nvPr/>
        </p:nvSpPr>
        <p:spPr>
          <a:xfrm>
            <a:off x="4171974" y="2132562"/>
            <a:ext cx="3844954" cy="3410574"/>
          </a:xfrm>
          <a:prstGeom prst="rect">
            <a:avLst/>
          </a:prstGeom>
          <a:solidFill>
            <a:srgbClr val="EDE8DB"/>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endParaRPr lang="en-US" sz="1400" b="1">
              <a:ea typeface="+mn-lt"/>
              <a:cs typeface="+mn-lt"/>
            </a:endParaRPr>
          </a:p>
          <a:p>
            <a:r>
              <a:rPr lang="en-US" sz="1400" b="1">
                <a:ea typeface="+mn-lt"/>
                <a:cs typeface="+mn-lt"/>
              </a:rPr>
              <a:t>Tableau Dashboard</a:t>
            </a:r>
            <a:r>
              <a:rPr lang="en-US" sz="1400">
                <a:ea typeface="+mn-lt"/>
                <a:cs typeface="+mn-lt"/>
              </a:rPr>
              <a:t> that helps identify the customers with </a:t>
            </a:r>
            <a:r>
              <a:rPr lang="en-US" sz="1400" b="1">
                <a:ea typeface="+mn-lt"/>
                <a:cs typeface="+mn-lt"/>
              </a:rPr>
              <a:t>excess shipments</a:t>
            </a:r>
            <a:r>
              <a:rPr lang="en-US" sz="1400">
                <a:ea typeface="+mn-lt"/>
                <a:cs typeface="+mn-lt"/>
              </a:rPr>
              <a:t> and determine their activity over the years. </a:t>
            </a:r>
            <a:endParaRPr lang="en-US"/>
          </a:p>
          <a:p>
            <a:endParaRPr lang="en-US" sz="400" b="1">
              <a:ea typeface="+mn-lt"/>
              <a:cs typeface="+mn-lt"/>
            </a:endParaRPr>
          </a:p>
          <a:p>
            <a:pPr marL="285750" indent="-285750">
              <a:buFont typeface="Wingdings" panose="05000000000000000000" pitchFamily="2" charset="2"/>
              <a:buChar char="§"/>
            </a:pPr>
            <a:r>
              <a:rPr lang="en-US" sz="1400" b="1">
                <a:ea typeface="+mn-lt"/>
                <a:cs typeface="+mn-lt"/>
              </a:rPr>
              <a:t>Excess Shipment %</a:t>
            </a:r>
            <a:endParaRPr lang="en-US" b="1">
              <a:ea typeface="+mn-lt"/>
              <a:cs typeface="+mn-lt"/>
            </a:endParaRPr>
          </a:p>
          <a:p>
            <a:pPr marL="285750" indent="-285750">
              <a:buFont typeface="Wingdings" panose="05000000000000000000" pitchFamily="2" charset="2"/>
              <a:buChar char="§"/>
            </a:pPr>
            <a:r>
              <a:rPr lang="en-US" sz="1400" b="1">
                <a:ea typeface="+mn-lt"/>
                <a:cs typeface="+mn-lt"/>
              </a:rPr>
              <a:t>Customer Churn Rate</a:t>
            </a:r>
            <a:endParaRPr lang="en-US"/>
          </a:p>
          <a:p>
            <a:pPr marL="285750" indent="-285750">
              <a:buFont typeface="Wingdings" panose="05000000000000000000" pitchFamily="2" charset="2"/>
              <a:buChar char="§"/>
            </a:pPr>
            <a:r>
              <a:rPr lang="en-US" sz="1400" b="1">
                <a:ea typeface="+mn-lt"/>
                <a:cs typeface="+mn-lt"/>
              </a:rPr>
              <a:t>Customer Retention Rate</a:t>
            </a:r>
            <a:endParaRPr lang="en-US" b="1">
              <a:ea typeface="+mn-lt"/>
              <a:cs typeface="+mn-lt"/>
            </a:endParaRPr>
          </a:p>
          <a:p>
            <a:endParaRPr lang="en-US" sz="1400"/>
          </a:p>
          <a:p>
            <a:pPr marL="342900" indent="-342900">
              <a:buAutoNum type="arabicPeriod"/>
            </a:pPr>
            <a:endParaRPr lang="en-US" sz="1400"/>
          </a:p>
          <a:p>
            <a:endParaRPr lang="en-US" sz="1400"/>
          </a:p>
          <a:p>
            <a:pPr marL="342900" indent="-342900">
              <a:buAutoNum type="arabicPeriod"/>
            </a:pPr>
            <a:endParaRPr lang="en-US" sz="1400"/>
          </a:p>
        </p:txBody>
      </p:sp>
      <p:pic>
        <p:nvPicPr>
          <p:cNvPr id="11" name="Picture 4">
            <a:extLst>
              <a:ext uri="{FF2B5EF4-FFF2-40B4-BE49-F238E27FC236}">
                <a16:creationId xmlns:a16="http://schemas.microsoft.com/office/drawing/2014/main" id="{F3423AA5-1958-1BCD-ABE0-900EF7B708C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24516" y="4017719"/>
            <a:ext cx="2059592" cy="1415437"/>
          </a:xfrm>
          <a:prstGeom prst="rect">
            <a:avLst/>
          </a:prstGeom>
          <a:noFill/>
          <a:ln>
            <a:solidFill>
              <a:schemeClr val="tx1">
                <a:lumMod val="75000"/>
                <a:lumOff val="2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A04FC594-DF01-01B4-A26A-F28272D6F665}"/>
              </a:ext>
            </a:extLst>
          </p:cNvPr>
          <p:cNvPicPr>
            <a:picLocks noChangeAspect="1"/>
          </p:cNvPicPr>
          <p:nvPr/>
        </p:nvPicPr>
        <p:blipFill>
          <a:blip r:embed="rId10"/>
          <a:stretch>
            <a:fillRect/>
          </a:stretch>
        </p:blipFill>
        <p:spPr>
          <a:xfrm>
            <a:off x="4331061" y="3838883"/>
            <a:ext cx="2107715" cy="1283268"/>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8286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P spid="7" grpId="0" animBg="1"/>
      <p:bldP spid="9" grpId="0" animBg="1"/>
      <p:bldP spid="10" grpId="0" animBg="1"/>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7E5BA4-74DF-62AB-4E87-79AF2FC25B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F70DC2-DE57-4075-2089-1E3EA471458F}"/>
              </a:ext>
            </a:extLst>
          </p:cNvPr>
          <p:cNvSpPr>
            <a:spLocks noGrp="1"/>
          </p:cNvSpPr>
          <p:nvPr>
            <p:ph type="ctrTitle"/>
          </p:nvPr>
        </p:nvSpPr>
        <p:spPr>
          <a:xfrm>
            <a:off x="1338348" y="453353"/>
            <a:ext cx="9631260" cy="664797"/>
          </a:xfrm>
        </p:spPr>
        <p:txBody>
          <a:bodyPr/>
          <a:lstStyle/>
          <a:p>
            <a:r>
              <a:rPr lang="en-US" b="1"/>
              <a:t>Approach to Identifying and Mitigating Excess Shipments</a:t>
            </a:r>
            <a:br>
              <a:rPr lang="en-US"/>
            </a:br>
            <a:endParaRPr lang="en-US"/>
          </a:p>
        </p:txBody>
      </p:sp>
      <p:sp>
        <p:nvSpPr>
          <p:cNvPr id="5" name="Date Placeholder 4">
            <a:extLst>
              <a:ext uri="{FF2B5EF4-FFF2-40B4-BE49-F238E27FC236}">
                <a16:creationId xmlns:a16="http://schemas.microsoft.com/office/drawing/2014/main" id="{947601ED-BA83-AA2A-DAA0-43721840C0D4}"/>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AD7C9904-E3E0-331A-B941-E627ABA7DDBF}"/>
              </a:ext>
            </a:extLst>
          </p:cNvPr>
          <p:cNvSpPr>
            <a:spLocks noGrp="1"/>
          </p:cNvSpPr>
          <p:nvPr>
            <p:ph type="sldNum" sz="quarter" idx="12"/>
          </p:nvPr>
        </p:nvSpPr>
        <p:spPr/>
        <p:txBody>
          <a:bodyPr/>
          <a:lstStyle/>
          <a:p>
            <a:fld id="{8A7A6979-0714-4377-B894-6BE4C2D6E202}" type="slidenum">
              <a:rPr lang="en-US" smtClean="0"/>
              <a:pPr/>
              <a:t>17</a:t>
            </a:fld>
            <a:endParaRPr lang="en-US"/>
          </a:p>
        </p:txBody>
      </p:sp>
      <p:cxnSp>
        <p:nvCxnSpPr>
          <p:cNvPr id="3" name="Google Shape;1091;p38">
            <a:extLst>
              <a:ext uri="{FF2B5EF4-FFF2-40B4-BE49-F238E27FC236}">
                <a16:creationId xmlns:a16="http://schemas.microsoft.com/office/drawing/2014/main" id="{EA3CC901-706F-7079-828A-94899BF3F9D3}"/>
              </a:ext>
            </a:extLst>
          </p:cNvPr>
          <p:cNvCxnSpPr/>
          <p:nvPr/>
        </p:nvCxnSpPr>
        <p:spPr>
          <a:xfrm>
            <a:off x="852584" y="3356085"/>
            <a:ext cx="10358800" cy="0"/>
          </a:xfrm>
          <a:prstGeom prst="straightConnector1">
            <a:avLst/>
          </a:prstGeom>
          <a:noFill/>
          <a:ln w="38100" cap="flat" cmpd="sng">
            <a:solidFill>
              <a:srgbClr val="3E0000"/>
            </a:solidFill>
            <a:prstDash val="solid"/>
            <a:round/>
            <a:headEnd type="none" w="med" len="med"/>
            <a:tailEnd type="none" w="med" len="med"/>
          </a:ln>
        </p:spPr>
      </p:cxnSp>
      <p:grpSp>
        <p:nvGrpSpPr>
          <p:cNvPr id="14" name="Google Shape;1092;p38">
            <a:extLst>
              <a:ext uri="{FF2B5EF4-FFF2-40B4-BE49-F238E27FC236}">
                <a16:creationId xmlns:a16="http://schemas.microsoft.com/office/drawing/2014/main" id="{BE2DCA76-D4BB-C0FD-25A4-7731A0BEBF35}"/>
              </a:ext>
            </a:extLst>
          </p:cNvPr>
          <p:cNvGrpSpPr/>
          <p:nvPr/>
        </p:nvGrpSpPr>
        <p:grpSpPr>
          <a:xfrm>
            <a:off x="1074335" y="2871703"/>
            <a:ext cx="968765" cy="968765"/>
            <a:chOff x="1372725" y="1912500"/>
            <a:chExt cx="373500" cy="373500"/>
          </a:xfrm>
          <a:solidFill>
            <a:schemeClr val="accent2">
              <a:lumMod val="20000"/>
              <a:lumOff val="80000"/>
            </a:schemeClr>
          </a:solidFill>
        </p:grpSpPr>
        <p:sp>
          <p:nvSpPr>
            <p:cNvPr id="16" name="Google Shape;1093;p38">
              <a:extLst>
                <a:ext uri="{FF2B5EF4-FFF2-40B4-BE49-F238E27FC236}">
                  <a16:creationId xmlns:a16="http://schemas.microsoft.com/office/drawing/2014/main" id="{78D6D571-BBE6-6A40-176D-66689600929D}"/>
                </a:ext>
              </a:extLst>
            </p:cNvPr>
            <p:cNvSpPr/>
            <p:nvPr/>
          </p:nvSpPr>
          <p:spPr>
            <a:xfrm>
              <a:off x="1464063" y="2003850"/>
              <a:ext cx="190800" cy="190800"/>
            </a:xfrm>
            <a:prstGeom prst="ellipse">
              <a:avLst/>
            </a:prstGeom>
            <a:solidFill>
              <a:schemeClr val="accent1">
                <a:lumMod val="20000"/>
                <a:lumOff val="80000"/>
              </a:schemeClr>
            </a:solidFill>
            <a:ln>
              <a:solidFill>
                <a:schemeClr val="accent1">
                  <a:lumMod val="20000"/>
                  <a:lumOff val="80000"/>
                </a:scheme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effectLst/>
                <a:uLnTx/>
                <a:uFillTx/>
                <a:latin typeface="Anton" pitchFamily="2" charset="0"/>
                <a:cs typeface="Arial"/>
                <a:sym typeface="Arial"/>
              </a:endParaRPr>
            </a:p>
          </p:txBody>
        </p:sp>
        <p:sp>
          <p:nvSpPr>
            <p:cNvPr id="18" name="Google Shape;1094;p38">
              <a:extLst>
                <a:ext uri="{FF2B5EF4-FFF2-40B4-BE49-F238E27FC236}">
                  <a16:creationId xmlns:a16="http://schemas.microsoft.com/office/drawing/2014/main" id="{C08764B0-C7D3-D9B9-59A8-57A1AFB0AA9D}"/>
                </a:ext>
              </a:extLst>
            </p:cNvPr>
            <p:cNvSpPr/>
            <p:nvPr/>
          </p:nvSpPr>
          <p:spPr>
            <a:xfrm>
              <a:off x="1372725" y="1912500"/>
              <a:ext cx="373500" cy="373500"/>
            </a:xfrm>
            <a:prstGeom prst="donut">
              <a:avLst>
                <a:gd name="adj" fmla="val 10193"/>
              </a:avLst>
            </a:prstGeom>
            <a:solidFill>
              <a:schemeClr val="accent1">
                <a:lumMod val="20000"/>
                <a:lumOff val="80000"/>
              </a:schemeClr>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effectLst/>
                <a:uLnTx/>
                <a:uFillTx/>
                <a:latin typeface="Anton" pitchFamily="2" charset="0"/>
                <a:cs typeface="Arial"/>
                <a:sym typeface="Arial"/>
              </a:endParaRPr>
            </a:p>
          </p:txBody>
        </p:sp>
      </p:grpSp>
      <p:sp>
        <p:nvSpPr>
          <p:cNvPr id="19" name="Google Shape;1112;p38">
            <a:extLst>
              <a:ext uri="{FF2B5EF4-FFF2-40B4-BE49-F238E27FC236}">
                <a16:creationId xmlns:a16="http://schemas.microsoft.com/office/drawing/2014/main" id="{2B89BB0F-1460-AD45-233B-2A04ADCC8972}"/>
              </a:ext>
            </a:extLst>
          </p:cNvPr>
          <p:cNvSpPr txBox="1">
            <a:spLocks/>
          </p:cNvSpPr>
          <p:nvPr/>
        </p:nvSpPr>
        <p:spPr>
          <a:xfrm>
            <a:off x="614640" y="2079489"/>
            <a:ext cx="1883420" cy="6263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1800" b="1" u="none" strike="noStrike" kern="0" cap="none" spc="0" normalizeH="0" baseline="0" noProof="0">
                <a:ln>
                  <a:noFill/>
                </a:ln>
                <a:solidFill>
                  <a:schemeClr val="tx1"/>
                </a:solidFill>
                <a:effectLst/>
                <a:uLnTx/>
                <a:uFillTx/>
                <a:latin typeface="+mn-lt"/>
                <a:sym typeface="Share Tech"/>
              </a:rPr>
              <a:t>Defining Excess Shipments</a:t>
            </a:r>
          </a:p>
        </p:txBody>
      </p:sp>
      <p:grpSp>
        <p:nvGrpSpPr>
          <p:cNvPr id="20" name="Google Shape;1092;p38">
            <a:extLst>
              <a:ext uri="{FF2B5EF4-FFF2-40B4-BE49-F238E27FC236}">
                <a16:creationId xmlns:a16="http://schemas.microsoft.com/office/drawing/2014/main" id="{D3A389DF-90C4-FB9E-6748-23A3BB053764}"/>
              </a:ext>
            </a:extLst>
          </p:cNvPr>
          <p:cNvGrpSpPr/>
          <p:nvPr/>
        </p:nvGrpSpPr>
        <p:grpSpPr>
          <a:xfrm>
            <a:off x="4062203" y="2871703"/>
            <a:ext cx="968765" cy="968765"/>
            <a:chOff x="1372725" y="1912500"/>
            <a:chExt cx="373500" cy="373500"/>
          </a:xfrm>
          <a:solidFill>
            <a:schemeClr val="accent1"/>
          </a:solidFill>
        </p:grpSpPr>
        <p:sp>
          <p:nvSpPr>
            <p:cNvPr id="21" name="Google Shape;1093;p38">
              <a:extLst>
                <a:ext uri="{FF2B5EF4-FFF2-40B4-BE49-F238E27FC236}">
                  <a16:creationId xmlns:a16="http://schemas.microsoft.com/office/drawing/2014/main" id="{C577C3FE-66D2-37FA-7AD6-FCABB5316EEC}"/>
                </a:ext>
              </a:extLst>
            </p:cNvPr>
            <p:cNvSpPr/>
            <p:nvPr/>
          </p:nvSpPr>
          <p:spPr>
            <a:xfrm>
              <a:off x="1464063" y="2003850"/>
              <a:ext cx="190800" cy="190800"/>
            </a:xfrm>
            <a:prstGeom prst="ellipse">
              <a:avLst/>
            </a:prstGeom>
            <a:solidFill>
              <a:schemeClr val="accent1">
                <a:lumMod val="40000"/>
                <a:lumOff val="60000"/>
              </a:schemeClr>
            </a:solidFill>
            <a:ln>
              <a:solidFill>
                <a:schemeClr val="accent1">
                  <a:lumMod val="40000"/>
                  <a:lumOff val="60000"/>
                </a:scheme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effectLst/>
                <a:uLnTx/>
                <a:uFillTx/>
                <a:latin typeface="Anton" pitchFamily="2" charset="0"/>
                <a:cs typeface="Arial"/>
                <a:sym typeface="Arial"/>
              </a:endParaRPr>
            </a:p>
          </p:txBody>
        </p:sp>
        <p:sp>
          <p:nvSpPr>
            <p:cNvPr id="22" name="Google Shape;1094;p38">
              <a:extLst>
                <a:ext uri="{FF2B5EF4-FFF2-40B4-BE49-F238E27FC236}">
                  <a16:creationId xmlns:a16="http://schemas.microsoft.com/office/drawing/2014/main" id="{CAFF6FD4-2724-97E8-1073-C593E7ED54EB}"/>
                </a:ext>
              </a:extLst>
            </p:cNvPr>
            <p:cNvSpPr/>
            <p:nvPr/>
          </p:nvSpPr>
          <p:spPr>
            <a:xfrm>
              <a:off x="1372725" y="1912500"/>
              <a:ext cx="373500" cy="373500"/>
            </a:xfrm>
            <a:prstGeom prst="donut">
              <a:avLst>
                <a:gd name="adj" fmla="val 10193"/>
              </a:avLst>
            </a:prstGeom>
            <a:solidFill>
              <a:schemeClr val="accent1">
                <a:lumMod val="40000"/>
                <a:lumOff val="60000"/>
              </a:schemeClr>
            </a:solidFill>
            <a:ln>
              <a:solidFill>
                <a:schemeClr val="accent1">
                  <a:lumMod val="40000"/>
                  <a:lumOff val="60000"/>
                </a:scheme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effectLst/>
                <a:uLnTx/>
                <a:uFillTx/>
                <a:latin typeface="Anton" pitchFamily="2" charset="0"/>
                <a:cs typeface="Arial"/>
                <a:sym typeface="Arial"/>
              </a:endParaRPr>
            </a:p>
          </p:txBody>
        </p:sp>
      </p:grpSp>
      <p:grpSp>
        <p:nvGrpSpPr>
          <p:cNvPr id="23" name="Google Shape;1092;p38">
            <a:extLst>
              <a:ext uri="{FF2B5EF4-FFF2-40B4-BE49-F238E27FC236}">
                <a16:creationId xmlns:a16="http://schemas.microsoft.com/office/drawing/2014/main" id="{6E056FAE-893B-2993-D5F6-F16E278E426E}"/>
              </a:ext>
            </a:extLst>
          </p:cNvPr>
          <p:cNvGrpSpPr/>
          <p:nvPr/>
        </p:nvGrpSpPr>
        <p:grpSpPr>
          <a:xfrm>
            <a:off x="7050071" y="2871703"/>
            <a:ext cx="968765" cy="968765"/>
            <a:chOff x="1372725" y="1912500"/>
            <a:chExt cx="373500" cy="373500"/>
          </a:xfrm>
          <a:solidFill>
            <a:schemeClr val="accent1">
              <a:lumMod val="60000"/>
              <a:lumOff val="40000"/>
            </a:schemeClr>
          </a:solidFill>
        </p:grpSpPr>
        <p:sp>
          <p:nvSpPr>
            <p:cNvPr id="24" name="Google Shape;1093;p38">
              <a:extLst>
                <a:ext uri="{FF2B5EF4-FFF2-40B4-BE49-F238E27FC236}">
                  <a16:creationId xmlns:a16="http://schemas.microsoft.com/office/drawing/2014/main" id="{586DEE47-7968-1F6A-86B7-F2EE6C02036F}"/>
                </a:ext>
              </a:extLst>
            </p:cNvPr>
            <p:cNvSpPr/>
            <p:nvPr/>
          </p:nvSpPr>
          <p:spPr>
            <a:xfrm>
              <a:off x="1464063" y="2000216"/>
              <a:ext cx="190800" cy="190800"/>
            </a:xfrm>
            <a:prstGeom prst="ellipse">
              <a:avLst/>
            </a:prstGeom>
            <a:grpFill/>
            <a:ln>
              <a:solidFill>
                <a:schemeClr val="accent1">
                  <a:lumMod val="60000"/>
                  <a:lumOff val="40000"/>
                </a:scheme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effectLst/>
                <a:uLnTx/>
                <a:uFillTx/>
                <a:latin typeface="Anton" pitchFamily="2" charset="0"/>
                <a:cs typeface="Arial"/>
                <a:sym typeface="Arial"/>
              </a:endParaRPr>
            </a:p>
          </p:txBody>
        </p:sp>
        <p:sp>
          <p:nvSpPr>
            <p:cNvPr id="25" name="Google Shape;1094;p38">
              <a:extLst>
                <a:ext uri="{FF2B5EF4-FFF2-40B4-BE49-F238E27FC236}">
                  <a16:creationId xmlns:a16="http://schemas.microsoft.com/office/drawing/2014/main" id="{873629B4-2F89-D67B-50A3-31E3AA1B3353}"/>
                </a:ext>
              </a:extLst>
            </p:cNvPr>
            <p:cNvSpPr/>
            <p:nvPr/>
          </p:nvSpPr>
          <p:spPr>
            <a:xfrm>
              <a:off x="1372725" y="1912500"/>
              <a:ext cx="373500" cy="373500"/>
            </a:xfrm>
            <a:prstGeom prst="donut">
              <a:avLst>
                <a:gd name="adj" fmla="val 10193"/>
              </a:avLst>
            </a:prstGeom>
            <a:grpFill/>
            <a:ln>
              <a:solidFill>
                <a:schemeClr val="accent1">
                  <a:lumMod val="60000"/>
                  <a:lumOff val="40000"/>
                </a:scheme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effectLst/>
                <a:uLnTx/>
                <a:uFillTx/>
                <a:latin typeface="Anton" pitchFamily="2" charset="0"/>
                <a:cs typeface="Arial"/>
                <a:sym typeface="Arial"/>
              </a:endParaRPr>
            </a:p>
          </p:txBody>
        </p:sp>
      </p:grpSp>
      <p:grpSp>
        <p:nvGrpSpPr>
          <p:cNvPr id="26" name="Google Shape;1092;p38">
            <a:extLst>
              <a:ext uri="{FF2B5EF4-FFF2-40B4-BE49-F238E27FC236}">
                <a16:creationId xmlns:a16="http://schemas.microsoft.com/office/drawing/2014/main" id="{C0D472B2-0F95-1466-E36C-7E46BF62D239}"/>
              </a:ext>
            </a:extLst>
          </p:cNvPr>
          <p:cNvGrpSpPr/>
          <p:nvPr/>
        </p:nvGrpSpPr>
        <p:grpSpPr>
          <a:xfrm>
            <a:off x="10000846" y="2891293"/>
            <a:ext cx="968765" cy="968765"/>
            <a:chOff x="1372726" y="1912501"/>
            <a:chExt cx="373500" cy="373500"/>
          </a:xfrm>
          <a:solidFill>
            <a:schemeClr val="accent1">
              <a:lumMod val="75000"/>
            </a:schemeClr>
          </a:solidFill>
        </p:grpSpPr>
        <p:sp>
          <p:nvSpPr>
            <p:cNvPr id="27" name="Google Shape;1093;p38">
              <a:extLst>
                <a:ext uri="{FF2B5EF4-FFF2-40B4-BE49-F238E27FC236}">
                  <a16:creationId xmlns:a16="http://schemas.microsoft.com/office/drawing/2014/main" id="{8B2E5699-B689-998C-7E79-4CFB541E67D4}"/>
                </a:ext>
              </a:extLst>
            </p:cNvPr>
            <p:cNvSpPr/>
            <p:nvPr/>
          </p:nvSpPr>
          <p:spPr>
            <a:xfrm>
              <a:off x="1464063" y="2003850"/>
              <a:ext cx="190800" cy="190800"/>
            </a:xfrm>
            <a:prstGeom prst="ellipse">
              <a:avLst/>
            </a:prstGeom>
            <a:grpFill/>
            <a:ln>
              <a:solidFill>
                <a:schemeClr val="accent4"/>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solidFill>
                    <a:schemeClr val="accent4"/>
                  </a:solidFill>
                </a:ln>
                <a:effectLst/>
                <a:uLnTx/>
                <a:uFillTx/>
                <a:latin typeface="Anton" pitchFamily="2" charset="0"/>
                <a:cs typeface="Arial"/>
                <a:sym typeface="Arial"/>
              </a:endParaRPr>
            </a:p>
          </p:txBody>
        </p:sp>
        <p:sp>
          <p:nvSpPr>
            <p:cNvPr id="28" name="Google Shape;1094;p38">
              <a:extLst>
                <a:ext uri="{FF2B5EF4-FFF2-40B4-BE49-F238E27FC236}">
                  <a16:creationId xmlns:a16="http://schemas.microsoft.com/office/drawing/2014/main" id="{1CA9C1BE-E962-5023-B30E-AB194C270F78}"/>
                </a:ext>
              </a:extLst>
            </p:cNvPr>
            <p:cNvSpPr/>
            <p:nvPr/>
          </p:nvSpPr>
          <p:spPr>
            <a:xfrm>
              <a:off x="1372725" y="1912500"/>
              <a:ext cx="373500" cy="373500"/>
            </a:xfrm>
            <a:prstGeom prst="donut">
              <a:avLst>
                <a:gd name="adj" fmla="val 10193"/>
              </a:avLst>
            </a:prstGeom>
            <a:grpFill/>
            <a:ln>
              <a:solidFill>
                <a:schemeClr val="accent1">
                  <a:lumMod val="75000"/>
                </a:scheme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effectLst/>
                <a:uLnTx/>
                <a:uFillTx/>
                <a:latin typeface="Anton" pitchFamily="2" charset="0"/>
                <a:cs typeface="Arial"/>
                <a:sym typeface="Arial"/>
              </a:endParaRPr>
            </a:p>
          </p:txBody>
        </p:sp>
      </p:grpSp>
      <p:sp>
        <p:nvSpPr>
          <p:cNvPr id="32" name="Google Shape;1112;p38">
            <a:extLst>
              <a:ext uri="{FF2B5EF4-FFF2-40B4-BE49-F238E27FC236}">
                <a16:creationId xmlns:a16="http://schemas.microsoft.com/office/drawing/2014/main" id="{7FF117F7-EBF4-BE48-8EF6-8B90E45AF9CC}"/>
              </a:ext>
            </a:extLst>
          </p:cNvPr>
          <p:cNvSpPr txBox="1">
            <a:spLocks/>
          </p:cNvSpPr>
          <p:nvPr/>
        </p:nvSpPr>
        <p:spPr>
          <a:xfrm>
            <a:off x="3180917" y="2079489"/>
            <a:ext cx="2570205" cy="6263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lang="en-US" sz="1800" b="1" kern="0">
                <a:solidFill>
                  <a:schemeClr val="tx1"/>
                </a:solidFill>
                <a:latin typeface="+mn-lt"/>
              </a:rPr>
              <a:t>Identifying Customers Affected by Excess Shipments </a:t>
            </a:r>
          </a:p>
        </p:txBody>
      </p:sp>
      <p:sp>
        <p:nvSpPr>
          <p:cNvPr id="33" name="Google Shape;1112;p38">
            <a:extLst>
              <a:ext uri="{FF2B5EF4-FFF2-40B4-BE49-F238E27FC236}">
                <a16:creationId xmlns:a16="http://schemas.microsoft.com/office/drawing/2014/main" id="{1BFFD956-8591-F688-0FEA-E5F735B60BAE}"/>
              </a:ext>
            </a:extLst>
          </p:cNvPr>
          <p:cNvSpPr txBox="1">
            <a:spLocks/>
          </p:cNvSpPr>
          <p:nvPr/>
        </p:nvSpPr>
        <p:spPr>
          <a:xfrm>
            <a:off x="6433979" y="2079489"/>
            <a:ext cx="2278938" cy="6263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kumimoji="0" lang="en-US" sz="1800" b="1" u="none" strike="noStrike" kern="0" cap="none" spc="0" normalizeH="0" baseline="0" noProof="0">
                <a:ln>
                  <a:noFill/>
                </a:ln>
                <a:solidFill>
                  <a:schemeClr val="tx1"/>
                </a:solidFill>
                <a:effectLst/>
                <a:uLnTx/>
                <a:uFillTx/>
                <a:latin typeface="+mn-lt"/>
                <a:sym typeface="Share Tech"/>
              </a:rPr>
              <a:t>Studying Customer behavior</a:t>
            </a:r>
          </a:p>
        </p:txBody>
      </p:sp>
      <p:sp>
        <p:nvSpPr>
          <p:cNvPr id="34" name="Google Shape;1112;p38">
            <a:extLst>
              <a:ext uri="{FF2B5EF4-FFF2-40B4-BE49-F238E27FC236}">
                <a16:creationId xmlns:a16="http://schemas.microsoft.com/office/drawing/2014/main" id="{899439F1-5AE7-3A57-930D-E44A744F26DF}"/>
              </a:ext>
            </a:extLst>
          </p:cNvPr>
          <p:cNvSpPr txBox="1">
            <a:spLocks/>
          </p:cNvSpPr>
          <p:nvPr/>
        </p:nvSpPr>
        <p:spPr>
          <a:xfrm>
            <a:off x="9353037" y="2079489"/>
            <a:ext cx="2278938" cy="6263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2pPr>
            <a:lvl3pPr marR="0" lvl="2"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3pPr>
            <a:lvl4pPr marR="0" lvl="3"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4pPr>
            <a:lvl5pPr marR="0" lvl="4"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5pPr>
            <a:lvl6pPr marR="0" lvl="5"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6pPr>
            <a:lvl7pPr marR="0" lvl="6"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7pPr>
            <a:lvl8pPr marR="0" lvl="7"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8pPr>
            <a:lvl9pPr marR="0" lvl="8" algn="l" rtl="0">
              <a:lnSpc>
                <a:spcPct val="100000"/>
              </a:lnSpc>
              <a:spcBef>
                <a:spcPts val="0"/>
              </a:spcBef>
              <a:spcAft>
                <a:spcPts val="0"/>
              </a:spcAft>
              <a:buClr>
                <a:schemeClr val="lt1"/>
              </a:buClr>
              <a:buSzPts val="2800"/>
              <a:buFont typeface="Share Tech"/>
              <a:buNone/>
              <a:defRPr sz="2800" b="0" i="0" u="none" strike="noStrike" cap="none">
                <a:solidFill>
                  <a:schemeClr val="lt1"/>
                </a:solidFill>
                <a:latin typeface="Share Tech"/>
                <a:ea typeface="Share Tech"/>
                <a:cs typeface="Share Tech"/>
                <a:sym typeface="Share Tech"/>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Share Tech"/>
              <a:buNone/>
              <a:tabLst/>
              <a:defRPr/>
            </a:pPr>
            <a:r>
              <a:rPr lang="en-US" sz="1800" b="1" kern="0">
                <a:solidFill>
                  <a:schemeClr val="tx1"/>
                </a:solidFill>
                <a:latin typeface="+mn-lt"/>
              </a:rPr>
              <a:t>Creating KPIs</a:t>
            </a:r>
            <a:endParaRPr kumimoji="0" lang="en-US" sz="1800" b="1" u="none" strike="noStrike" kern="0" cap="none" spc="0" normalizeH="0" baseline="0" noProof="0">
              <a:ln>
                <a:noFill/>
              </a:ln>
              <a:solidFill>
                <a:schemeClr val="tx1"/>
              </a:solidFill>
              <a:effectLst/>
              <a:uLnTx/>
              <a:uFillTx/>
              <a:latin typeface="+mn-lt"/>
              <a:sym typeface="Share Tech"/>
            </a:endParaRPr>
          </a:p>
        </p:txBody>
      </p:sp>
      <p:grpSp>
        <p:nvGrpSpPr>
          <p:cNvPr id="36" name="Google Shape;10457;p59">
            <a:extLst>
              <a:ext uri="{FF2B5EF4-FFF2-40B4-BE49-F238E27FC236}">
                <a16:creationId xmlns:a16="http://schemas.microsoft.com/office/drawing/2014/main" id="{BEA500F6-8935-BA52-78F9-E73E8FD81F42}"/>
              </a:ext>
            </a:extLst>
          </p:cNvPr>
          <p:cNvGrpSpPr/>
          <p:nvPr/>
        </p:nvGrpSpPr>
        <p:grpSpPr>
          <a:xfrm>
            <a:off x="1405007" y="3152914"/>
            <a:ext cx="320143" cy="392581"/>
            <a:chOff x="3086313" y="2877049"/>
            <a:chExt cx="320143" cy="392581"/>
          </a:xfrm>
          <a:solidFill>
            <a:schemeClr val="bg1"/>
          </a:solidFill>
        </p:grpSpPr>
        <p:sp>
          <p:nvSpPr>
            <p:cNvPr id="37" name="Google Shape;10458;p59">
              <a:extLst>
                <a:ext uri="{FF2B5EF4-FFF2-40B4-BE49-F238E27FC236}">
                  <a16:creationId xmlns:a16="http://schemas.microsoft.com/office/drawing/2014/main" id="{624BA7DE-B7CA-77BF-D524-B24BAC6C906A}"/>
                </a:ext>
              </a:extLst>
            </p:cNvPr>
            <p:cNvSpPr/>
            <p:nvPr/>
          </p:nvSpPr>
          <p:spPr>
            <a:xfrm>
              <a:off x="3125749" y="2915371"/>
              <a:ext cx="240505" cy="354259"/>
            </a:xfrm>
            <a:custGeom>
              <a:avLst/>
              <a:gdLst/>
              <a:ahLst/>
              <a:cxnLst/>
              <a:rect l="l" t="t" r="r" b="b"/>
              <a:pathLst>
                <a:path w="7550" h="11121" extrusionOk="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459;p59">
              <a:extLst>
                <a:ext uri="{FF2B5EF4-FFF2-40B4-BE49-F238E27FC236}">
                  <a16:creationId xmlns:a16="http://schemas.microsoft.com/office/drawing/2014/main" id="{3E44963C-3D66-F031-E837-96958217C887}"/>
                </a:ext>
              </a:extLst>
            </p:cNvPr>
            <p:cNvSpPr/>
            <p:nvPr/>
          </p:nvSpPr>
          <p:spPr>
            <a:xfrm>
              <a:off x="3263076" y="2942511"/>
              <a:ext cx="79287" cy="99579"/>
            </a:xfrm>
            <a:custGeom>
              <a:avLst/>
              <a:gdLst/>
              <a:ahLst/>
              <a:cxnLst/>
              <a:rect l="l" t="t" r="r" b="b"/>
              <a:pathLst>
                <a:path w="2489" h="3126" extrusionOk="0">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460;p59">
              <a:extLst>
                <a:ext uri="{FF2B5EF4-FFF2-40B4-BE49-F238E27FC236}">
                  <a16:creationId xmlns:a16="http://schemas.microsoft.com/office/drawing/2014/main" id="{A46DCEB3-FF0D-A0B4-2988-98488CB3C511}"/>
                </a:ext>
              </a:extLst>
            </p:cNvPr>
            <p:cNvSpPr/>
            <p:nvPr/>
          </p:nvSpPr>
          <p:spPr>
            <a:xfrm>
              <a:off x="3237656" y="2939262"/>
              <a:ext cx="20897" cy="14462"/>
            </a:xfrm>
            <a:custGeom>
              <a:avLst/>
              <a:gdLst/>
              <a:ahLst/>
              <a:cxnLst/>
              <a:rect l="l" t="t" r="r" b="b"/>
              <a:pathLst>
                <a:path w="656" h="454" extrusionOk="0">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461;p59">
              <a:extLst>
                <a:ext uri="{FF2B5EF4-FFF2-40B4-BE49-F238E27FC236}">
                  <a16:creationId xmlns:a16="http://schemas.microsoft.com/office/drawing/2014/main" id="{17A5AEF7-E554-1244-68BF-90D279169FB4}"/>
                </a:ext>
              </a:extLst>
            </p:cNvPr>
            <p:cNvSpPr/>
            <p:nvPr/>
          </p:nvSpPr>
          <p:spPr>
            <a:xfrm>
              <a:off x="3379888" y="3029539"/>
              <a:ext cx="26567" cy="14048"/>
            </a:xfrm>
            <a:custGeom>
              <a:avLst/>
              <a:gdLst/>
              <a:ahLst/>
              <a:cxnLst/>
              <a:rect l="l" t="t" r="r" b="b"/>
              <a:pathLst>
                <a:path w="834" h="441" extrusionOk="0">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462;p59">
              <a:extLst>
                <a:ext uri="{FF2B5EF4-FFF2-40B4-BE49-F238E27FC236}">
                  <a16:creationId xmlns:a16="http://schemas.microsoft.com/office/drawing/2014/main" id="{F203208F-DC66-668B-B525-BF0A49E8C476}"/>
                </a:ext>
              </a:extLst>
            </p:cNvPr>
            <p:cNvSpPr/>
            <p:nvPr/>
          </p:nvSpPr>
          <p:spPr>
            <a:xfrm>
              <a:off x="3086313" y="3029539"/>
              <a:ext cx="26599" cy="14048"/>
            </a:xfrm>
            <a:custGeom>
              <a:avLst/>
              <a:gdLst/>
              <a:ahLst/>
              <a:cxnLst/>
              <a:rect l="l" t="t" r="r" b="b"/>
              <a:pathLst>
                <a:path w="835" h="441" extrusionOk="0">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463;p59">
              <a:extLst>
                <a:ext uri="{FF2B5EF4-FFF2-40B4-BE49-F238E27FC236}">
                  <a16:creationId xmlns:a16="http://schemas.microsoft.com/office/drawing/2014/main" id="{A7FD70A3-444C-C954-50F7-DD2E74DAA19D}"/>
                </a:ext>
              </a:extLst>
            </p:cNvPr>
            <p:cNvSpPr/>
            <p:nvPr/>
          </p:nvSpPr>
          <p:spPr>
            <a:xfrm>
              <a:off x="3359788" y="2953469"/>
              <a:ext cx="26567" cy="20355"/>
            </a:xfrm>
            <a:custGeom>
              <a:avLst/>
              <a:gdLst/>
              <a:ahLst/>
              <a:cxnLst/>
              <a:rect l="l" t="t" r="r" b="b"/>
              <a:pathLst>
                <a:path w="834" h="639" extrusionOk="0">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464;p59">
              <a:extLst>
                <a:ext uri="{FF2B5EF4-FFF2-40B4-BE49-F238E27FC236}">
                  <a16:creationId xmlns:a16="http://schemas.microsoft.com/office/drawing/2014/main" id="{F15E85EE-17E8-0F12-5FBA-B2B6A247646E}"/>
                </a:ext>
              </a:extLst>
            </p:cNvPr>
            <p:cNvSpPr/>
            <p:nvPr/>
          </p:nvSpPr>
          <p:spPr>
            <a:xfrm>
              <a:off x="3106413" y="3100034"/>
              <a:ext cx="26599" cy="20164"/>
            </a:xfrm>
            <a:custGeom>
              <a:avLst/>
              <a:gdLst/>
              <a:ahLst/>
              <a:cxnLst/>
              <a:rect l="l" t="t" r="r" b="b"/>
              <a:pathLst>
                <a:path w="835" h="633" extrusionOk="0">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465;p59">
              <a:extLst>
                <a:ext uri="{FF2B5EF4-FFF2-40B4-BE49-F238E27FC236}">
                  <a16:creationId xmlns:a16="http://schemas.microsoft.com/office/drawing/2014/main" id="{D118C574-F8A4-AA2F-563B-1B4EAA7093E4}"/>
                </a:ext>
              </a:extLst>
            </p:cNvPr>
            <p:cNvSpPr/>
            <p:nvPr/>
          </p:nvSpPr>
          <p:spPr>
            <a:xfrm>
              <a:off x="3308565" y="2897277"/>
              <a:ext cx="22044" cy="24178"/>
            </a:xfrm>
            <a:custGeom>
              <a:avLst/>
              <a:gdLst/>
              <a:ahLst/>
              <a:cxnLst/>
              <a:rect l="l" t="t" r="r" b="b"/>
              <a:pathLst>
                <a:path w="692" h="759" extrusionOk="0">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466;p59">
              <a:extLst>
                <a:ext uri="{FF2B5EF4-FFF2-40B4-BE49-F238E27FC236}">
                  <a16:creationId xmlns:a16="http://schemas.microsoft.com/office/drawing/2014/main" id="{C62C856D-3010-0051-7228-5511E96C5B2E}"/>
                </a:ext>
              </a:extLst>
            </p:cNvPr>
            <p:cNvSpPr/>
            <p:nvPr/>
          </p:nvSpPr>
          <p:spPr>
            <a:xfrm>
              <a:off x="3239153" y="2877049"/>
              <a:ext cx="14080" cy="26599"/>
            </a:xfrm>
            <a:custGeom>
              <a:avLst/>
              <a:gdLst/>
              <a:ahLst/>
              <a:cxnLst/>
              <a:rect l="l" t="t" r="r" b="b"/>
              <a:pathLst>
                <a:path w="442" h="835" extrusionOk="0">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467;p59">
              <a:extLst>
                <a:ext uri="{FF2B5EF4-FFF2-40B4-BE49-F238E27FC236}">
                  <a16:creationId xmlns:a16="http://schemas.microsoft.com/office/drawing/2014/main" id="{EB824169-9DA9-BE8E-7666-A84F84CEDD7A}"/>
                </a:ext>
              </a:extLst>
            </p:cNvPr>
            <p:cNvSpPr/>
            <p:nvPr/>
          </p:nvSpPr>
          <p:spPr>
            <a:xfrm>
              <a:off x="3161809" y="2897500"/>
              <a:ext cx="22394" cy="24337"/>
            </a:xfrm>
            <a:custGeom>
              <a:avLst/>
              <a:gdLst/>
              <a:ahLst/>
              <a:cxnLst/>
              <a:rect l="l" t="t" r="r" b="b"/>
              <a:pathLst>
                <a:path w="703" h="764" extrusionOk="0">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468;p59">
              <a:extLst>
                <a:ext uri="{FF2B5EF4-FFF2-40B4-BE49-F238E27FC236}">
                  <a16:creationId xmlns:a16="http://schemas.microsoft.com/office/drawing/2014/main" id="{0AE8DC41-D7FE-E384-E752-B50AC843A203}"/>
                </a:ext>
              </a:extLst>
            </p:cNvPr>
            <p:cNvSpPr/>
            <p:nvPr/>
          </p:nvSpPr>
          <p:spPr>
            <a:xfrm>
              <a:off x="3106413" y="2953151"/>
              <a:ext cx="26599" cy="19909"/>
            </a:xfrm>
            <a:custGeom>
              <a:avLst/>
              <a:gdLst/>
              <a:ahLst/>
              <a:cxnLst/>
              <a:rect l="l" t="t" r="r" b="b"/>
              <a:pathLst>
                <a:path w="835" h="625" extrusionOk="0">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469;p59">
              <a:extLst>
                <a:ext uri="{FF2B5EF4-FFF2-40B4-BE49-F238E27FC236}">
                  <a16:creationId xmlns:a16="http://schemas.microsoft.com/office/drawing/2014/main" id="{3D35FCD4-1DCD-438F-3281-235083560822}"/>
                </a:ext>
              </a:extLst>
            </p:cNvPr>
            <p:cNvSpPr/>
            <p:nvPr/>
          </p:nvSpPr>
          <p:spPr>
            <a:xfrm>
              <a:off x="3360520" y="3099811"/>
              <a:ext cx="25834" cy="20005"/>
            </a:xfrm>
            <a:custGeom>
              <a:avLst/>
              <a:gdLst/>
              <a:ahLst/>
              <a:cxnLst/>
              <a:rect l="l" t="t" r="r" b="b"/>
              <a:pathLst>
                <a:path w="811" h="628" extrusionOk="0">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2" name="Graphic 61" descr="Open book outline">
            <a:extLst>
              <a:ext uri="{FF2B5EF4-FFF2-40B4-BE49-F238E27FC236}">
                <a16:creationId xmlns:a16="http://schemas.microsoft.com/office/drawing/2014/main" id="{28A14769-59D1-DEC1-3FFA-58A4F4CC882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32483" y="3151915"/>
            <a:ext cx="403876" cy="403876"/>
          </a:xfrm>
          <a:prstGeom prst="rect">
            <a:avLst/>
          </a:prstGeom>
        </p:spPr>
      </p:pic>
      <p:pic>
        <p:nvPicPr>
          <p:cNvPr id="64" name="Graphic 63" descr="Magnifying glass outline">
            <a:extLst>
              <a:ext uri="{FF2B5EF4-FFF2-40B4-BE49-F238E27FC236}">
                <a16:creationId xmlns:a16="http://schemas.microsoft.com/office/drawing/2014/main" id="{436F9CC8-DE92-A369-8379-6DAE193345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61323" y="3166213"/>
            <a:ext cx="370461" cy="370461"/>
          </a:xfrm>
          <a:prstGeom prst="rect">
            <a:avLst/>
          </a:prstGeom>
        </p:spPr>
      </p:pic>
      <p:pic>
        <p:nvPicPr>
          <p:cNvPr id="66" name="Graphic 65" descr="Bar graph with upward trend outline">
            <a:extLst>
              <a:ext uri="{FF2B5EF4-FFF2-40B4-BE49-F238E27FC236}">
                <a16:creationId xmlns:a16="http://schemas.microsoft.com/office/drawing/2014/main" id="{5CF05D71-AB02-7E42-1C4E-216F2E2B198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02313" y="3192791"/>
            <a:ext cx="365761" cy="365761"/>
          </a:xfrm>
          <a:prstGeom prst="rect">
            <a:avLst/>
          </a:prstGeom>
        </p:spPr>
      </p:pic>
      <p:sp>
        <p:nvSpPr>
          <p:cNvPr id="67" name="TextBox 66">
            <a:extLst>
              <a:ext uri="{FF2B5EF4-FFF2-40B4-BE49-F238E27FC236}">
                <a16:creationId xmlns:a16="http://schemas.microsoft.com/office/drawing/2014/main" id="{7B50CE43-D965-EF09-D587-D6CF0667BA79}"/>
              </a:ext>
            </a:extLst>
          </p:cNvPr>
          <p:cNvSpPr txBox="1"/>
          <p:nvPr/>
        </p:nvSpPr>
        <p:spPr>
          <a:xfrm>
            <a:off x="3591339" y="4956313"/>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478511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par>
                                <p:cTn id="25" presetID="10" presetClass="entr" presetSubtype="0"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10" presetClass="entr" presetSubtype="0" fill="hold" nodeType="with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fade">
                                      <p:cBhvr>
                                        <p:cTn id="38" dur="500"/>
                                        <p:tgtEl>
                                          <p:spTgt spid="6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10" presetClass="entr" presetSubtype="0" fill="hold" nodeType="withEffect">
                                  <p:stCondLst>
                                    <p:cond delay="0"/>
                                  </p:stCondLst>
                                  <p:childTnLst>
                                    <p:set>
                                      <p:cBhvr>
                                        <p:cTn id="48" dur="1" fill="hold">
                                          <p:stCondLst>
                                            <p:cond delay="0"/>
                                          </p:stCondLst>
                                        </p:cTn>
                                        <p:tgtEl>
                                          <p:spTgt spid="66"/>
                                        </p:tgtEl>
                                        <p:attrNameLst>
                                          <p:attrName>style.visibility</p:attrName>
                                        </p:attrNameLst>
                                      </p:cBhvr>
                                      <p:to>
                                        <p:strVal val="visible"/>
                                      </p:to>
                                    </p:set>
                                    <p:animEffect transition="in" filter="fade">
                                      <p:cBhvr>
                                        <p:cTn id="49"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2" grpId="0"/>
      <p:bldP spid="33" grpId="0"/>
      <p:bldP spid="3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894EB6-1267-9631-F400-024E4607FF1A}"/>
            </a:ext>
          </a:extLst>
        </p:cNvPr>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65F188A2-62D9-558A-DB74-D2B899F3570F}"/>
              </a:ext>
            </a:extLst>
          </p:cNvPr>
          <p:cNvSpPr/>
          <p:nvPr/>
        </p:nvSpPr>
        <p:spPr>
          <a:xfrm>
            <a:off x="6199632" y="2301138"/>
            <a:ext cx="5632704" cy="492500"/>
          </a:xfrm>
          <a:prstGeom prst="round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400" i="1"/>
              <a:t>Out of all customers, these are the ones who have </a:t>
            </a:r>
            <a:r>
              <a:rPr lang="en-US" sz="1400" b="1" i="1"/>
              <a:t>placed an order outside of April 15</a:t>
            </a:r>
            <a:r>
              <a:rPr lang="en-US" sz="1400" b="1" i="1" baseline="30000"/>
              <a:t>th</a:t>
            </a:r>
            <a:r>
              <a:rPr lang="en-US" sz="1400" b="1" i="1"/>
              <a:t> and July 1st</a:t>
            </a:r>
          </a:p>
        </p:txBody>
      </p:sp>
      <p:sp>
        <p:nvSpPr>
          <p:cNvPr id="14" name="Rectangle: Rounded Corners 13">
            <a:extLst>
              <a:ext uri="{FF2B5EF4-FFF2-40B4-BE49-F238E27FC236}">
                <a16:creationId xmlns:a16="http://schemas.microsoft.com/office/drawing/2014/main" id="{83B6E443-CFEE-000F-252C-8E636BFB1EB4}"/>
              </a:ext>
            </a:extLst>
          </p:cNvPr>
          <p:cNvSpPr/>
          <p:nvPr/>
        </p:nvSpPr>
        <p:spPr>
          <a:xfrm>
            <a:off x="6007608" y="2890245"/>
            <a:ext cx="5824728" cy="492500"/>
          </a:xfrm>
          <a:prstGeom prst="round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400" i="1"/>
              <a:t>Of all timely customers, these are the one who have</a:t>
            </a:r>
          </a:p>
          <a:p>
            <a:pPr algn="r"/>
            <a:r>
              <a:rPr lang="en-US" sz="1400" i="1"/>
              <a:t> received </a:t>
            </a:r>
            <a:r>
              <a:rPr lang="en-US" sz="1400" b="1" i="1"/>
              <a:t>more than 1 shipment</a:t>
            </a:r>
            <a:r>
              <a:rPr lang="en-US" b="1"/>
              <a:t> </a:t>
            </a:r>
          </a:p>
        </p:txBody>
      </p:sp>
      <p:sp>
        <p:nvSpPr>
          <p:cNvPr id="4" name="Rectangle: Rounded Corners 3">
            <a:extLst>
              <a:ext uri="{FF2B5EF4-FFF2-40B4-BE49-F238E27FC236}">
                <a16:creationId xmlns:a16="http://schemas.microsoft.com/office/drawing/2014/main" id="{5EBD6645-AACB-B79E-AD8C-A76C505878FB}"/>
              </a:ext>
            </a:extLst>
          </p:cNvPr>
          <p:cNvSpPr/>
          <p:nvPr/>
        </p:nvSpPr>
        <p:spPr>
          <a:xfrm>
            <a:off x="6428233" y="1706721"/>
            <a:ext cx="5404103" cy="492500"/>
          </a:xfrm>
          <a:prstGeom prst="round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400" i="1"/>
              <a:t>This number represents </a:t>
            </a:r>
            <a:r>
              <a:rPr lang="en-US" sz="1400" b="1" i="1"/>
              <a:t>all customers </a:t>
            </a:r>
            <a:r>
              <a:rPr lang="en-US" sz="1400" i="1"/>
              <a:t>found in the shipments data</a:t>
            </a:r>
          </a:p>
        </p:txBody>
      </p:sp>
      <p:sp>
        <p:nvSpPr>
          <p:cNvPr id="2" name="Title 1">
            <a:extLst>
              <a:ext uri="{FF2B5EF4-FFF2-40B4-BE49-F238E27FC236}">
                <a16:creationId xmlns:a16="http://schemas.microsoft.com/office/drawing/2014/main" id="{B2B70D2E-3357-D5A3-DFE9-3ED0EBBDE72D}"/>
              </a:ext>
            </a:extLst>
          </p:cNvPr>
          <p:cNvSpPr>
            <a:spLocks noGrp="1"/>
          </p:cNvSpPr>
          <p:nvPr>
            <p:ph type="ctrTitle"/>
          </p:nvPr>
        </p:nvSpPr>
        <p:spPr>
          <a:xfrm>
            <a:off x="1270139" y="160231"/>
            <a:ext cx="9377302" cy="664797"/>
          </a:xfrm>
        </p:spPr>
        <p:txBody>
          <a:bodyPr/>
          <a:lstStyle/>
          <a:p>
            <a:r>
              <a:rPr lang="en-US">
                <a:latin typeface="Franklin Gothic Book"/>
              </a:rPr>
              <a:t>We created a “funnel” to narrow down the customer universe to the cohorts that were receiving multiple shipments in 2024</a:t>
            </a:r>
            <a:endParaRPr lang="en-US"/>
          </a:p>
        </p:txBody>
      </p:sp>
      <p:sp>
        <p:nvSpPr>
          <p:cNvPr id="5" name="Date Placeholder 4">
            <a:extLst>
              <a:ext uri="{FF2B5EF4-FFF2-40B4-BE49-F238E27FC236}">
                <a16:creationId xmlns:a16="http://schemas.microsoft.com/office/drawing/2014/main" id="{A3142DBD-9352-3154-9793-58446CDD3953}"/>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9C853558-B16A-2045-6F8C-B5F4DF88AFA4}"/>
              </a:ext>
            </a:extLst>
          </p:cNvPr>
          <p:cNvSpPr>
            <a:spLocks noGrp="1"/>
          </p:cNvSpPr>
          <p:nvPr>
            <p:ph type="sldNum" sz="quarter" idx="12"/>
          </p:nvPr>
        </p:nvSpPr>
        <p:spPr/>
        <p:txBody>
          <a:bodyPr/>
          <a:lstStyle/>
          <a:p>
            <a:fld id="{8A7A6979-0714-4377-B894-6BE4C2D6E202}" type="slidenum">
              <a:rPr lang="en-US" smtClean="0"/>
              <a:pPr/>
              <a:t>18</a:t>
            </a:fld>
            <a:endParaRPr lang="en-US"/>
          </a:p>
        </p:txBody>
      </p:sp>
      <p:grpSp>
        <p:nvGrpSpPr>
          <p:cNvPr id="10" name="Group 9">
            <a:extLst>
              <a:ext uri="{FF2B5EF4-FFF2-40B4-BE49-F238E27FC236}">
                <a16:creationId xmlns:a16="http://schemas.microsoft.com/office/drawing/2014/main" id="{4DD6BC6B-518F-4771-3EB2-908EDD9D83A4}"/>
              </a:ext>
            </a:extLst>
          </p:cNvPr>
          <p:cNvGrpSpPr/>
          <p:nvPr/>
        </p:nvGrpSpPr>
        <p:grpSpPr>
          <a:xfrm>
            <a:off x="2871217" y="1699997"/>
            <a:ext cx="3858768" cy="492499"/>
            <a:chOff x="1367033" y="1857706"/>
            <a:chExt cx="3228911" cy="655516"/>
          </a:xfrm>
          <a:solidFill>
            <a:srgbClr val="BCEE96"/>
          </a:solidFill>
        </p:grpSpPr>
        <p:sp>
          <p:nvSpPr>
            <p:cNvPr id="8" name="Trapezoid 7">
              <a:extLst>
                <a:ext uri="{FF2B5EF4-FFF2-40B4-BE49-F238E27FC236}">
                  <a16:creationId xmlns:a16="http://schemas.microsoft.com/office/drawing/2014/main" id="{DE345D96-3BCF-E229-AFA8-1560997CEDA8}"/>
                </a:ext>
              </a:extLst>
            </p:cNvPr>
            <p:cNvSpPr/>
            <p:nvPr/>
          </p:nvSpPr>
          <p:spPr>
            <a:xfrm rot="10800000">
              <a:off x="1367033" y="1857706"/>
              <a:ext cx="3228911" cy="655516"/>
            </a:xfrm>
            <a:prstGeom prst="trapezoid">
              <a:avLst>
                <a:gd name="adj" fmla="val 56476"/>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624997C-C9C0-C97B-E728-2B0A531DF839}"/>
                </a:ext>
              </a:extLst>
            </p:cNvPr>
            <p:cNvSpPr txBox="1"/>
            <p:nvPr/>
          </p:nvSpPr>
          <p:spPr>
            <a:xfrm>
              <a:off x="1794512" y="1939673"/>
              <a:ext cx="2423160" cy="491581"/>
            </a:xfrm>
            <a:prstGeom prst="rect">
              <a:avLst/>
            </a:prstGeom>
            <a:grpFill/>
            <a:ln>
              <a:noFill/>
            </a:ln>
          </p:spPr>
          <p:txBody>
            <a:bodyPr wrap="square" lIns="91440" tIns="45720" rIns="91440" bIns="45720" rtlCol="0" anchor="ctr">
              <a:spAutoFit/>
            </a:bodyPr>
            <a:lstStyle/>
            <a:p>
              <a:pPr algn="ctr"/>
              <a:r>
                <a:rPr lang="en-US" b="1"/>
                <a:t>3.7 K</a:t>
              </a:r>
            </a:p>
          </p:txBody>
        </p:sp>
      </p:grpSp>
      <p:grpSp>
        <p:nvGrpSpPr>
          <p:cNvPr id="11" name="Group 10">
            <a:extLst>
              <a:ext uri="{FF2B5EF4-FFF2-40B4-BE49-F238E27FC236}">
                <a16:creationId xmlns:a16="http://schemas.microsoft.com/office/drawing/2014/main" id="{54EF0050-EDB4-5582-3318-CD111E88B5B5}"/>
              </a:ext>
            </a:extLst>
          </p:cNvPr>
          <p:cNvGrpSpPr/>
          <p:nvPr/>
        </p:nvGrpSpPr>
        <p:grpSpPr>
          <a:xfrm>
            <a:off x="3191256" y="2281673"/>
            <a:ext cx="3246120" cy="492499"/>
            <a:chOff x="1367033" y="1857706"/>
            <a:chExt cx="3228911" cy="655516"/>
          </a:xfrm>
          <a:solidFill>
            <a:srgbClr val="BCEE96"/>
          </a:solidFill>
        </p:grpSpPr>
        <p:sp>
          <p:nvSpPr>
            <p:cNvPr id="12" name="Trapezoid 11">
              <a:extLst>
                <a:ext uri="{FF2B5EF4-FFF2-40B4-BE49-F238E27FC236}">
                  <a16:creationId xmlns:a16="http://schemas.microsoft.com/office/drawing/2014/main" id="{971CB11B-29A6-6902-7650-7964562BCB26}"/>
                </a:ext>
              </a:extLst>
            </p:cNvPr>
            <p:cNvSpPr/>
            <p:nvPr/>
          </p:nvSpPr>
          <p:spPr>
            <a:xfrm rot="10800000">
              <a:off x="1367033" y="1857706"/>
              <a:ext cx="3228911" cy="655516"/>
            </a:xfrm>
            <a:prstGeom prst="trapezoid">
              <a:avLst>
                <a:gd name="adj" fmla="val 45317"/>
              </a:avLst>
            </a:prstGeom>
            <a:solidFill>
              <a:srgbClr val="91E35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3736790-6385-2FE8-221A-A8D5A37D22F6}"/>
                </a:ext>
              </a:extLst>
            </p:cNvPr>
            <p:cNvSpPr txBox="1"/>
            <p:nvPr/>
          </p:nvSpPr>
          <p:spPr>
            <a:xfrm>
              <a:off x="1810507" y="1939673"/>
              <a:ext cx="2423160" cy="491581"/>
            </a:xfrm>
            <a:prstGeom prst="rect">
              <a:avLst/>
            </a:prstGeom>
            <a:noFill/>
            <a:ln>
              <a:noFill/>
            </a:ln>
          </p:spPr>
          <p:txBody>
            <a:bodyPr wrap="square" lIns="91440" tIns="45720" rIns="91440" bIns="45720" rtlCol="0" anchor="ctr">
              <a:spAutoFit/>
            </a:bodyPr>
            <a:lstStyle/>
            <a:p>
              <a:pPr algn="ctr"/>
              <a:r>
                <a:rPr lang="en-US" b="1"/>
                <a:t>3.6 K</a:t>
              </a:r>
            </a:p>
          </p:txBody>
        </p:sp>
      </p:grpSp>
      <p:grpSp>
        <p:nvGrpSpPr>
          <p:cNvPr id="15" name="Group 14">
            <a:extLst>
              <a:ext uri="{FF2B5EF4-FFF2-40B4-BE49-F238E27FC236}">
                <a16:creationId xmlns:a16="http://schemas.microsoft.com/office/drawing/2014/main" id="{EC2F3134-D282-741B-2246-1F613AF76764}"/>
              </a:ext>
            </a:extLst>
          </p:cNvPr>
          <p:cNvGrpSpPr/>
          <p:nvPr/>
        </p:nvGrpSpPr>
        <p:grpSpPr>
          <a:xfrm>
            <a:off x="3451930" y="2863349"/>
            <a:ext cx="2747702" cy="492499"/>
            <a:chOff x="1367032" y="1857706"/>
            <a:chExt cx="3228912" cy="655516"/>
          </a:xfrm>
        </p:grpSpPr>
        <p:sp>
          <p:nvSpPr>
            <p:cNvPr id="16" name="Trapezoid 15">
              <a:extLst>
                <a:ext uri="{FF2B5EF4-FFF2-40B4-BE49-F238E27FC236}">
                  <a16:creationId xmlns:a16="http://schemas.microsoft.com/office/drawing/2014/main" id="{2462B68B-E858-D677-7280-787566F40DAF}"/>
                </a:ext>
              </a:extLst>
            </p:cNvPr>
            <p:cNvSpPr/>
            <p:nvPr/>
          </p:nvSpPr>
          <p:spPr>
            <a:xfrm rot="10800000">
              <a:off x="1367033" y="1857706"/>
              <a:ext cx="3228911" cy="655516"/>
            </a:xfrm>
            <a:prstGeom prst="trapezoid">
              <a:avLst>
                <a:gd name="adj" fmla="val 34157"/>
              </a:avLst>
            </a:prstGeom>
            <a:solidFill>
              <a:srgbClr val="62BC1E"/>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A6A4A10-E17B-B3A3-E574-D2F0F71342E4}"/>
                </a:ext>
              </a:extLst>
            </p:cNvPr>
            <p:cNvSpPr txBox="1"/>
            <p:nvPr/>
          </p:nvSpPr>
          <p:spPr>
            <a:xfrm>
              <a:off x="1367032" y="1939673"/>
              <a:ext cx="3228912" cy="491581"/>
            </a:xfrm>
            <a:prstGeom prst="rect">
              <a:avLst/>
            </a:prstGeom>
            <a:noFill/>
            <a:ln>
              <a:noFill/>
            </a:ln>
          </p:spPr>
          <p:txBody>
            <a:bodyPr wrap="square" lIns="91440" tIns="45720" rIns="91440" bIns="45720" rtlCol="0" anchor="ctr">
              <a:spAutoFit/>
            </a:bodyPr>
            <a:lstStyle/>
            <a:p>
              <a:pPr algn="ctr"/>
              <a:r>
                <a:rPr lang="en-US" b="1"/>
                <a:t>3.3 K</a:t>
              </a:r>
            </a:p>
          </p:txBody>
        </p:sp>
      </p:grpSp>
      <p:grpSp>
        <p:nvGrpSpPr>
          <p:cNvPr id="20" name="Group 19">
            <a:extLst>
              <a:ext uri="{FF2B5EF4-FFF2-40B4-BE49-F238E27FC236}">
                <a16:creationId xmlns:a16="http://schemas.microsoft.com/office/drawing/2014/main" id="{1EEE9ACB-7641-4C60-2F33-2D5231AC9712}"/>
              </a:ext>
            </a:extLst>
          </p:cNvPr>
          <p:cNvGrpSpPr/>
          <p:nvPr/>
        </p:nvGrpSpPr>
        <p:grpSpPr>
          <a:xfrm>
            <a:off x="8278922" y="3956701"/>
            <a:ext cx="1847181" cy="447726"/>
            <a:chOff x="1367033" y="1857706"/>
            <a:chExt cx="3228911" cy="655516"/>
          </a:xfrm>
        </p:grpSpPr>
        <p:sp>
          <p:nvSpPr>
            <p:cNvPr id="21" name="Trapezoid 20">
              <a:extLst>
                <a:ext uri="{FF2B5EF4-FFF2-40B4-BE49-F238E27FC236}">
                  <a16:creationId xmlns:a16="http://schemas.microsoft.com/office/drawing/2014/main" id="{B2DD4A46-3C29-E6BB-3F9E-6561A5635C0A}"/>
                </a:ext>
              </a:extLst>
            </p:cNvPr>
            <p:cNvSpPr/>
            <p:nvPr/>
          </p:nvSpPr>
          <p:spPr>
            <a:xfrm rot="10800000">
              <a:off x="1367033" y="1857706"/>
              <a:ext cx="3228911" cy="655516"/>
            </a:xfrm>
            <a:prstGeom prst="trapezoid">
              <a:avLst>
                <a:gd name="adj" fmla="val 34157"/>
              </a:avLst>
            </a:prstGeom>
            <a:solidFill>
              <a:srgbClr val="0D1A04"/>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8793F5D5-CEAD-15C6-E648-C99925E4F887}"/>
                </a:ext>
              </a:extLst>
            </p:cNvPr>
            <p:cNvSpPr txBox="1"/>
            <p:nvPr/>
          </p:nvSpPr>
          <p:spPr>
            <a:xfrm>
              <a:off x="1810511" y="1917389"/>
              <a:ext cx="2423161" cy="540739"/>
            </a:xfrm>
            <a:prstGeom prst="rect">
              <a:avLst/>
            </a:prstGeom>
            <a:noFill/>
            <a:ln>
              <a:noFill/>
            </a:ln>
          </p:spPr>
          <p:txBody>
            <a:bodyPr wrap="square" lIns="91440" tIns="45720" rIns="91440" bIns="45720" rtlCol="0" anchor="t">
              <a:spAutoFit/>
            </a:bodyPr>
            <a:lstStyle/>
            <a:p>
              <a:pPr algn="ctr"/>
              <a:r>
                <a:rPr lang="en-US" b="1">
                  <a:solidFill>
                    <a:schemeClr val="accent4"/>
                  </a:solidFill>
                </a:rPr>
                <a:t>2.7 K</a:t>
              </a:r>
            </a:p>
          </p:txBody>
        </p:sp>
      </p:grpSp>
      <p:grpSp>
        <p:nvGrpSpPr>
          <p:cNvPr id="23" name="Group 22">
            <a:extLst>
              <a:ext uri="{FF2B5EF4-FFF2-40B4-BE49-F238E27FC236}">
                <a16:creationId xmlns:a16="http://schemas.microsoft.com/office/drawing/2014/main" id="{50B9A6AD-89D1-A76C-0E89-EC5177FF3E8B}"/>
              </a:ext>
            </a:extLst>
          </p:cNvPr>
          <p:cNvGrpSpPr/>
          <p:nvPr/>
        </p:nvGrpSpPr>
        <p:grpSpPr>
          <a:xfrm>
            <a:off x="3290551" y="3956701"/>
            <a:ext cx="1847181" cy="447726"/>
            <a:chOff x="1367033" y="1857706"/>
            <a:chExt cx="3228911" cy="655516"/>
          </a:xfrm>
        </p:grpSpPr>
        <p:sp>
          <p:nvSpPr>
            <p:cNvPr id="24" name="Trapezoid 23">
              <a:extLst>
                <a:ext uri="{FF2B5EF4-FFF2-40B4-BE49-F238E27FC236}">
                  <a16:creationId xmlns:a16="http://schemas.microsoft.com/office/drawing/2014/main" id="{DC94C490-20E5-BA6B-83E4-56B102BD5780}"/>
                </a:ext>
              </a:extLst>
            </p:cNvPr>
            <p:cNvSpPr/>
            <p:nvPr/>
          </p:nvSpPr>
          <p:spPr>
            <a:xfrm rot="10800000">
              <a:off x="1367033" y="1857706"/>
              <a:ext cx="3228911" cy="655516"/>
            </a:xfrm>
            <a:prstGeom prst="trapezoid">
              <a:avLst>
                <a:gd name="adj" fmla="val 34157"/>
              </a:avLst>
            </a:prstGeom>
            <a:solidFill>
              <a:srgbClr val="34641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565247B0-9FE3-0C06-BC0D-04ADB920EBEF}"/>
                </a:ext>
              </a:extLst>
            </p:cNvPr>
            <p:cNvSpPr txBox="1"/>
            <p:nvPr/>
          </p:nvSpPr>
          <p:spPr>
            <a:xfrm>
              <a:off x="1810511" y="1917389"/>
              <a:ext cx="2423161" cy="540739"/>
            </a:xfrm>
            <a:prstGeom prst="rect">
              <a:avLst/>
            </a:prstGeom>
            <a:noFill/>
            <a:ln>
              <a:noFill/>
            </a:ln>
          </p:spPr>
          <p:txBody>
            <a:bodyPr wrap="square" lIns="91440" tIns="45720" rIns="91440" bIns="45720" rtlCol="0" anchor="t">
              <a:spAutoFit/>
            </a:bodyPr>
            <a:lstStyle/>
            <a:p>
              <a:pPr algn="ctr"/>
              <a:r>
                <a:rPr lang="en-US" b="1">
                  <a:solidFill>
                    <a:schemeClr val="accent4"/>
                  </a:solidFill>
                </a:rPr>
                <a:t>549</a:t>
              </a:r>
            </a:p>
          </p:txBody>
        </p:sp>
      </p:grpSp>
      <p:sp>
        <p:nvSpPr>
          <p:cNvPr id="26" name="TextBox 25">
            <a:extLst>
              <a:ext uri="{FF2B5EF4-FFF2-40B4-BE49-F238E27FC236}">
                <a16:creationId xmlns:a16="http://schemas.microsoft.com/office/drawing/2014/main" id="{5EE9CAD1-00D5-6BE1-C00D-4D6B33E6A459}"/>
              </a:ext>
            </a:extLst>
          </p:cNvPr>
          <p:cNvSpPr txBox="1"/>
          <p:nvPr/>
        </p:nvSpPr>
        <p:spPr>
          <a:xfrm>
            <a:off x="617289" y="1768876"/>
            <a:ext cx="2107624" cy="369332"/>
          </a:xfrm>
          <a:prstGeom prst="rect">
            <a:avLst/>
          </a:prstGeom>
          <a:noFill/>
        </p:spPr>
        <p:txBody>
          <a:bodyPr wrap="square" rtlCol="0">
            <a:spAutoFit/>
          </a:bodyPr>
          <a:lstStyle/>
          <a:p>
            <a:r>
              <a:rPr lang="en-US" b="1" i="1"/>
              <a:t>All Customers</a:t>
            </a:r>
          </a:p>
        </p:txBody>
      </p:sp>
      <p:sp>
        <p:nvSpPr>
          <p:cNvPr id="27" name="TextBox 26">
            <a:extLst>
              <a:ext uri="{FF2B5EF4-FFF2-40B4-BE49-F238E27FC236}">
                <a16:creationId xmlns:a16="http://schemas.microsoft.com/office/drawing/2014/main" id="{6C8BBD17-EB48-D0E6-6086-062035B72398}"/>
              </a:ext>
            </a:extLst>
          </p:cNvPr>
          <p:cNvSpPr txBox="1"/>
          <p:nvPr/>
        </p:nvSpPr>
        <p:spPr>
          <a:xfrm>
            <a:off x="617289" y="2343256"/>
            <a:ext cx="2322576" cy="369332"/>
          </a:xfrm>
          <a:prstGeom prst="rect">
            <a:avLst/>
          </a:prstGeom>
          <a:noFill/>
        </p:spPr>
        <p:txBody>
          <a:bodyPr wrap="square" rtlCol="0">
            <a:spAutoFit/>
          </a:bodyPr>
          <a:lstStyle/>
          <a:p>
            <a:r>
              <a:rPr lang="en-US" b="1" i="1"/>
              <a:t>Timely Customers</a:t>
            </a:r>
          </a:p>
        </p:txBody>
      </p:sp>
      <p:sp>
        <p:nvSpPr>
          <p:cNvPr id="28" name="TextBox 27">
            <a:extLst>
              <a:ext uri="{FF2B5EF4-FFF2-40B4-BE49-F238E27FC236}">
                <a16:creationId xmlns:a16="http://schemas.microsoft.com/office/drawing/2014/main" id="{AC000B2D-BE02-A26E-C922-A95146582E2E}"/>
              </a:ext>
            </a:extLst>
          </p:cNvPr>
          <p:cNvSpPr txBox="1"/>
          <p:nvPr/>
        </p:nvSpPr>
        <p:spPr>
          <a:xfrm>
            <a:off x="617289" y="2838807"/>
            <a:ext cx="2688337" cy="646331"/>
          </a:xfrm>
          <a:prstGeom prst="rect">
            <a:avLst/>
          </a:prstGeom>
          <a:noFill/>
        </p:spPr>
        <p:txBody>
          <a:bodyPr wrap="square" rtlCol="0">
            <a:spAutoFit/>
          </a:bodyPr>
          <a:lstStyle/>
          <a:p>
            <a:r>
              <a:rPr lang="en-US" b="1" i="1"/>
              <a:t>Customers with multiple  shipments</a:t>
            </a:r>
          </a:p>
        </p:txBody>
      </p:sp>
      <p:sp>
        <p:nvSpPr>
          <p:cNvPr id="3" name="TextBox 2">
            <a:extLst>
              <a:ext uri="{FF2B5EF4-FFF2-40B4-BE49-F238E27FC236}">
                <a16:creationId xmlns:a16="http://schemas.microsoft.com/office/drawing/2014/main" id="{75A7EDAA-1CDD-6264-4B2E-7814AE69374B}"/>
              </a:ext>
            </a:extLst>
          </p:cNvPr>
          <p:cNvSpPr txBox="1"/>
          <p:nvPr/>
        </p:nvSpPr>
        <p:spPr>
          <a:xfrm>
            <a:off x="602213" y="3995898"/>
            <a:ext cx="2107625" cy="369332"/>
          </a:xfrm>
          <a:prstGeom prst="rect">
            <a:avLst/>
          </a:prstGeom>
          <a:noFill/>
        </p:spPr>
        <p:txBody>
          <a:bodyPr wrap="square" rtlCol="0">
            <a:spAutoFit/>
          </a:bodyPr>
          <a:lstStyle/>
          <a:p>
            <a:r>
              <a:rPr lang="en-US" b="1" i="1"/>
              <a:t>Cohorts of Interest</a:t>
            </a:r>
          </a:p>
        </p:txBody>
      </p:sp>
      <p:sp>
        <p:nvSpPr>
          <p:cNvPr id="18" name="Rectangle: Rounded Corners 17">
            <a:extLst>
              <a:ext uri="{FF2B5EF4-FFF2-40B4-BE49-F238E27FC236}">
                <a16:creationId xmlns:a16="http://schemas.microsoft.com/office/drawing/2014/main" id="{0BD756AB-4BE6-024B-AB03-AE7E46117F90}"/>
              </a:ext>
            </a:extLst>
          </p:cNvPr>
          <p:cNvSpPr/>
          <p:nvPr/>
        </p:nvSpPr>
        <p:spPr>
          <a:xfrm>
            <a:off x="7044529" y="4485331"/>
            <a:ext cx="4315969" cy="880351"/>
          </a:xfrm>
          <a:prstGeom prst="roundRect">
            <a:avLst/>
          </a:prstGeom>
          <a:solidFill>
            <a:srgbClr val="FCE086"/>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a:t>Cohort 2</a:t>
            </a:r>
          </a:p>
          <a:p>
            <a:pPr algn="ctr"/>
            <a:r>
              <a:rPr lang="en-US" sz="1400"/>
              <a:t>Customers who ordered less than or equal to 675 units of product</a:t>
            </a:r>
          </a:p>
        </p:txBody>
      </p:sp>
      <p:sp>
        <p:nvSpPr>
          <p:cNvPr id="19" name="Rectangle: Rounded Corners 18">
            <a:extLst>
              <a:ext uri="{FF2B5EF4-FFF2-40B4-BE49-F238E27FC236}">
                <a16:creationId xmlns:a16="http://schemas.microsoft.com/office/drawing/2014/main" id="{CD5C3DCD-3F89-4297-75BB-7ADBDEB7CBA9}"/>
              </a:ext>
            </a:extLst>
          </p:cNvPr>
          <p:cNvSpPr/>
          <p:nvPr/>
        </p:nvSpPr>
        <p:spPr>
          <a:xfrm>
            <a:off x="2112264" y="4485331"/>
            <a:ext cx="4315969" cy="880351"/>
          </a:xfrm>
          <a:prstGeom prst="roundRect">
            <a:avLst/>
          </a:prstGeom>
          <a:solidFill>
            <a:srgbClr val="FCE086"/>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a:t>Cohort 1 </a:t>
            </a:r>
          </a:p>
          <a:p>
            <a:pPr algn="ctr"/>
            <a:r>
              <a:rPr lang="en-US" sz="1400"/>
              <a:t>Customers who ordered more than 675 units of product and got more than the minimum number of shipments required</a:t>
            </a:r>
          </a:p>
        </p:txBody>
      </p:sp>
      <p:sp>
        <p:nvSpPr>
          <p:cNvPr id="29" name="Text Placeholder 3">
            <a:extLst>
              <a:ext uri="{FF2B5EF4-FFF2-40B4-BE49-F238E27FC236}">
                <a16:creationId xmlns:a16="http://schemas.microsoft.com/office/drawing/2014/main" id="{48A4F0D0-C746-5533-E44A-25B57E28CD23}"/>
              </a:ext>
            </a:extLst>
          </p:cNvPr>
          <p:cNvSpPr>
            <a:spLocks noGrp="1"/>
          </p:cNvSpPr>
          <p:nvPr>
            <p:ph type="body" sz="quarter" idx="14"/>
          </p:nvPr>
        </p:nvSpPr>
        <p:spPr>
          <a:xfrm>
            <a:off x="1041078" y="1091389"/>
            <a:ext cx="10109844" cy="456493"/>
          </a:xfrm>
        </p:spPr>
        <p:txBody>
          <a:bodyPr vert="horz" lIns="0" tIns="0" rIns="0" bIns="0" rtlCol="0" anchor="t">
            <a:normAutofit lnSpcReduction="10000"/>
          </a:bodyPr>
          <a:lstStyle/>
          <a:p>
            <a:pPr marL="0" indent="0">
              <a:buNone/>
            </a:pPr>
            <a:r>
              <a:rPr lang="en-US" b="1" i="1">
                <a:latin typeface="Franklin Gothic Book"/>
              </a:rPr>
              <a:t>Of 3.7K customers, ~89% received multiple shipments even though they had not ordered more than a truck’s capacity (675 units) worth of seeds</a:t>
            </a:r>
            <a:endParaRPr lang="en-US" b="1" i="1">
              <a:solidFill>
                <a:srgbClr val="000000"/>
              </a:solidFill>
              <a:latin typeface="Franklin Gothic Book"/>
            </a:endParaRPr>
          </a:p>
        </p:txBody>
      </p:sp>
      <p:cxnSp>
        <p:nvCxnSpPr>
          <p:cNvPr id="31" name="Connector: Elbow 30">
            <a:extLst>
              <a:ext uri="{FF2B5EF4-FFF2-40B4-BE49-F238E27FC236}">
                <a16:creationId xmlns:a16="http://schemas.microsoft.com/office/drawing/2014/main" id="{8C09B898-24CD-6E79-9EB9-E3D73F39B998}"/>
              </a:ext>
            </a:extLst>
          </p:cNvPr>
          <p:cNvCxnSpPr>
            <a:cxnSpLocks/>
            <a:stCxn id="16" idx="0"/>
            <a:endCxn id="24" idx="2"/>
          </p:cNvCxnSpPr>
          <p:nvPr/>
        </p:nvCxnSpPr>
        <p:spPr>
          <a:xfrm rot="5400000">
            <a:off x="4219535" y="3350454"/>
            <a:ext cx="600853" cy="61164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289B52C6-A7BA-7EB7-C355-5034A2770EF3}"/>
              </a:ext>
            </a:extLst>
          </p:cNvPr>
          <p:cNvCxnSpPr>
            <a:cxnSpLocks/>
            <a:stCxn id="16" idx="0"/>
            <a:endCxn id="21" idx="2"/>
          </p:cNvCxnSpPr>
          <p:nvPr/>
        </p:nvCxnSpPr>
        <p:spPr>
          <a:xfrm rot="16200000" flipH="1">
            <a:off x="6713720" y="1467908"/>
            <a:ext cx="600853" cy="437673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FB3451F3-37CE-0215-CD2F-215DAB2E9FD4}"/>
              </a:ext>
            </a:extLst>
          </p:cNvPr>
          <p:cNvSpPr/>
          <p:nvPr/>
        </p:nvSpPr>
        <p:spPr>
          <a:xfrm>
            <a:off x="6826007" y="3543595"/>
            <a:ext cx="4763779" cy="2350768"/>
          </a:xfrm>
          <a:prstGeom prst="rect">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9649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500" fill="hold"/>
                                        <p:tgtEl>
                                          <p:spTgt spid="27"/>
                                        </p:tgtEl>
                                        <p:attrNameLst>
                                          <p:attrName>ppt_x</p:attrName>
                                        </p:attrNameLst>
                                      </p:cBhvr>
                                      <p:tavLst>
                                        <p:tav tm="0">
                                          <p:val>
                                            <p:strVal val="#ppt_x"/>
                                          </p:val>
                                        </p:tav>
                                        <p:tav tm="100000">
                                          <p:val>
                                            <p:strVal val="#ppt_x"/>
                                          </p:val>
                                        </p:tav>
                                      </p:tavLst>
                                    </p:anim>
                                    <p:anim calcmode="lin" valueType="num">
                                      <p:cBhvr additive="base">
                                        <p:cTn id="22" dur="500" fill="hold"/>
                                        <p:tgtEl>
                                          <p:spTgt spid="2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ppt_x"/>
                                          </p:val>
                                        </p:tav>
                                        <p:tav tm="100000">
                                          <p:val>
                                            <p:strVal val="#ppt_x"/>
                                          </p:val>
                                        </p:tav>
                                      </p:tavLst>
                                    </p:anim>
                                    <p:anim calcmode="lin" valueType="num">
                                      <p:cBhvr additive="base">
                                        <p:cTn id="36" dur="500" fill="hold"/>
                                        <p:tgtEl>
                                          <p:spTgt spid="28"/>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2"/>
                                        </p:tgtEl>
                                        <p:attrNameLst>
                                          <p:attrName>style.visibility</p:attrName>
                                        </p:attrNameLst>
                                      </p:cBhvr>
                                      <p:to>
                                        <p:strVal val="visible"/>
                                      </p:to>
                                    </p:set>
                                    <p:anim calcmode="lin" valueType="num">
                                      <p:cBhvr additive="base">
                                        <p:cTn id="49" dur="500" fill="hold"/>
                                        <p:tgtEl>
                                          <p:spTgt spid="32"/>
                                        </p:tgtEl>
                                        <p:attrNameLst>
                                          <p:attrName>ppt_x</p:attrName>
                                        </p:attrNameLst>
                                      </p:cBhvr>
                                      <p:tavLst>
                                        <p:tav tm="0">
                                          <p:val>
                                            <p:strVal val="#ppt_x"/>
                                          </p:val>
                                        </p:tav>
                                        <p:tav tm="100000">
                                          <p:val>
                                            <p:strVal val="#ppt_x"/>
                                          </p:val>
                                        </p:tav>
                                      </p:tavLst>
                                    </p:anim>
                                    <p:anim calcmode="lin" valueType="num">
                                      <p:cBhvr additive="base">
                                        <p:cTn id="50" dur="500" fill="hold"/>
                                        <p:tgtEl>
                                          <p:spTgt spid="32"/>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1"/>
                                        </p:tgtEl>
                                        <p:attrNameLst>
                                          <p:attrName>style.visibility</p:attrName>
                                        </p:attrNameLst>
                                      </p:cBhvr>
                                      <p:to>
                                        <p:strVal val="visible"/>
                                      </p:to>
                                    </p:set>
                                    <p:anim calcmode="lin" valueType="num">
                                      <p:cBhvr additive="base">
                                        <p:cTn id="53" dur="500" fill="hold"/>
                                        <p:tgtEl>
                                          <p:spTgt spid="31"/>
                                        </p:tgtEl>
                                        <p:attrNameLst>
                                          <p:attrName>ppt_x</p:attrName>
                                        </p:attrNameLst>
                                      </p:cBhvr>
                                      <p:tavLst>
                                        <p:tav tm="0">
                                          <p:val>
                                            <p:strVal val="#ppt_x"/>
                                          </p:val>
                                        </p:tav>
                                        <p:tav tm="100000">
                                          <p:val>
                                            <p:strVal val="#ppt_x"/>
                                          </p:val>
                                        </p:tav>
                                      </p:tavLst>
                                    </p:anim>
                                    <p:anim calcmode="lin" valueType="num">
                                      <p:cBhvr additive="base">
                                        <p:cTn id="5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3"/>
                                        </p:tgtEl>
                                        <p:attrNameLst>
                                          <p:attrName>style.visibility</p:attrName>
                                        </p:attrNameLst>
                                      </p:cBhvr>
                                      <p:to>
                                        <p:strVal val="visible"/>
                                      </p:to>
                                    </p:set>
                                    <p:anim calcmode="lin" valueType="num">
                                      <p:cBhvr additive="base">
                                        <p:cTn id="59" dur="500" fill="hold"/>
                                        <p:tgtEl>
                                          <p:spTgt spid="3"/>
                                        </p:tgtEl>
                                        <p:attrNameLst>
                                          <p:attrName>ppt_x</p:attrName>
                                        </p:attrNameLst>
                                      </p:cBhvr>
                                      <p:tavLst>
                                        <p:tav tm="0">
                                          <p:val>
                                            <p:strVal val="#ppt_x"/>
                                          </p:val>
                                        </p:tav>
                                        <p:tav tm="100000">
                                          <p:val>
                                            <p:strVal val="#ppt_x"/>
                                          </p:val>
                                        </p:tav>
                                      </p:tavLst>
                                    </p:anim>
                                    <p:anim calcmode="lin" valueType="num">
                                      <p:cBhvr additive="base">
                                        <p:cTn id="60" dur="500" fill="hold"/>
                                        <p:tgtEl>
                                          <p:spTgt spid="3"/>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23"/>
                                        </p:tgtEl>
                                        <p:attrNameLst>
                                          <p:attrName>style.visibility</p:attrName>
                                        </p:attrNameLst>
                                      </p:cBhvr>
                                      <p:to>
                                        <p:strVal val="visible"/>
                                      </p:to>
                                    </p:set>
                                    <p:anim calcmode="lin" valueType="num">
                                      <p:cBhvr additive="base">
                                        <p:cTn id="63" dur="500" fill="hold"/>
                                        <p:tgtEl>
                                          <p:spTgt spid="23"/>
                                        </p:tgtEl>
                                        <p:attrNameLst>
                                          <p:attrName>ppt_x</p:attrName>
                                        </p:attrNameLst>
                                      </p:cBhvr>
                                      <p:tavLst>
                                        <p:tav tm="0">
                                          <p:val>
                                            <p:strVal val="#ppt_x"/>
                                          </p:val>
                                        </p:tav>
                                        <p:tav tm="100000">
                                          <p:val>
                                            <p:strVal val="#ppt_x"/>
                                          </p:val>
                                        </p:tav>
                                      </p:tavLst>
                                    </p:anim>
                                    <p:anim calcmode="lin" valueType="num">
                                      <p:cBhvr additive="base">
                                        <p:cTn id="64" dur="500" fill="hold"/>
                                        <p:tgtEl>
                                          <p:spTgt spid="23"/>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additive="base">
                                        <p:cTn id="67" dur="500" fill="hold"/>
                                        <p:tgtEl>
                                          <p:spTgt spid="19"/>
                                        </p:tgtEl>
                                        <p:attrNameLst>
                                          <p:attrName>ppt_x</p:attrName>
                                        </p:attrNameLst>
                                      </p:cBhvr>
                                      <p:tavLst>
                                        <p:tav tm="0">
                                          <p:val>
                                            <p:strVal val="#ppt_x"/>
                                          </p:val>
                                        </p:tav>
                                        <p:tav tm="100000">
                                          <p:val>
                                            <p:strVal val="#ppt_x"/>
                                          </p:val>
                                        </p:tav>
                                      </p:tavLst>
                                    </p:anim>
                                    <p:anim calcmode="lin" valueType="num">
                                      <p:cBhvr additive="base">
                                        <p:cTn id="6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20"/>
                                        </p:tgtEl>
                                        <p:attrNameLst>
                                          <p:attrName>style.visibility</p:attrName>
                                        </p:attrNameLst>
                                      </p:cBhvr>
                                      <p:to>
                                        <p:strVal val="visible"/>
                                      </p:to>
                                    </p:set>
                                    <p:anim calcmode="lin" valueType="num">
                                      <p:cBhvr additive="base">
                                        <p:cTn id="73" dur="500" fill="hold"/>
                                        <p:tgtEl>
                                          <p:spTgt spid="20"/>
                                        </p:tgtEl>
                                        <p:attrNameLst>
                                          <p:attrName>ppt_x</p:attrName>
                                        </p:attrNameLst>
                                      </p:cBhvr>
                                      <p:tavLst>
                                        <p:tav tm="0">
                                          <p:val>
                                            <p:strVal val="#ppt_x"/>
                                          </p:val>
                                        </p:tav>
                                        <p:tav tm="100000">
                                          <p:val>
                                            <p:strVal val="#ppt_x"/>
                                          </p:val>
                                        </p:tav>
                                      </p:tavLst>
                                    </p:anim>
                                    <p:anim calcmode="lin" valueType="num">
                                      <p:cBhvr additive="base">
                                        <p:cTn id="74" dur="500" fill="hold"/>
                                        <p:tgtEl>
                                          <p:spTgt spid="20"/>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8"/>
                                        </p:tgtEl>
                                        <p:attrNameLst>
                                          <p:attrName>style.visibility</p:attrName>
                                        </p:attrNameLst>
                                      </p:cBhvr>
                                      <p:to>
                                        <p:strVal val="visible"/>
                                      </p:to>
                                    </p:set>
                                    <p:anim calcmode="lin" valueType="num">
                                      <p:cBhvr additive="base">
                                        <p:cTn id="77" dur="500" fill="hold"/>
                                        <p:tgtEl>
                                          <p:spTgt spid="18"/>
                                        </p:tgtEl>
                                        <p:attrNameLst>
                                          <p:attrName>ppt_x</p:attrName>
                                        </p:attrNameLst>
                                      </p:cBhvr>
                                      <p:tavLst>
                                        <p:tav tm="0">
                                          <p:val>
                                            <p:strVal val="#ppt_x"/>
                                          </p:val>
                                        </p:tav>
                                        <p:tav tm="100000">
                                          <p:val>
                                            <p:strVal val="#ppt_x"/>
                                          </p:val>
                                        </p:tav>
                                      </p:tavLst>
                                    </p:anim>
                                    <p:anim calcmode="lin" valueType="num">
                                      <p:cBhvr additive="base">
                                        <p:cTn id="7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fade">
                                      <p:cBhvr>
                                        <p:cTn id="8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4" grpId="0" animBg="1"/>
      <p:bldP spid="26" grpId="0"/>
      <p:bldP spid="27" grpId="0"/>
      <p:bldP spid="28" grpId="0"/>
      <p:bldP spid="3" grpId="0"/>
      <p:bldP spid="18" grpId="0" animBg="1"/>
      <p:bldP spid="19" grpId="0" animBg="1"/>
      <p:bldP spid="30" grpId="0" animBg="1"/>
    </p:bldLst>
  </p:timing>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1F8A7-9AD1-3DD1-2850-C0F8174F60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B2765F-6821-CF29-158D-9276D4F55654}"/>
              </a:ext>
            </a:extLst>
          </p:cNvPr>
          <p:cNvSpPr>
            <a:spLocks noGrp="1"/>
          </p:cNvSpPr>
          <p:nvPr>
            <p:ph type="ctrTitle"/>
          </p:nvPr>
        </p:nvSpPr>
        <p:spPr>
          <a:xfrm>
            <a:off x="1270139" y="160231"/>
            <a:ext cx="9377302" cy="997196"/>
          </a:xfrm>
        </p:spPr>
        <p:txBody>
          <a:bodyPr/>
          <a:lstStyle/>
          <a:p>
            <a:r>
              <a:rPr lang="en-US">
                <a:latin typeface="Franklin Gothic Book"/>
              </a:rPr>
              <a:t>Distribution of Excess Shipments for Drop-off Customers </a:t>
            </a:r>
            <a:br>
              <a:rPr lang="en-US">
                <a:latin typeface="Franklin Gothic Book"/>
              </a:rPr>
            </a:br>
            <a:r>
              <a:rPr lang="en-US">
                <a:latin typeface="Franklin Gothic Book"/>
              </a:rPr>
              <a:t>(2022 -&gt; 2023)</a:t>
            </a:r>
            <a:br>
              <a:rPr lang="en-US">
                <a:latin typeface="Franklin Gothic Book"/>
              </a:rPr>
            </a:br>
            <a:endParaRPr lang="en-US">
              <a:latin typeface="Franklin Gothic Book"/>
            </a:endParaRPr>
          </a:p>
        </p:txBody>
      </p:sp>
      <p:sp>
        <p:nvSpPr>
          <p:cNvPr id="5" name="Date Placeholder 4">
            <a:extLst>
              <a:ext uri="{FF2B5EF4-FFF2-40B4-BE49-F238E27FC236}">
                <a16:creationId xmlns:a16="http://schemas.microsoft.com/office/drawing/2014/main" id="{32D9C18E-8F3F-1AF1-F465-DE2AF20BD4E4}"/>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B21C984E-4D75-863A-5B4B-49CF018DE7FE}"/>
              </a:ext>
            </a:extLst>
          </p:cNvPr>
          <p:cNvSpPr>
            <a:spLocks noGrp="1"/>
          </p:cNvSpPr>
          <p:nvPr>
            <p:ph type="sldNum" sz="quarter" idx="12"/>
          </p:nvPr>
        </p:nvSpPr>
        <p:spPr/>
        <p:txBody>
          <a:bodyPr/>
          <a:lstStyle/>
          <a:p>
            <a:fld id="{8A7A6979-0714-4377-B894-6BE4C2D6E202}" type="slidenum">
              <a:rPr lang="en-US" smtClean="0"/>
              <a:pPr/>
              <a:t>19</a:t>
            </a:fld>
            <a:endParaRPr lang="en-US"/>
          </a:p>
        </p:txBody>
      </p:sp>
      <p:sp>
        <p:nvSpPr>
          <p:cNvPr id="29" name="Text Placeholder 3">
            <a:extLst>
              <a:ext uri="{FF2B5EF4-FFF2-40B4-BE49-F238E27FC236}">
                <a16:creationId xmlns:a16="http://schemas.microsoft.com/office/drawing/2014/main" id="{C4D99AE8-4966-1CDA-A3F3-65797B186A53}"/>
              </a:ext>
            </a:extLst>
          </p:cNvPr>
          <p:cNvSpPr>
            <a:spLocks noGrp="1"/>
          </p:cNvSpPr>
          <p:nvPr>
            <p:ph type="body" sz="quarter" idx="14"/>
          </p:nvPr>
        </p:nvSpPr>
        <p:spPr>
          <a:xfrm>
            <a:off x="1041078" y="1091389"/>
            <a:ext cx="10109844" cy="456493"/>
          </a:xfrm>
        </p:spPr>
        <p:txBody>
          <a:bodyPr vert="horz" lIns="0" tIns="0" rIns="0" bIns="0" rtlCol="0" anchor="t">
            <a:normAutofit lnSpcReduction="10000"/>
          </a:bodyPr>
          <a:lstStyle/>
          <a:p>
            <a:pPr marL="0" indent="0">
              <a:buNone/>
            </a:pPr>
            <a:r>
              <a:rPr lang="en-US" b="1" i="1">
                <a:latin typeface="Franklin Gothic Book"/>
              </a:rPr>
              <a:t>In 2022, there were ~5.8k active customers which dropped to ~4.3k in 2023. For these Customers we wanted to look at a distribution based on excess shipments</a:t>
            </a:r>
            <a:endParaRPr lang="en-US" b="1" i="1">
              <a:solidFill>
                <a:srgbClr val="000000"/>
              </a:solidFill>
              <a:latin typeface="Franklin Gothic Book"/>
            </a:endParaRPr>
          </a:p>
        </p:txBody>
      </p:sp>
      <p:graphicFrame>
        <p:nvGraphicFramePr>
          <p:cNvPr id="34" name="Chart 33">
            <a:extLst>
              <a:ext uri="{FF2B5EF4-FFF2-40B4-BE49-F238E27FC236}">
                <a16:creationId xmlns:a16="http://schemas.microsoft.com/office/drawing/2014/main" id="{95764C00-B4D8-BEC2-DCE9-22EB8DE158AD}"/>
              </a:ext>
            </a:extLst>
          </p:cNvPr>
          <p:cNvGraphicFramePr/>
          <p:nvPr>
            <p:extLst>
              <p:ext uri="{D42A27DB-BD31-4B8C-83A1-F6EECF244321}">
                <p14:modId xmlns:p14="http://schemas.microsoft.com/office/powerpoint/2010/main" val="3609231030"/>
              </p:ext>
            </p:extLst>
          </p:nvPr>
        </p:nvGraphicFramePr>
        <p:xfrm>
          <a:off x="1735385" y="1661321"/>
          <a:ext cx="8721230" cy="4087605"/>
        </p:xfrm>
        <a:graphic>
          <a:graphicData uri="http://schemas.openxmlformats.org/drawingml/2006/chart">
            <c:chart xmlns:c="http://schemas.openxmlformats.org/drawingml/2006/chart" xmlns:r="http://schemas.openxmlformats.org/officeDocument/2006/relationships" r:id="rId3"/>
          </a:graphicData>
        </a:graphic>
      </p:graphicFrame>
      <p:sp>
        <p:nvSpPr>
          <p:cNvPr id="36" name="Rectangle 35">
            <a:extLst>
              <a:ext uri="{FF2B5EF4-FFF2-40B4-BE49-F238E27FC236}">
                <a16:creationId xmlns:a16="http://schemas.microsoft.com/office/drawing/2014/main" id="{64E18040-481F-08D2-1D4A-A3F1F1C65466}"/>
              </a:ext>
            </a:extLst>
          </p:cNvPr>
          <p:cNvSpPr/>
          <p:nvPr/>
        </p:nvSpPr>
        <p:spPr>
          <a:xfrm>
            <a:off x="2588455" y="1661321"/>
            <a:ext cx="1153551" cy="3387761"/>
          </a:xfrm>
          <a:prstGeom prst="rect">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070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5FF21-6D59-9F30-1A0B-CB977C762D28}"/>
              </a:ext>
            </a:extLst>
          </p:cNvPr>
          <p:cNvSpPr>
            <a:spLocks noGrp="1"/>
          </p:cNvSpPr>
          <p:nvPr>
            <p:ph type="ctrTitle"/>
          </p:nvPr>
        </p:nvSpPr>
        <p:spPr>
          <a:xfrm>
            <a:off x="3297592" y="3024058"/>
            <a:ext cx="2346038" cy="1218795"/>
          </a:xfrm>
        </p:spPr>
        <p:txBody>
          <a:bodyPr/>
          <a:lstStyle/>
          <a:p>
            <a:r>
              <a:rPr lang="en-US" sz="4400"/>
              <a:t>AGENDA</a:t>
            </a:r>
          </a:p>
        </p:txBody>
      </p:sp>
      <p:sp>
        <p:nvSpPr>
          <p:cNvPr id="3" name="Text Placeholder 2">
            <a:extLst>
              <a:ext uri="{FF2B5EF4-FFF2-40B4-BE49-F238E27FC236}">
                <a16:creationId xmlns:a16="http://schemas.microsoft.com/office/drawing/2014/main" id="{566591AD-47BD-A13A-3ABA-A4FA4345FFB2}"/>
              </a:ext>
            </a:extLst>
          </p:cNvPr>
          <p:cNvSpPr>
            <a:spLocks noGrp="1"/>
          </p:cNvSpPr>
          <p:nvPr>
            <p:ph type="body" sz="quarter" idx="14"/>
          </p:nvPr>
        </p:nvSpPr>
        <p:spPr/>
        <p:txBody>
          <a:bodyPr>
            <a:normAutofit/>
          </a:bodyPr>
          <a:lstStyle/>
          <a:p>
            <a:pPr marL="365760" indent="-457200">
              <a:buFont typeface="Wingdings" panose="05000000000000000000" pitchFamily="2" charset="2"/>
              <a:buChar char="v"/>
            </a:pPr>
            <a:r>
              <a:rPr lang="en-US" sz="2800"/>
              <a:t>Business Problem Overview</a:t>
            </a:r>
          </a:p>
          <a:p>
            <a:pPr marL="365760" indent="-457200">
              <a:buFont typeface="Wingdings" panose="05000000000000000000" pitchFamily="2" charset="2"/>
              <a:buChar char="v"/>
            </a:pPr>
            <a:endParaRPr lang="en-US" sz="2800"/>
          </a:p>
          <a:p>
            <a:pPr marL="365760" indent="-457200">
              <a:buFont typeface="Wingdings" panose="05000000000000000000" pitchFamily="2" charset="2"/>
              <a:buChar char="v"/>
            </a:pPr>
            <a:r>
              <a:rPr lang="en-US" sz="2800"/>
              <a:t>Analysis Walkthrough</a:t>
            </a:r>
          </a:p>
          <a:p>
            <a:pPr marL="365760" indent="-457200">
              <a:buFont typeface="Wingdings" panose="05000000000000000000" pitchFamily="2" charset="2"/>
              <a:buChar char="v"/>
            </a:pPr>
            <a:endParaRPr lang="en-US" sz="2800"/>
          </a:p>
          <a:p>
            <a:pPr marL="365760" indent="-457200">
              <a:buFont typeface="Wingdings" panose="05000000000000000000" pitchFamily="2" charset="2"/>
              <a:buChar char="v"/>
            </a:pPr>
            <a:r>
              <a:rPr lang="en-US" sz="2800"/>
              <a:t>Impact and Future Scope </a:t>
            </a:r>
          </a:p>
          <a:p>
            <a:pPr marL="365760" indent="-457200">
              <a:buFont typeface="Wingdings" panose="05000000000000000000" pitchFamily="2" charset="2"/>
              <a:buChar char="v"/>
            </a:pPr>
            <a:endParaRPr lang="en-US" sz="2800"/>
          </a:p>
          <a:p>
            <a:pPr marL="365760" indent="-457200">
              <a:buFont typeface="Wingdings" panose="05000000000000000000" pitchFamily="2" charset="2"/>
              <a:buChar char="v"/>
            </a:pPr>
            <a:r>
              <a:rPr lang="en-US" sz="2800"/>
              <a:t>Q&amp;A</a:t>
            </a:r>
          </a:p>
        </p:txBody>
      </p:sp>
      <p:sp>
        <p:nvSpPr>
          <p:cNvPr id="4" name="Date Placeholder 3">
            <a:extLst>
              <a:ext uri="{FF2B5EF4-FFF2-40B4-BE49-F238E27FC236}">
                <a16:creationId xmlns:a16="http://schemas.microsoft.com/office/drawing/2014/main" id="{5427824D-C47B-6474-E6A0-5B77F98778A8}"/>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5" name="Slide Number Placeholder 4">
            <a:extLst>
              <a:ext uri="{FF2B5EF4-FFF2-40B4-BE49-F238E27FC236}">
                <a16:creationId xmlns:a16="http://schemas.microsoft.com/office/drawing/2014/main" id="{185FFB58-8570-96FE-8EAB-0FD8863A105C}"/>
              </a:ext>
            </a:extLst>
          </p:cNvPr>
          <p:cNvSpPr>
            <a:spLocks noGrp="1"/>
          </p:cNvSpPr>
          <p:nvPr>
            <p:ph type="sldNum" sz="quarter" idx="12"/>
          </p:nvPr>
        </p:nvSpPr>
        <p:spPr/>
        <p:txBody>
          <a:bodyPr/>
          <a:lstStyle/>
          <a:p>
            <a:fld id="{8A7A6979-0714-4377-B894-6BE4C2D6E202}" type="slidenum">
              <a:rPr lang="en-US" smtClean="0"/>
              <a:pPr/>
              <a:t>2</a:t>
            </a:fld>
            <a:endParaRPr lang="en-US"/>
          </a:p>
        </p:txBody>
      </p:sp>
    </p:spTree>
    <p:extLst>
      <p:ext uri="{BB962C8B-B14F-4D97-AF65-F5344CB8AC3E}">
        <p14:creationId xmlns:p14="http://schemas.microsoft.com/office/powerpoint/2010/main" val="3737769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92D15-02A5-864A-8D48-0508F6C067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8B89D0-95E7-8355-DB81-1D0C4CFBA4AD}"/>
              </a:ext>
            </a:extLst>
          </p:cNvPr>
          <p:cNvSpPr>
            <a:spLocks noGrp="1"/>
          </p:cNvSpPr>
          <p:nvPr>
            <p:ph type="ctrTitle"/>
          </p:nvPr>
        </p:nvSpPr>
        <p:spPr>
          <a:xfrm>
            <a:off x="1270139" y="160231"/>
            <a:ext cx="9377302" cy="664797"/>
          </a:xfrm>
        </p:spPr>
        <p:txBody>
          <a:bodyPr/>
          <a:lstStyle/>
          <a:p>
            <a:pPr marL="0" indent="0">
              <a:buNone/>
            </a:pPr>
            <a:r>
              <a:rPr lang="en-US" b="1" i="1">
                <a:latin typeface="Franklin Gothic Book"/>
              </a:rPr>
              <a:t>We observed larger orders had the most excess shipments, but medium orders also contributed a lot</a:t>
            </a:r>
          </a:p>
        </p:txBody>
      </p:sp>
      <p:sp>
        <p:nvSpPr>
          <p:cNvPr id="5" name="Date Placeholder 4">
            <a:extLst>
              <a:ext uri="{FF2B5EF4-FFF2-40B4-BE49-F238E27FC236}">
                <a16:creationId xmlns:a16="http://schemas.microsoft.com/office/drawing/2014/main" id="{CBBC6B76-5DBD-60D7-A4CE-7A83D936777D}"/>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8225AE97-9075-47A1-614A-68D51D547D23}"/>
              </a:ext>
            </a:extLst>
          </p:cNvPr>
          <p:cNvSpPr>
            <a:spLocks noGrp="1"/>
          </p:cNvSpPr>
          <p:nvPr>
            <p:ph type="sldNum" sz="quarter" idx="12"/>
          </p:nvPr>
        </p:nvSpPr>
        <p:spPr/>
        <p:txBody>
          <a:bodyPr/>
          <a:lstStyle/>
          <a:p>
            <a:fld id="{8A7A6979-0714-4377-B894-6BE4C2D6E202}" type="slidenum">
              <a:rPr lang="en-US" smtClean="0"/>
              <a:pPr/>
              <a:t>20</a:t>
            </a:fld>
            <a:endParaRPr lang="en-US"/>
          </a:p>
        </p:txBody>
      </p:sp>
      <p:sp>
        <p:nvSpPr>
          <p:cNvPr id="7" name="TextBox 6">
            <a:extLst>
              <a:ext uri="{FF2B5EF4-FFF2-40B4-BE49-F238E27FC236}">
                <a16:creationId xmlns:a16="http://schemas.microsoft.com/office/drawing/2014/main" id="{344DDD2D-41CE-79F2-B887-1CD39AD59DCA}"/>
              </a:ext>
            </a:extLst>
          </p:cNvPr>
          <p:cNvSpPr txBox="1"/>
          <p:nvPr/>
        </p:nvSpPr>
        <p:spPr>
          <a:xfrm>
            <a:off x="-1739348" y="-327991"/>
            <a:ext cx="184731" cy="369332"/>
          </a:xfrm>
          <a:prstGeom prst="rect">
            <a:avLst/>
          </a:prstGeom>
          <a:noFill/>
        </p:spPr>
        <p:txBody>
          <a:bodyPr wrap="none" rtlCol="0">
            <a:spAutoFit/>
          </a:bodyPr>
          <a:lstStyle/>
          <a:p>
            <a:endParaRPr lang="en-US"/>
          </a:p>
        </p:txBody>
      </p:sp>
      <p:pic>
        <p:nvPicPr>
          <p:cNvPr id="3" name="Picture 2">
            <a:extLst>
              <a:ext uri="{FF2B5EF4-FFF2-40B4-BE49-F238E27FC236}">
                <a16:creationId xmlns:a16="http://schemas.microsoft.com/office/drawing/2014/main" id="{1799C818-BFFB-83FD-FFB4-01C46B8A601B}"/>
              </a:ext>
            </a:extLst>
          </p:cNvPr>
          <p:cNvPicPr>
            <a:picLocks noChangeAspect="1"/>
          </p:cNvPicPr>
          <p:nvPr/>
        </p:nvPicPr>
        <p:blipFill>
          <a:blip r:embed="rId4"/>
          <a:stretch>
            <a:fillRect/>
          </a:stretch>
        </p:blipFill>
        <p:spPr>
          <a:xfrm>
            <a:off x="2266723" y="1136970"/>
            <a:ext cx="7658554" cy="4748138"/>
          </a:xfrm>
          <a:prstGeom prst="rect">
            <a:avLst/>
          </a:prstGeom>
        </p:spPr>
      </p:pic>
    </p:spTree>
    <p:extLst>
      <p:ext uri="{BB962C8B-B14F-4D97-AF65-F5344CB8AC3E}">
        <p14:creationId xmlns:p14="http://schemas.microsoft.com/office/powerpoint/2010/main" val="3441248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C73E6-93E6-2D29-608A-588DE2833E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DE9249-AB01-13DD-EC38-548B049CEE4E}"/>
              </a:ext>
            </a:extLst>
          </p:cNvPr>
          <p:cNvSpPr>
            <a:spLocks noGrp="1"/>
          </p:cNvSpPr>
          <p:nvPr>
            <p:ph type="ctrTitle"/>
          </p:nvPr>
        </p:nvSpPr>
        <p:spPr/>
        <p:txBody>
          <a:bodyPr/>
          <a:lstStyle/>
          <a:p>
            <a:r>
              <a:rPr lang="en-US">
                <a:latin typeface="Franklin Gothic Book"/>
              </a:rPr>
              <a:t>Key Metrics: Minimizing Excess and Maximizing Retention </a:t>
            </a:r>
            <a:endParaRPr lang="en-US"/>
          </a:p>
        </p:txBody>
      </p:sp>
      <p:sp>
        <p:nvSpPr>
          <p:cNvPr id="5" name="Date Placeholder 4">
            <a:extLst>
              <a:ext uri="{FF2B5EF4-FFF2-40B4-BE49-F238E27FC236}">
                <a16:creationId xmlns:a16="http://schemas.microsoft.com/office/drawing/2014/main" id="{11617351-00F5-0C2C-A9BA-3DBAC05BC992}"/>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7466F86B-1516-E9DF-F2E8-E3593C370F23}"/>
              </a:ext>
            </a:extLst>
          </p:cNvPr>
          <p:cNvSpPr>
            <a:spLocks noGrp="1"/>
          </p:cNvSpPr>
          <p:nvPr>
            <p:ph type="sldNum" sz="quarter" idx="12"/>
          </p:nvPr>
        </p:nvSpPr>
        <p:spPr/>
        <p:txBody>
          <a:bodyPr/>
          <a:lstStyle/>
          <a:p>
            <a:fld id="{8A7A6979-0714-4377-B894-6BE4C2D6E202}" type="slidenum">
              <a:rPr lang="en-US" smtClean="0"/>
              <a:pPr/>
              <a:t>21</a:t>
            </a:fld>
            <a:endParaRPr lang="en-US"/>
          </a:p>
        </p:txBody>
      </p:sp>
      <p:grpSp>
        <p:nvGrpSpPr>
          <p:cNvPr id="4" name="Google Shape;1092;p38">
            <a:extLst>
              <a:ext uri="{FF2B5EF4-FFF2-40B4-BE49-F238E27FC236}">
                <a16:creationId xmlns:a16="http://schemas.microsoft.com/office/drawing/2014/main" id="{8307426D-D5FE-2EE3-E516-7B69519A83C9}"/>
              </a:ext>
            </a:extLst>
          </p:cNvPr>
          <p:cNvGrpSpPr/>
          <p:nvPr/>
        </p:nvGrpSpPr>
        <p:grpSpPr>
          <a:xfrm>
            <a:off x="5481641" y="2827458"/>
            <a:ext cx="1172206" cy="1172206"/>
            <a:chOff x="1372725" y="1912500"/>
            <a:chExt cx="373500" cy="373500"/>
          </a:xfrm>
          <a:solidFill>
            <a:schemeClr val="tx2"/>
          </a:solidFill>
        </p:grpSpPr>
        <p:sp>
          <p:nvSpPr>
            <p:cNvPr id="7" name="Google Shape;1093;p38">
              <a:extLst>
                <a:ext uri="{FF2B5EF4-FFF2-40B4-BE49-F238E27FC236}">
                  <a16:creationId xmlns:a16="http://schemas.microsoft.com/office/drawing/2014/main" id="{692B510F-F7A9-C989-F31E-450D0D580D95}"/>
                </a:ext>
              </a:extLst>
            </p:cNvPr>
            <p:cNvSpPr/>
            <p:nvPr/>
          </p:nvSpPr>
          <p:spPr>
            <a:xfrm>
              <a:off x="1464063" y="2003850"/>
              <a:ext cx="190800" cy="190800"/>
            </a:xfrm>
            <a:prstGeom prst="ellipse">
              <a:avLst/>
            </a:prstGeom>
            <a:grpFill/>
            <a:ln>
              <a:solidFill>
                <a:schemeClr val="tx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effectLst/>
                <a:uLnTx/>
                <a:uFillTx/>
                <a:latin typeface="Poppins" panose="00000500000000000000" pitchFamily="2" charset="0"/>
                <a:cs typeface="Poppins" panose="00000500000000000000" pitchFamily="2" charset="0"/>
                <a:sym typeface="Arial"/>
              </a:endParaRPr>
            </a:p>
          </p:txBody>
        </p:sp>
        <p:sp>
          <p:nvSpPr>
            <p:cNvPr id="8" name="Google Shape;1094;p38">
              <a:extLst>
                <a:ext uri="{FF2B5EF4-FFF2-40B4-BE49-F238E27FC236}">
                  <a16:creationId xmlns:a16="http://schemas.microsoft.com/office/drawing/2014/main" id="{91B9E797-E286-E66C-68CA-4D0D9C7CDF03}"/>
                </a:ext>
              </a:extLst>
            </p:cNvPr>
            <p:cNvSpPr/>
            <p:nvPr/>
          </p:nvSpPr>
          <p:spPr>
            <a:xfrm>
              <a:off x="1372725" y="1912500"/>
              <a:ext cx="373500" cy="373500"/>
            </a:xfrm>
            <a:prstGeom prst="donut">
              <a:avLst>
                <a:gd name="adj" fmla="val 10193"/>
              </a:avLst>
            </a:prstGeom>
            <a:grpFill/>
            <a:ln>
              <a:solidFill>
                <a:schemeClr val="tx2"/>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effectLst/>
                <a:uLnTx/>
                <a:uFillTx/>
                <a:latin typeface="Poppins" panose="00000500000000000000" pitchFamily="2" charset="0"/>
                <a:cs typeface="Poppins" panose="00000500000000000000" pitchFamily="2" charset="0"/>
                <a:sym typeface="Arial"/>
              </a:endParaRPr>
            </a:p>
          </p:txBody>
        </p:sp>
      </p:grpSp>
      <p:grpSp>
        <p:nvGrpSpPr>
          <p:cNvPr id="9" name="Google Shape;10457;p59">
            <a:extLst>
              <a:ext uri="{FF2B5EF4-FFF2-40B4-BE49-F238E27FC236}">
                <a16:creationId xmlns:a16="http://schemas.microsoft.com/office/drawing/2014/main" id="{4AF74D17-19E5-3695-88FC-84DD2CF7DC5F}"/>
              </a:ext>
            </a:extLst>
          </p:cNvPr>
          <p:cNvGrpSpPr/>
          <p:nvPr/>
        </p:nvGrpSpPr>
        <p:grpSpPr>
          <a:xfrm>
            <a:off x="5874022" y="3176048"/>
            <a:ext cx="387372" cy="475023"/>
            <a:chOff x="3086313" y="2877049"/>
            <a:chExt cx="320142" cy="392581"/>
          </a:xfrm>
          <a:solidFill>
            <a:schemeClr val="tx2"/>
          </a:solidFill>
        </p:grpSpPr>
        <p:sp>
          <p:nvSpPr>
            <p:cNvPr id="10" name="Google Shape;10458;p59">
              <a:extLst>
                <a:ext uri="{FF2B5EF4-FFF2-40B4-BE49-F238E27FC236}">
                  <a16:creationId xmlns:a16="http://schemas.microsoft.com/office/drawing/2014/main" id="{55EEAC6C-321A-0D75-53EF-784DA56DA3C5}"/>
                </a:ext>
              </a:extLst>
            </p:cNvPr>
            <p:cNvSpPr/>
            <p:nvPr/>
          </p:nvSpPr>
          <p:spPr>
            <a:xfrm>
              <a:off x="3125749" y="2915371"/>
              <a:ext cx="240505" cy="354259"/>
            </a:xfrm>
            <a:custGeom>
              <a:avLst/>
              <a:gdLst/>
              <a:ahLst/>
              <a:cxnLst/>
              <a:rect l="l" t="t" r="r" b="b"/>
              <a:pathLst>
                <a:path w="7550" h="11121" extrusionOk="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11" name="Google Shape;10459;p59">
              <a:extLst>
                <a:ext uri="{FF2B5EF4-FFF2-40B4-BE49-F238E27FC236}">
                  <a16:creationId xmlns:a16="http://schemas.microsoft.com/office/drawing/2014/main" id="{4D8A4561-673A-06F6-76EE-EA710AF9F701}"/>
                </a:ext>
              </a:extLst>
            </p:cNvPr>
            <p:cNvSpPr/>
            <p:nvPr/>
          </p:nvSpPr>
          <p:spPr>
            <a:xfrm>
              <a:off x="3263076" y="2942511"/>
              <a:ext cx="79287" cy="99579"/>
            </a:xfrm>
            <a:custGeom>
              <a:avLst/>
              <a:gdLst/>
              <a:ahLst/>
              <a:cxnLst/>
              <a:rect l="l" t="t" r="r" b="b"/>
              <a:pathLst>
                <a:path w="2489" h="3126" extrusionOk="0">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12" name="Google Shape;10460;p59">
              <a:extLst>
                <a:ext uri="{FF2B5EF4-FFF2-40B4-BE49-F238E27FC236}">
                  <a16:creationId xmlns:a16="http://schemas.microsoft.com/office/drawing/2014/main" id="{97932AED-A418-6289-D14D-1B3015E6581C}"/>
                </a:ext>
              </a:extLst>
            </p:cNvPr>
            <p:cNvSpPr/>
            <p:nvPr/>
          </p:nvSpPr>
          <p:spPr>
            <a:xfrm>
              <a:off x="3237656" y="2939262"/>
              <a:ext cx="20897" cy="14462"/>
            </a:xfrm>
            <a:custGeom>
              <a:avLst/>
              <a:gdLst/>
              <a:ahLst/>
              <a:cxnLst/>
              <a:rect l="l" t="t" r="r" b="b"/>
              <a:pathLst>
                <a:path w="656" h="454" extrusionOk="0">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13" name="Google Shape;10461;p59">
              <a:extLst>
                <a:ext uri="{FF2B5EF4-FFF2-40B4-BE49-F238E27FC236}">
                  <a16:creationId xmlns:a16="http://schemas.microsoft.com/office/drawing/2014/main" id="{4C059B15-B275-AE11-F598-C754F838A785}"/>
                </a:ext>
              </a:extLst>
            </p:cNvPr>
            <p:cNvSpPr/>
            <p:nvPr/>
          </p:nvSpPr>
          <p:spPr>
            <a:xfrm>
              <a:off x="3379888" y="3029539"/>
              <a:ext cx="26567" cy="14048"/>
            </a:xfrm>
            <a:custGeom>
              <a:avLst/>
              <a:gdLst/>
              <a:ahLst/>
              <a:cxnLst/>
              <a:rect l="l" t="t" r="r" b="b"/>
              <a:pathLst>
                <a:path w="834" h="441" extrusionOk="0">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15" name="Google Shape;10462;p59">
              <a:extLst>
                <a:ext uri="{FF2B5EF4-FFF2-40B4-BE49-F238E27FC236}">
                  <a16:creationId xmlns:a16="http://schemas.microsoft.com/office/drawing/2014/main" id="{D2F73AE7-3168-96B5-A5DC-DB6E4382F941}"/>
                </a:ext>
              </a:extLst>
            </p:cNvPr>
            <p:cNvSpPr/>
            <p:nvPr/>
          </p:nvSpPr>
          <p:spPr>
            <a:xfrm>
              <a:off x="3086313" y="3029539"/>
              <a:ext cx="26599" cy="14048"/>
            </a:xfrm>
            <a:custGeom>
              <a:avLst/>
              <a:gdLst/>
              <a:ahLst/>
              <a:cxnLst/>
              <a:rect l="l" t="t" r="r" b="b"/>
              <a:pathLst>
                <a:path w="835" h="441" extrusionOk="0">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17" name="Google Shape;10463;p59">
              <a:extLst>
                <a:ext uri="{FF2B5EF4-FFF2-40B4-BE49-F238E27FC236}">
                  <a16:creationId xmlns:a16="http://schemas.microsoft.com/office/drawing/2014/main" id="{0D56EBB3-4FC1-4BE0-2F4C-A1E7ACDA615D}"/>
                </a:ext>
              </a:extLst>
            </p:cNvPr>
            <p:cNvSpPr/>
            <p:nvPr/>
          </p:nvSpPr>
          <p:spPr>
            <a:xfrm>
              <a:off x="3359788" y="2953469"/>
              <a:ext cx="26567" cy="20355"/>
            </a:xfrm>
            <a:custGeom>
              <a:avLst/>
              <a:gdLst/>
              <a:ahLst/>
              <a:cxnLst/>
              <a:rect l="l" t="t" r="r" b="b"/>
              <a:pathLst>
                <a:path w="834" h="639" extrusionOk="0">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29" name="Google Shape;10464;p59">
              <a:extLst>
                <a:ext uri="{FF2B5EF4-FFF2-40B4-BE49-F238E27FC236}">
                  <a16:creationId xmlns:a16="http://schemas.microsoft.com/office/drawing/2014/main" id="{E3D6B712-0C97-25F3-0178-9BECDE2FD279}"/>
                </a:ext>
              </a:extLst>
            </p:cNvPr>
            <p:cNvSpPr/>
            <p:nvPr/>
          </p:nvSpPr>
          <p:spPr>
            <a:xfrm>
              <a:off x="3106413" y="3100034"/>
              <a:ext cx="26599" cy="20164"/>
            </a:xfrm>
            <a:custGeom>
              <a:avLst/>
              <a:gdLst/>
              <a:ahLst/>
              <a:cxnLst/>
              <a:rect l="l" t="t" r="r" b="b"/>
              <a:pathLst>
                <a:path w="835" h="633" extrusionOk="0">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30" name="Google Shape;10465;p59">
              <a:extLst>
                <a:ext uri="{FF2B5EF4-FFF2-40B4-BE49-F238E27FC236}">
                  <a16:creationId xmlns:a16="http://schemas.microsoft.com/office/drawing/2014/main" id="{8FF65A29-B56F-51D2-7410-47DB0AFBD610}"/>
                </a:ext>
              </a:extLst>
            </p:cNvPr>
            <p:cNvSpPr/>
            <p:nvPr/>
          </p:nvSpPr>
          <p:spPr>
            <a:xfrm>
              <a:off x="3308565" y="2897277"/>
              <a:ext cx="22044" cy="24178"/>
            </a:xfrm>
            <a:custGeom>
              <a:avLst/>
              <a:gdLst/>
              <a:ahLst/>
              <a:cxnLst/>
              <a:rect l="l" t="t" r="r" b="b"/>
              <a:pathLst>
                <a:path w="692" h="759" extrusionOk="0">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31" name="Google Shape;10466;p59">
              <a:extLst>
                <a:ext uri="{FF2B5EF4-FFF2-40B4-BE49-F238E27FC236}">
                  <a16:creationId xmlns:a16="http://schemas.microsoft.com/office/drawing/2014/main" id="{1300158F-E9AD-D72A-66D6-D91238D22FD8}"/>
                </a:ext>
              </a:extLst>
            </p:cNvPr>
            <p:cNvSpPr/>
            <p:nvPr/>
          </p:nvSpPr>
          <p:spPr>
            <a:xfrm>
              <a:off x="3239153" y="2877049"/>
              <a:ext cx="14080" cy="26599"/>
            </a:xfrm>
            <a:custGeom>
              <a:avLst/>
              <a:gdLst/>
              <a:ahLst/>
              <a:cxnLst/>
              <a:rect l="l" t="t" r="r" b="b"/>
              <a:pathLst>
                <a:path w="442" h="835" extrusionOk="0">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35" name="Google Shape;10467;p59">
              <a:extLst>
                <a:ext uri="{FF2B5EF4-FFF2-40B4-BE49-F238E27FC236}">
                  <a16:creationId xmlns:a16="http://schemas.microsoft.com/office/drawing/2014/main" id="{DDB0EA7A-D26D-35AD-A866-9D5D43D30140}"/>
                </a:ext>
              </a:extLst>
            </p:cNvPr>
            <p:cNvSpPr/>
            <p:nvPr/>
          </p:nvSpPr>
          <p:spPr>
            <a:xfrm>
              <a:off x="3161809" y="2897500"/>
              <a:ext cx="22394" cy="24337"/>
            </a:xfrm>
            <a:custGeom>
              <a:avLst/>
              <a:gdLst/>
              <a:ahLst/>
              <a:cxnLst/>
              <a:rect l="l" t="t" r="r" b="b"/>
              <a:pathLst>
                <a:path w="703" h="764" extrusionOk="0">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49" name="Google Shape;10468;p59">
              <a:extLst>
                <a:ext uri="{FF2B5EF4-FFF2-40B4-BE49-F238E27FC236}">
                  <a16:creationId xmlns:a16="http://schemas.microsoft.com/office/drawing/2014/main" id="{3BB88E3C-51D5-162C-B8C6-29DE0F6C37CF}"/>
                </a:ext>
              </a:extLst>
            </p:cNvPr>
            <p:cNvSpPr/>
            <p:nvPr/>
          </p:nvSpPr>
          <p:spPr>
            <a:xfrm>
              <a:off x="3106413" y="2953151"/>
              <a:ext cx="26599" cy="19909"/>
            </a:xfrm>
            <a:custGeom>
              <a:avLst/>
              <a:gdLst/>
              <a:ahLst/>
              <a:cxnLst/>
              <a:rect l="l" t="t" r="r" b="b"/>
              <a:pathLst>
                <a:path w="835" h="625" extrusionOk="0">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sp>
          <p:nvSpPr>
            <p:cNvPr id="50" name="Google Shape;10469;p59">
              <a:extLst>
                <a:ext uri="{FF2B5EF4-FFF2-40B4-BE49-F238E27FC236}">
                  <a16:creationId xmlns:a16="http://schemas.microsoft.com/office/drawing/2014/main" id="{75387D41-3DE8-BD32-F33D-53E5DAABED68}"/>
                </a:ext>
              </a:extLst>
            </p:cNvPr>
            <p:cNvSpPr/>
            <p:nvPr/>
          </p:nvSpPr>
          <p:spPr>
            <a:xfrm>
              <a:off x="3360520" y="3099811"/>
              <a:ext cx="25834" cy="20005"/>
            </a:xfrm>
            <a:custGeom>
              <a:avLst/>
              <a:gdLst/>
              <a:ahLst/>
              <a:cxnLst/>
              <a:rect l="l" t="t" r="r" b="b"/>
              <a:pathLst>
                <a:path w="811" h="628" extrusionOk="0">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grp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grpSp>
      <p:cxnSp>
        <p:nvCxnSpPr>
          <p:cNvPr id="51" name="Straight Connector 50">
            <a:extLst>
              <a:ext uri="{FF2B5EF4-FFF2-40B4-BE49-F238E27FC236}">
                <a16:creationId xmlns:a16="http://schemas.microsoft.com/office/drawing/2014/main" id="{A5783232-E4CB-4697-94B0-00E2DEEF6FAE}"/>
              </a:ext>
            </a:extLst>
          </p:cNvPr>
          <p:cNvCxnSpPr>
            <a:cxnSpLocks/>
          </p:cNvCxnSpPr>
          <p:nvPr/>
        </p:nvCxnSpPr>
        <p:spPr>
          <a:xfrm flipH="1" flipV="1">
            <a:off x="4874126" y="2277261"/>
            <a:ext cx="779181" cy="721863"/>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DB133478-6924-6A6E-925D-2B7D9D8CCA41}"/>
              </a:ext>
            </a:extLst>
          </p:cNvPr>
          <p:cNvCxnSpPr>
            <a:cxnSpLocks/>
          </p:cNvCxnSpPr>
          <p:nvPr/>
        </p:nvCxnSpPr>
        <p:spPr>
          <a:xfrm flipH="1">
            <a:off x="4587393" y="3413561"/>
            <a:ext cx="894248"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9DA1B3E9-05D5-FA43-977D-5A8396B13225}"/>
              </a:ext>
            </a:extLst>
          </p:cNvPr>
          <p:cNvCxnSpPr>
            <a:cxnSpLocks/>
          </p:cNvCxnSpPr>
          <p:nvPr/>
        </p:nvCxnSpPr>
        <p:spPr>
          <a:xfrm flipH="1">
            <a:off x="4876067" y="3848890"/>
            <a:ext cx="777240" cy="722376"/>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1EC82926-3C6B-F733-F326-37009AFC521C}"/>
              </a:ext>
            </a:extLst>
          </p:cNvPr>
          <p:cNvCxnSpPr>
            <a:cxnSpLocks/>
          </p:cNvCxnSpPr>
          <p:nvPr/>
        </p:nvCxnSpPr>
        <p:spPr>
          <a:xfrm flipH="1">
            <a:off x="6653847" y="3413561"/>
            <a:ext cx="894248" cy="0"/>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7F32913E-217F-793A-1DE5-624C5E07CA9B}"/>
              </a:ext>
            </a:extLst>
          </p:cNvPr>
          <p:cNvCxnSpPr>
            <a:cxnSpLocks/>
          </p:cNvCxnSpPr>
          <p:nvPr/>
        </p:nvCxnSpPr>
        <p:spPr>
          <a:xfrm flipV="1">
            <a:off x="6489094" y="2291869"/>
            <a:ext cx="777240" cy="722376"/>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
        <p:nvSpPr>
          <p:cNvPr id="57" name="TextBox 56">
            <a:extLst>
              <a:ext uri="{FF2B5EF4-FFF2-40B4-BE49-F238E27FC236}">
                <a16:creationId xmlns:a16="http://schemas.microsoft.com/office/drawing/2014/main" id="{56609148-A433-B33B-9BFC-86F72A5C9AE8}"/>
              </a:ext>
            </a:extLst>
          </p:cNvPr>
          <p:cNvSpPr txBox="1"/>
          <p:nvPr/>
        </p:nvSpPr>
        <p:spPr>
          <a:xfrm>
            <a:off x="844062" y="3172491"/>
            <a:ext cx="2738660" cy="800219"/>
          </a:xfrm>
          <a:prstGeom prst="rect">
            <a:avLst/>
          </a:prstGeom>
          <a:noFill/>
        </p:spPr>
        <p:txBody>
          <a:bodyPr wrap="square" rtlCol="0">
            <a:spAutoFit/>
          </a:bodyPr>
          <a:lstStyle/>
          <a:p>
            <a:pPr algn="r"/>
            <a:r>
              <a:rPr lang="en-US" b="1">
                <a:cs typeface="Poppins" panose="00000500000000000000" pitchFamily="2" charset="0"/>
              </a:rPr>
              <a:t>Consistent Customers</a:t>
            </a:r>
          </a:p>
          <a:p>
            <a:pPr algn="r"/>
            <a:r>
              <a:rPr lang="en-US" sz="1400">
                <a:cs typeface="Poppins" panose="00000500000000000000" pitchFamily="2" charset="0"/>
              </a:rPr>
              <a:t>Tracks ‘loyal’ customers to see who are consistent</a:t>
            </a:r>
          </a:p>
        </p:txBody>
      </p:sp>
      <p:sp>
        <p:nvSpPr>
          <p:cNvPr id="58" name="TextBox 57">
            <a:extLst>
              <a:ext uri="{FF2B5EF4-FFF2-40B4-BE49-F238E27FC236}">
                <a16:creationId xmlns:a16="http://schemas.microsoft.com/office/drawing/2014/main" id="{60CE0ABA-FC68-0C6C-A1FC-9E76761D7D5C}"/>
              </a:ext>
            </a:extLst>
          </p:cNvPr>
          <p:cNvSpPr txBox="1"/>
          <p:nvPr/>
        </p:nvSpPr>
        <p:spPr>
          <a:xfrm>
            <a:off x="844062" y="4569145"/>
            <a:ext cx="2957795" cy="1015663"/>
          </a:xfrm>
          <a:prstGeom prst="rect">
            <a:avLst/>
          </a:prstGeom>
          <a:noFill/>
        </p:spPr>
        <p:txBody>
          <a:bodyPr wrap="square" rtlCol="0">
            <a:spAutoFit/>
          </a:bodyPr>
          <a:lstStyle/>
          <a:p>
            <a:pPr algn="r"/>
            <a:r>
              <a:rPr lang="en-US" b="1">
                <a:cs typeface="Poppins" panose="00000500000000000000" pitchFamily="2" charset="0"/>
              </a:rPr>
              <a:t>Retention Rate</a:t>
            </a:r>
          </a:p>
          <a:p>
            <a:pPr algn="r"/>
            <a:r>
              <a:rPr lang="en-US" sz="1400">
                <a:cs typeface="Poppins" panose="00000500000000000000" pitchFamily="2" charset="0"/>
              </a:rPr>
              <a:t>Customers retained from previous fiscal years</a:t>
            </a:r>
          </a:p>
          <a:p>
            <a:pPr algn="r"/>
            <a:endParaRPr lang="en-US" sz="1400" b="1">
              <a:cs typeface="Poppins" panose="00000500000000000000" pitchFamily="2" charset="0"/>
            </a:endParaRPr>
          </a:p>
        </p:txBody>
      </p:sp>
      <p:sp>
        <p:nvSpPr>
          <p:cNvPr id="59" name="TextBox 58">
            <a:extLst>
              <a:ext uri="{FF2B5EF4-FFF2-40B4-BE49-F238E27FC236}">
                <a16:creationId xmlns:a16="http://schemas.microsoft.com/office/drawing/2014/main" id="{85419605-588A-9AE2-167A-07C14ECD45A2}"/>
              </a:ext>
            </a:extLst>
          </p:cNvPr>
          <p:cNvSpPr txBox="1"/>
          <p:nvPr/>
        </p:nvSpPr>
        <p:spPr>
          <a:xfrm>
            <a:off x="8284285" y="1661425"/>
            <a:ext cx="2759324" cy="800219"/>
          </a:xfrm>
          <a:prstGeom prst="rect">
            <a:avLst/>
          </a:prstGeom>
          <a:noFill/>
        </p:spPr>
        <p:txBody>
          <a:bodyPr wrap="square" lIns="91440" tIns="45720" rIns="91440" bIns="45720" rtlCol="0" anchor="t">
            <a:spAutoFit/>
          </a:bodyPr>
          <a:lstStyle/>
          <a:p>
            <a:r>
              <a:rPr lang="en-US" b="1">
                <a:cs typeface="Poppins"/>
              </a:rPr>
              <a:t>Excess Shipments</a:t>
            </a:r>
            <a:endParaRPr lang="en-US">
              <a:cs typeface="Times"/>
            </a:endParaRPr>
          </a:p>
          <a:p>
            <a:r>
              <a:rPr lang="en-US" sz="1400" b="0" i="0">
                <a:effectLst/>
                <a:cs typeface="Poppins"/>
              </a:rPr>
              <a:t>Excess Shipments delivered considering demand</a:t>
            </a:r>
            <a:endParaRPr lang="en-US" sz="1400">
              <a:cs typeface="Poppins"/>
            </a:endParaRPr>
          </a:p>
        </p:txBody>
      </p:sp>
      <p:pic>
        <p:nvPicPr>
          <p:cNvPr id="60" name="Picture 233" descr="Group of men with solid fill">
            <a:extLst>
              <a:ext uri="{FF2B5EF4-FFF2-40B4-BE49-F238E27FC236}">
                <a16:creationId xmlns:a16="http://schemas.microsoft.com/office/drawing/2014/main" id="{0B424BB0-6306-3471-6E50-0FD092B71FA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609762" y="2964391"/>
            <a:ext cx="930947" cy="930947"/>
          </a:xfrm>
          <a:prstGeom prst="flowChartConnector">
            <a:avLst/>
          </a:prstGeom>
        </p:spPr>
      </p:pic>
      <p:pic>
        <p:nvPicPr>
          <p:cNvPr id="61" name="Picture 234" descr="Arrow circle with solid fill">
            <a:extLst>
              <a:ext uri="{FF2B5EF4-FFF2-40B4-BE49-F238E27FC236}">
                <a16:creationId xmlns:a16="http://schemas.microsoft.com/office/drawing/2014/main" id="{FC3B9386-5D67-6E75-321E-4E95AC83257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849612" y="4312454"/>
            <a:ext cx="930947" cy="930947"/>
          </a:xfrm>
          <a:prstGeom prst="flowChartConnector">
            <a:avLst/>
          </a:prstGeom>
        </p:spPr>
      </p:pic>
      <p:pic>
        <p:nvPicPr>
          <p:cNvPr id="63" name="Picture 235" descr="Truck with solid fill">
            <a:extLst>
              <a:ext uri="{FF2B5EF4-FFF2-40B4-BE49-F238E27FC236}">
                <a16:creationId xmlns:a16="http://schemas.microsoft.com/office/drawing/2014/main" id="{4C5CA628-9CD5-95BA-D424-54422C25C3AC}"/>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266334" y="1607706"/>
            <a:ext cx="930947" cy="930947"/>
          </a:xfrm>
          <a:prstGeom prst="flowChartConnector">
            <a:avLst/>
          </a:prstGeom>
        </p:spPr>
      </p:pic>
      <p:pic>
        <p:nvPicPr>
          <p:cNvPr id="65" name="Picture 236" descr="Clipboard Partially Checked with solid fill">
            <a:extLst>
              <a:ext uri="{FF2B5EF4-FFF2-40B4-BE49-F238E27FC236}">
                <a16:creationId xmlns:a16="http://schemas.microsoft.com/office/drawing/2014/main" id="{CDFFF9A4-F7E1-9C20-F7B1-C83069597D17}"/>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642043" y="2973237"/>
            <a:ext cx="930947" cy="930947"/>
          </a:xfrm>
          <a:prstGeom prst="flowChartConnector">
            <a:avLst/>
          </a:prstGeom>
        </p:spPr>
      </p:pic>
      <p:pic>
        <p:nvPicPr>
          <p:cNvPr id="67" name="Picture 237" descr="Bar graph with downward trend with solid fill">
            <a:extLst>
              <a:ext uri="{FF2B5EF4-FFF2-40B4-BE49-F238E27FC236}">
                <a16:creationId xmlns:a16="http://schemas.microsoft.com/office/drawing/2014/main" id="{270A14A2-02AB-F65D-2221-15676DB2B4BD}"/>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7309527" y="4350140"/>
            <a:ext cx="930947" cy="930947"/>
          </a:xfrm>
          <a:prstGeom prst="flowChartConnector">
            <a:avLst/>
          </a:prstGeom>
        </p:spPr>
      </p:pic>
      <p:sp>
        <p:nvSpPr>
          <p:cNvPr id="68" name="TextBox 67">
            <a:extLst>
              <a:ext uri="{FF2B5EF4-FFF2-40B4-BE49-F238E27FC236}">
                <a16:creationId xmlns:a16="http://schemas.microsoft.com/office/drawing/2014/main" id="{4BD02566-6CFD-85FF-2BA6-77D93A7632A5}"/>
              </a:ext>
            </a:extLst>
          </p:cNvPr>
          <p:cNvSpPr txBox="1"/>
          <p:nvPr/>
        </p:nvSpPr>
        <p:spPr>
          <a:xfrm>
            <a:off x="8615538" y="3090395"/>
            <a:ext cx="2635558" cy="1077218"/>
          </a:xfrm>
          <a:prstGeom prst="rect">
            <a:avLst/>
          </a:prstGeom>
          <a:noFill/>
        </p:spPr>
        <p:txBody>
          <a:bodyPr wrap="square" rtlCol="0">
            <a:spAutoFit/>
          </a:bodyPr>
          <a:lstStyle/>
          <a:p>
            <a:r>
              <a:rPr lang="en-US" b="1">
                <a:cs typeface="Poppins" panose="00000500000000000000" pitchFamily="2" charset="0"/>
              </a:rPr>
              <a:t>Minimum Shipments Required</a:t>
            </a:r>
          </a:p>
          <a:p>
            <a:r>
              <a:rPr lang="en-US" sz="1400">
                <a:cs typeface="Poppins" panose="00000500000000000000" pitchFamily="2" charset="0"/>
              </a:rPr>
              <a:t>Optimum number of shipments required based on demand</a:t>
            </a:r>
          </a:p>
        </p:txBody>
      </p:sp>
      <p:sp>
        <p:nvSpPr>
          <p:cNvPr id="69" name="TextBox 68">
            <a:extLst>
              <a:ext uri="{FF2B5EF4-FFF2-40B4-BE49-F238E27FC236}">
                <a16:creationId xmlns:a16="http://schemas.microsoft.com/office/drawing/2014/main" id="{AB144234-5A80-4D69-C821-71AB41B30548}"/>
              </a:ext>
            </a:extLst>
          </p:cNvPr>
          <p:cNvSpPr txBox="1"/>
          <p:nvPr/>
        </p:nvSpPr>
        <p:spPr>
          <a:xfrm>
            <a:off x="8354153" y="4624174"/>
            <a:ext cx="2759324" cy="800219"/>
          </a:xfrm>
          <a:prstGeom prst="rect">
            <a:avLst/>
          </a:prstGeom>
          <a:noFill/>
        </p:spPr>
        <p:txBody>
          <a:bodyPr wrap="square" rtlCol="0">
            <a:spAutoFit/>
          </a:bodyPr>
          <a:lstStyle/>
          <a:p>
            <a:r>
              <a:rPr lang="en-US" b="1">
                <a:cs typeface="Poppins" panose="00000500000000000000" pitchFamily="2" charset="0"/>
              </a:rPr>
              <a:t>Customer Loss</a:t>
            </a:r>
          </a:p>
          <a:p>
            <a:r>
              <a:rPr lang="en-US" sz="1400">
                <a:cs typeface="Poppins" panose="00000500000000000000" pitchFamily="2" charset="0"/>
              </a:rPr>
              <a:t>Loss in absolute customer counts by fiscal year</a:t>
            </a:r>
          </a:p>
        </p:txBody>
      </p:sp>
      <p:sp>
        <p:nvSpPr>
          <p:cNvPr id="71" name="TextBox 70">
            <a:extLst>
              <a:ext uri="{FF2B5EF4-FFF2-40B4-BE49-F238E27FC236}">
                <a16:creationId xmlns:a16="http://schemas.microsoft.com/office/drawing/2014/main" id="{522378D6-9FB3-9C57-3389-4CFFAF1EAFD5}"/>
              </a:ext>
            </a:extLst>
          </p:cNvPr>
          <p:cNvSpPr txBox="1"/>
          <p:nvPr/>
        </p:nvSpPr>
        <p:spPr>
          <a:xfrm>
            <a:off x="1049218" y="1622529"/>
            <a:ext cx="2759324" cy="800219"/>
          </a:xfrm>
          <a:prstGeom prst="rect">
            <a:avLst/>
          </a:prstGeom>
          <a:noFill/>
        </p:spPr>
        <p:txBody>
          <a:bodyPr wrap="square" lIns="91440" tIns="45720" rIns="91440" bIns="45720" rtlCol="0" anchor="t">
            <a:spAutoFit/>
          </a:bodyPr>
          <a:lstStyle/>
          <a:p>
            <a:pPr algn="r"/>
            <a:r>
              <a:rPr lang="en-US" b="1">
                <a:cs typeface="Poppins"/>
              </a:rPr>
              <a:t>Excess/Total</a:t>
            </a:r>
            <a:endParaRPr lang="en-US"/>
          </a:p>
          <a:p>
            <a:pPr algn="r"/>
            <a:r>
              <a:rPr lang="en-US" sz="1400">
                <a:cs typeface="Poppins"/>
              </a:rPr>
              <a:t>Measures the impact of excess shipments against all shipments.</a:t>
            </a:r>
          </a:p>
        </p:txBody>
      </p:sp>
      <p:pic>
        <p:nvPicPr>
          <p:cNvPr id="72" name="Graphic 71" descr="Pie chart with solid fill">
            <a:extLst>
              <a:ext uri="{FF2B5EF4-FFF2-40B4-BE49-F238E27FC236}">
                <a16:creationId xmlns:a16="http://schemas.microsoft.com/office/drawing/2014/main" id="{827BBC00-BAA5-37F6-E1C7-6CCAD1F79C34}"/>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3849055" y="1639699"/>
            <a:ext cx="936487" cy="936487"/>
          </a:xfrm>
          <a:prstGeom prst="rect">
            <a:avLst/>
          </a:prstGeom>
        </p:spPr>
      </p:pic>
      <p:pic>
        <p:nvPicPr>
          <p:cNvPr id="74" name="Graphic 73" descr="Add with solid fill">
            <a:extLst>
              <a:ext uri="{FF2B5EF4-FFF2-40B4-BE49-F238E27FC236}">
                <a16:creationId xmlns:a16="http://schemas.microsoft.com/office/drawing/2014/main" id="{4EE7618A-77AE-5CCD-032E-588A8217C15F}"/>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8021753" y="1740779"/>
            <a:ext cx="332400" cy="332400"/>
          </a:xfrm>
          <a:prstGeom prst="rect">
            <a:avLst/>
          </a:prstGeom>
        </p:spPr>
      </p:pic>
      <p:cxnSp>
        <p:nvCxnSpPr>
          <p:cNvPr id="75" name="Straight Connector 74">
            <a:extLst>
              <a:ext uri="{FF2B5EF4-FFF2-40B4-BE49-F238E27FC236}">
                <a16:creationId xmlns:a16="http://schemas.microsoft.com/office/drawing/2014/main" id="{2CBEF264-AFAA-1484-5651-ECEBF9976E14}"/>
              </a:ext>
            </a:extLst>
          </p:cNvPr>
          <p:cNvCxnSpPr>
            <a:cxnSpLocks/>
          </p:cNvCxnSpPr>
          <p:nvPr/>
        </p:nvCxnSpPr>
        <p:spPr>
          <a:xfrm>
            <a:off x="6489094" y="3827485"/>
            <a:ext cx="777240" cy="722376"/>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6269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animEffect transition="in" filter="fade">
                                      <p:cBhvr>
                                        <p:cTn id="13" dur="500"/>
                                        <p:tgtEl>
                                          <p:spTgt spid="7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4"/>
                                        </p:tgtEl>
                                        <p:attrNameLst>
                                          <p:attrName>style.visibility</p:attrName>
                                        </p:attrNameLst>
                                      </p:cBhvr>
                                      <p:to>
                                        <p:strVal val="visible"/>
                                      </p:to>
                                    </p:set>
                                    <p:animEffect transition="in" filter="fade">
                                      <p:cBhvr>
                                        <p:cTn id="18" dur="500"/>
                                        <p:tgtEl>
                                          <p:spTgt spid="74"/>
                                        </p:tgtEl>
                                      </p:cBhvr>
                                    </p:animEffect>
                                  </p:childTnLst>
                                </p:cTn>
                              </p:par>
                              <p:par>
                                <p:cTn id="19" presetID="10" presetClass="entr" presetSubtype="0" fill="hold" nodeType="with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fade">
                                      <p:cBhvr>
                                        <p:cTn id="24" dur="500"/>
                                        <p:tgtEl>
                                          <p:spTgt spid="59"/>
                                        </p:tgtEl>
                                      </p:cBhvr>
                                    </p:animEffect>
                                  </p:childTnLst>
                                </p:cTn>
                              </p:par>
                              <p:par>
                                <p:cTn id="25" presetID="10"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500"/>
                                        <p:tgtEl>
                                          <p:spTgt spid="52"/>
                                        </p:tgtEl>
                                      </p:cBhvr>
                                    </p:animEffect>
                                  </p:childTnLst>
                                </p:cTn>
                              </p:par>
                              <p:par>
                                <p:cTn id="33" presetID="10" presetClass="entr" presetSubtype="0" fill="hold" nodeType="with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7"/>
                                        </p:tgtEl>
                                        <p:attrNameLst>
                                          <p:attrName>style.visibility</p:attrName>
                                        </p:attrNameLst>
                                      </p:cBhvr>
                                      <p:to>
                                        <p:strVal val="visible"/>
                                      </p:to>
                                    </p:set>
                                    <p:animEffect transition="in" filter="fade">
                                      <p:cBhvr>
                                        <p:cTn id="38" dur="500"/>
                                        <p:tgtEl>
                                          <p:spTgt spid="5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fade">
                                      <p:cBhvr>
                                        <p:cTn id="43" dur="500"/>
                                        <p:tgtEl>
                                          <p:spTgt spid="55"/>
                                        </p:tgtEl>
                                      </p:cBhvr>
                                    </p:animEffect>
                                  </p:childTnLst>
                                </p:cTn>
                              </p:par>
                              <p:par>
                                <p:cTn id="44" presetID="10" presetClass="entr" presetSubtype="0" fill="hold" nodeType="withEffect">
                                  <p:stCondLst>
                                    <p:cond delay="0"/>
                                  </p:stCondLst>
                                  <p:childTnLst>
                                    <p:set>
                                      <p:cBhvr>
                                        <p:cTn id="45" dur="1" fill="hold">
                                          <p:stCondLst>
                                            <p:cond delay="0"/>
                                          </p:stCondLst>
                                        </p:cTn>
                                        <p:tgtEl>
                                          <p:spTgt spid="65"/>
                                        </p:tgtEl>
                                        <p:attrNameLst>
                                          <p:attrName>style.visibility</p:attrName>
                                        </p:attrNameLst>
                                      </p:cBhvr>
                                      <p:to>
                                        <p:strVal val="visible"/>
                                      </p:to>
                                    </p:set>
                                    <p:animEffect transition="in" filter="fade">
                                      <p:cBhvr>
                                        <p:cTn id="46" dur="500"/>
                                        <p:tgtEl>
                                          <p:spTgt spid="6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8"/>
                                        </p:tgtEl>
                                        <p:attrNameLst>
                                          <p:attrName>style.visibility</p:attrName>
                                        </p:attrNameLst>
                                      </p:cBhvr>
                                      <p:to>
                                        <p:strVal val="visible"/>
                                      </p:to>
                                    </p:set>
                                    <p:animEffect transition="in" filter="fade">
                                      <p:cBhvr>
                                        <p:cTn id="49" dur="500"/>
                                        <p:tgtEl>
                                          <p:spTgt spid="6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fade">
                                      <p:cBhvr>
                                        <p:cTn id="54" dur="500"/>
                                        <p:tgtEl>
                                          <p:spTgt spid="53"/>
                                        </p:tgtEl>
                                      </p:cBhvr>
                                    </p:animEffect>
                                  </p:childTnLst>
                                </p:cTn>
                              </p:par>
                              <p:par>
                                <p:cTn id="55" presetID="10" presetClass="entr" presetSubtype="0" fill="hold" nodeType="withEffect">
                                  <p:stCondLst>
                                    <p:cond delay="0"/>
                                  </p:stCondLst>
                                  <p:childTnLst>
                                    <p:set>
                                      <p:cBhvr>
                                        <p:cTn id="56" dur="1" fill="hold">
                                          <p:stCondLst>
                                            <p:cond delay="0"/>
                                          </p:stCondLst>
                                        </p:cTn>
                                        <p:tgtEl>
                                          <p:spTgt spid="61"/>
                                        </p:tgtEl>
                                        <p:attrNameLst>
                                          <p:attrName>style.visibility</p:attrName>
                                        </p:attrNameLst>
                                      </p:cBhvr>
                                      <p:to>
                                        <p:strVal val="visible"/>
                                      </p:to>
                                    </p:set>
                                    <p:animEffect transition="in" filter="fade">
                                      <p:cBhvr>
                                        <p:cTn id="57" dur="500"/>
                                        <p:tgtEl>
                                          <p:spTgt spid="6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8"/>
                                        </p:tgtEl>
                                        <p:attrNameLst>
                                          <p:attrName>style.visibility</p:attrName>
                                        </p:attrNameLst>
                                      </p:cBhvr>
                                      <p:to>
                                        <p:strVal val="visible"/>
                                      </p:to>
                                    </p:set>
                                    <p:animEffect transition="in" filter="fade">
                                      <p:cBhvr>
                                        <p:cTn id="60" dur="500"/>
                                        <p:tgtEl>
                                          <p:spTgt spid="5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75"/>
                                        </p:tgtEl>
                                        <p:attrNameLst>
                                          <p:attrName>style.visibility</p:attrName>
                                        </p:attrNameLst>
                                      </p:cBhvr>
                                      <p:to>
                                        <p:strVal val="visible"/>
                                      </p:to>
                                    </p:set>
                                    <p:animEffect transition="in" filter="fade">
                                      <p:cBhvr>
                                        <p:cTn id="65" dur="500"/>
                                        <p:tgtEl>
                                          <p:spTgt spid="75"/>
                                        </p:tgtEl>
                                      </p:cBhvr>
                                    </p:animEffect>
                                  </p:childTnLst>
                                </p:cTn>
                              </p:par>
                              <p:par>
                                <p:cTn id="66" presetID="10" presetClass="entr" presetSubtype="0" fill="hold" nodeType="withEffect">
                                  <p:stCondLst>
                                    <p:cond delay="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500"/>
                                        <p:tgtEl>
                                          <p:spTgt spid="6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9"/>
                                        </p:tgtEl>
                                        <p:attrNameLst>
                                          <p:attrName>style.visibility</p:attrName>
                                        </p:attrNameLst>
                                      </p:cBhvr>
                                      <p:to>
                                        <p:strVal val="visible"/>
                                      </p:to>
                                    </p:set>
                                    <p:animEffect transition="in" filter="fade">
                                      <p:cBhvr>
                                        <p:cTn id="71"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p:bldP spid="59" grpId="0"/>
      <p:bldP spid="68" grpId="0"/>
      <p:bldP spid="69" grpId="0"/>
      <p:bldP spid="7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9AA5A8-BE7A-DE79-B753-2C1D4F6312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10A0AE-2731-6066-61FE-F352ABDBA589}"/>
              </a:ext>
            </a:extLst>
          </p:cNvPr>
          <p:cNvSpPr>
            <a:spLocks noGrp="1"/>
          </p:cNvSpPr>
          <p:nvPr>
            <p:ph type="ctrTitle"/>
          </p:nvPr>
        </p:nvSpPr>
        <p:spPr>
          <a:xfrm>
            <a:off x="1270139" y="304006"/>
            <a:ext cx="9377302" cy="332399"/>
          </a:xfrm>
        </p:spPr>
        <p:txBody>
          <a:bodyPr/>
          <a:lstStyle/>
          <a:p>
            <a:r>
              <a:rPr lang="en-US">
                <a:latin typeface="Franklin Gothic Book"/>
              </a:rPr>
              <a:t>Dashboard</a:t>
            </a:r>
            <a:endParaRPr lang="en-US"/>
          </a:p>
        </p:txBody>
      </p:sp>
      <p:sp>
        <p:nvSpPr>
          <p:cNvPr id="5" name="Date Placeholder 4">
            <a:extLst>
              <a:ext uri="{FF2B5EF4-FFF2-40B4-BE49-F238E27FC236}">
                <a16:creationId xmlns:a16="http://schemas.microsoft.com/office/drawing/2014/main" id="{B9438DF6-2C40-AAFA-750A-EB53C2014531}"/>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8079E76A-34BB-4271-8508-C7EE5FFA9825}"/>
              </a:ext>
            </a:extLst>
          </p:cNvPr>
          <p:cNvSpPr>
            <a:spLocks noGrp="1"/>
          </p:cNvSpPr>
          <p:nvPr>
            <p:ph type="sldNum" sz="quarter" idx="12"/>
          </p:nvPr>
        </p:nvSpPr>
        <p:spPr/>
        <p:txBody>
          <a:bodyPr/>
          <a:lstStyle/>
          <a:p>
            <a:fld id="{8A7A6979-0714-4377-B894-6BE4C2D6E202}" type="slidenum">
              <a:rPr lang="en-US" smtClean="0"/>
              <a:pPr/>
              <a:t>22</a:t>
            </a:fld>
            <a:endParaRPr lang="en-US"/>
          </a:p>
        </p:txBody>
      </p:sp>
      <p:pic>
        <p:nvPicPr>
          <p:cNvPr id="3" name="Picture 2">
            <a:extLst>
              <a:ext uri="{FF2B5EF4-FFF2-40B4-BE49-F238E27FC236}">
                <a16:creationId xmlns:a16="http://schemas.microsoft.com/office/drawing/2014/main" id="{B756515C-4959-10F1-4B00-B366D68AB50F}"/>
              </a:ext>
            </a:extLst>
          </p:cNvPr>
          <p:cNvPicPr>
            <a:picLocks noChangeAspect="1"/>
          </p:cNvPicPr>
          <p:nvPr/>
        </p:nvPicPr>
        <p:blipFill>
          <a:blip r:embed="rId2"/>
          <a:stretch>
            <a:fillRect/>
          </a:stretch>
        </p:blipFill>
        <p:spPr>
          <a:xfrm>
            <a:off x="1795814" y="931532"/>
            <a:ext cx="8600371" cy="4994936"/>
          </a:xfrm>
          <a:prstGeom prst="rect">
            <a:avLst/>
          </a:prstGeom>
        </p:spPr>
      </p:pic>
    </p:spTree>
    <p:extLst>
      <p:ext uri="{BB962C8B-B14F-4D97-AF65-F5344CB8AC3E}">
        <p14:creationId xmlns:p14="http://schemas.microsoft.com/office/powerpoint/2010/main" val="180551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2DA3F-60C6-0F6F-6723-D56A536ED1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E808C9-DC76-FCE2-60F7-7D6F8D0BA34E}"/>
              </a:ext>
            </a:extLst>
          </p:cNvPr>
          <p:cNvSpPr>
            <a:spLocks noGrp="1"/>
          </p:cNvSpPr>
          <p:nvPr>
            <p:ph type="ctrTitle"/>
          </p:nvPr>
        </p:nvSpPr>
        <p:spPr>
          <a:xfrm>
            <a:off x="1270139" y="304006"/>
            <a:ext cx="9377302" cy="332399"/>
          </a:xfrm>
        </p:spPr>
        <p:txBody>
          <a:bodyPr/>
          <a:lstStyle/>
          <a:p>
            <a:r>
              <a:rPr lang="en-US">
                <a:latin typeface="Franklin Gothic Book"/>
              </a:rPr>
              <a:t>Key Takeaways from Analysis</a:t>
            </a:r>
            <a:endParaRPr lang="en-US"/>
          </a:p>
        </p:txBody>
      </p:sp>
      <p:sp>
        <p:nvSpPr>
          <p:cNvPr id="5" name="Date Placeholder 4">
            <a:extLst>
              <a:ext uri="{FF2B5EF4-FFF2-40B4-BE49-F238E27FC236}">
                <a16:creationId xmlns:a16="http://schemas.microsoft.com/office/drawing/2014/main" id="{7B4837A5-8DED-ABB4-0FA1-56E24338A6D1}"/>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3FE6E22E-2860-8B63-09A7-0C3286A4A04C}"/>
              </a:ext>
            </a:extLst>
          </p:cNvPr>
          <p:cNvSpPr>
            <a:spLocks noGrp="1"/>
          </p:cNvSpPr>
          <p:nvPr>
            <p:ph type="sldNum" sz="quarter" idx="12"/>
          </p:nvPr>
        </p:nvSpPr>
        <p:spPr/>
        <p:txBody>
          <a:bodyPr/>
          <a:lstStyle/>
          <a:p>
            <a:fld id="{8A7A6979-0714-4377-B894-6BE4C2D6E202}" type="slidenum">
              <a:rPr lang="en-US" smtClean="0"/>
              <a:pPr/>
              <a:t>23</a:t>
            </a:fld>
            <a:endParaRPr lang="en-US"/>
          </a:p>
        </p:txBody>
      </p:sp>
      <p:grpSp>
        <p:nvGrpSpPr>
          <p:cNvPr id="76" name="Google Shape;1092;p38">
            <a:extLst>
              <a:ext uri="{FF2B5EF4-FFF2-40B4-BE49-F238E27FC236}">
                <a16:creationId xmlns:a16="http://schemas.microsoft.com/office/drawing/2014/main" id="{0E9A8CFF-B1FE-47DA-10BF-46C014ACB273}"/>
              </a:ext>
            </a:extLst>
          </p:cNvPr>
          <p:cNvGrpSpPr/>
          <p:nvPr/>
        </p:nvGrpSpPr>
        <p:grpSpPr>
          <a:xfrm>
            <a:off x="8469797" y="1347703"/>
            <a:ext cx="968765" cy="968765"/>
            <a:chOff x="1372725" y="1912500"/>
            <a:chExt cx="373500" cy="373500"/>
          </a:xfrm>
          <a:solidFill>
            <a:schemeClr val="accent1">
              <a:lumMod val="60000"/>
              <a:lumOff val="40000"/>
            </a:schemeClr>
          </a:solidFill>
        </p:grpSpPr>
        <p:sp>
          <p:nvSpPr>
            <p:cNvPr id="74" name="Google Shape;1093;p38">
              <a:extLst>
                <a:ext uri="{FF2B5EF4-FFF2-40B4-BE49-F238E27FC236}">
                  <a16:creationId xmlns:a16="http://schemas.microsoft.com/office/drawing/2014/main" id="{27F4FF57-FC80-CCEA-1409-1BEAC50B8E97}"/>
                </a:ext>
              </a:extLst>
            </p:cNvPr>
            <p:cNvSpPr/>
            <p:nvPr/>
          </p:nvSpPr>
          <p:spPr>
            <a:xfrm>
              <a:off x="1464063" y="2000216"/>
              <a:ext cx="190800" cy="190800"/>
            </a:xfrm>
            <a:prstGeom prst="ellipse">
              <a:avLst/>
            </a:prstGeom>
            <a:grpFill/>
            <a:ln>
              <a:solidFill>
                <a:schemeClr val="accent1">
                  <a:lumMod val="60000"/>
                  <a:lumOff val="40000"/>
                </a:scheme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effectLst/>
                <a:uLnTx/>
                <a:uFillTx/>
                <a:latin typeface="Anton" pitchFamily="2" charset="0"/>
                <a:cs typeface="Arial"/>
                <a:sym typeface="Arial"/>
              </a:endParaRPr>
            </a:p>
          </p:txBody>
        </p:sp>
        <p:sp>
          <p:nvSpPr>
            <p:cNvPr id="75" name="Google Shape;1094;p38">
              <a:extLst>
                <a:ext uri="{FF2B5EF4-FFF2-40B4-BE49-F238E27FC236}">
                  <a16:creationId xmlns:a16="http://schemas.microsoft.com/office/drawing/2014/main" id="{A5CEE2E2-CE59-1E2E-3615-9A888A1156A9}"/>
                </a:ext>
              </a:extLst>
            </p:cNvPr>
            <p:cNvSpPr/>
            <p:nvPr/>
          </p:nvSpPr>
          <p:spPr>
            <a:xfrm>
              <a:off x="1372725" y="1912500"/>
              <a:ext cx="373500" cy="373500"/>
            </a:xfrm>
            <a:prstGeom prst="donut">
              <a:avLst>
                <a:gd name="adj" fmla="val 10193"/>
              </a:avLst>
            </a:prstGeom>
            <a:grpFill/>
            <a:ln>
              <a:solidFill>
                <a:schemeClr val="accent1">
                  <a:lumMod val="60000"/>
                  <a:lumOff val="40000"/>
                </a:scheme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effectLst/>
                <a:uLnTx/>
                <a:uFillTx/>
                <a:latin typeface="Anton" pitchFamily="2" charset="0"/>
                <a:cs typeface="Arial"/>
                <a:sym typeface="Arial"/>
              </a:endParaRPr>
            </a:p>
          </p:txBody>
        </p:sp>
      </p:grpSp>
      <p:sp>
        <p:nvSpPr>
          <p:cNvPr id="96" name="TextBox 95">
            <a:extLst>
              <a:ext uri="{FF2B5EF4-FFF2-40B4-BE49-F238E27FC236}">
                <a16:creationId xmlns:a16="http://schemas.microsoft.com/office/drawing/2014/main" id="{F6B45489-E8B6-FED7-645C-1552F9A54CBB}"/>
              </a:ext>
            </a:extLst>
          </p:cNvPr>
          <p:cNvSpPr txBox="1"/>
          <p:nvPr/>
        </p:nvSpPr>
        <p:spPr>
          <a:xfrm>
            <a:off x="1138530" y="2440583"/>
            <a:ext cx="3910194" cy="292388"/>
          </a:xfrm>
          <a:prstGeom prst="rect">
            <a:avLst/>
          </a:prstGeom>
          <a:noFill/>
        </p:spPr>
        <p:txBody>
          <a:bodyPr wrap="square" lIns="91440" tIns="45720" rIns="91440" bIns="45720" rtlCol="0" anchor="t">
            <a:spAutoFit/>
          </a:bodyPr>
          <a:lstStyle/>
          <a:p>
            <a:pPr algn="ctr"/>
            <a:r>
              <a:rPr lang="en-IN" sz="1300" b="1">
                <a:ea typeface="+mn-lt"/>
                <a:cs typeface="+mn-lt"/>
              </a:rPr>
              <a:t>Churn/Retention Impact</a:t>
            </a:r>
            <a:endParaRPr lang="en-IN" sz="1300" b="1"/>
          </a:p>
        </p:txBody>
      </p:sp>
      <p:sp>
        <p:nvSpPr>
          <p:cNvPr id="98" name="TextBox 97">
            <a:extLst>
              <a:ext uri="{FF2B5EF4-FFF2-40B4-BE49-F238E27FC236}">
                <a16:creationId xmlns:a16="http://schemas.microsoft.com/office/drawing/2014/main" id="{08C062FB-8BA5-24C9-0957-276BE0D9ADA0}"/>
              </a:ext>
            </a:extLst>
          </p:cNvPr>
          <p:cNvSpPr txBox="1"/>
          <p:nvPr/>
        </p:nvSpPr>
        <p:spPr>
          <a:xfrm>
            <a:off x="4668152" y="2441312"/>
            <a:ext cx="2591508" cy="292388"/>
          </a:xfrm>
          <a:prstGeom prst="rect">
            <a:avLst/>
          </a:prstGeom>
          <a:noFill/>
        </p:spPr>
        <p:txBody>
          <a:bodyPr wrap="square" lIns="91440" tIns="45720" rIns="91440" bIns="45720" rtlCol="0" anchor="t">
            <a:spAutoFit/>
          </a:bodyPr>
          <a:lstStyle/>
          <a:p>
            <a:pPr algn="ctr"/>
            <a:r>
              <a:rPr lang="en-IN" sz="1300" b="1">
                <a:ea typeface="+mn-lt"/>
                <a:cs typeface="+mn-lt"/>
              </a:rPr>
              <a:t>Order </a:t>
            </a:r>
            <a:r>
              <a:rPr lang="en-IN" sz="1300" b="1"/>
              <a:t>Size Analysis</a:t>
            </a:r>
            <a:endParaRPr lang="en-US"/>
          </a:p>
        </p:txBody>
      </p:sp>
      <p:sp>
        <p:nvSpPr>
          <p:cNvPr id="100" name="TextBox 99">
            <a:extLst>
              <a:ext uri="{FF2B5EF4-FFF2-40B4-BE49-F238E27FC236}">
                <a16:creationId xmlns:a16="http://schemas.microsoft.com/office/drawing/2014/main" id="{B2F628FB-A4D2-97F1-7CAB-8E0D95AB6A97}"/>
              </a:ext>
            </a:extLst>
          </p:cNvPr>
          <p:cNvSpPr txBox="1"/>
          <p:nvPr/>
        </p:nvSpPr>
        <p:spPr>
          <a:xfrm>
            <a:off x="7693355" y="2435264"/>
            <a:ext cx="2529344" cy="292388"/>
          </a:xfrm>
          <a:prstGeom prst="rect">
            <a:avLst/>
          </a:prstGeom>
          <a:noFill/>
        </p:spPr>
        <p:txBody>
          <a:bodyPr wrap="square" lIns="91440" tIns="45720" rIns="91440" bIns="45720" rtlCol="0" anchor="t">
            <a:spAutoFit/>
          </a:bodyPr>
          <a:lstStyle/>
          <a:p>
            <a:pPr algn="ctr"/>
            <a:r>
              <a:rPr lang="en-IN" sz="1300" b="1"/>
              <a:t>Consolidation Strategy</a:t>
            </a:r>
            <a:endParaRPr lang="en-US"/>
          </a:p>
        </p:txBody>
      </p:sp>
      <p:grpSp>
        <p:nvGrpSpPr>
          <p:cNvPr id="104" name="Google Shape;1092;p38">
            <a:extLst>
              <a:ext uri="{FF2B5EF4-FFF2-40B4-BE49-F238E27FC236}">
                <a16:creationId xmlns:a16="http://schemas.microsoft.com/office/drawing/2014/main" id="{C2D9A966-CE54-5993-A116-DF124C5E3FC1}"/>
              </a:ext>
            </a:extLst>
          </p:cNvPr>
          <p:cNvGrpSpPr/>
          <p:nvPr/>
        </p:nvGrpSpPr>
        <p:grpSpPr>
          <a:xfrm>
            <a:off x="5479889" y="1347703"/>
            <a:ext cx="968765" cy="968765"/>
            <a:chOff x="1372725" y="1912500"/>
            <a:chExt cx="373500" cy="373500"/>
          </a:xfrm>
          <a:solidFill>
            <a:schemeClr val="accent1">
              <a:lumMod val="60000"/>
              <a:lumOff val="40000"/>
            </a:schemeClr>
          </a:solidFill>
        </p:grpSpPr>
        <p:sp>
          <p:nvSpPr>
            <p:cNvPr id="102" name="Google Shape;1093;p38">
              <a:extLst>
                <a:ext uri="{FF2B5EF4-FFF2-40B4-BE49-F238E27FC236}">
                  <a16:creationId xmlns:a16="http://schemas.microsoft.com/office/drawing/2014/main" id="{B3EED395-64E0-BC85-46B2-EFFE1781E595}"/>
                </a:ext>
              </a:extLst>
            </p:cNvPr>
            <p:cNvSpPr/>
            <p:nvPr/>
          </p:nvSpPr>
          <p:spPr>
            <a:xfrm>
              <a:off x="1464063" y="2000216"/>
              <a:ext cx="190800" cy="190800"/>
            </a:xfrm>
            <a:prstGeom prst="ellipse">
              <a:avLst/>
            </a:prstGeom>
            <a:grpFill/>
            <a:ln>
              <a:solidFill>
                <a:schemeClr val="accent1">
                  <a:lumMod val="60000"/>
                  <a:lumOff val="40000"/>
                </a:scheme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effectLst/>
                <a:uLnTx/>
                <a:uFillTx/>
                <a:latin typeface="Anton" pitchFamily="2" charset="0"/>
                <a:cs typeface="Arial"/>
                <a:sym typeface="Arial"/>
              </a:endParaRPr>
            </a:p>
          </p:txBody>
        </p:sp>
        <p:sp>
          <p:nvSpPr>
            <p:cNvPr id="103" name="Google Shape;1094;p38">
              <a:extLst>
                <a:ext uri="{FF2B5EF4-FFF2-40B4-BE49-F238E27FC236}">
                  <a16:creationId xmlns:a16="http://schemas.microsoft.com/office/drawing/2014/main" id="{B08784F3-B4AC-5AFF-5D96-1ED653B89D85}"/>
                </a:ext>
              </a:extLst>
            </p:cNvPr>
            <p:cNvSpPr/>
            <p:nvPr/>
          </p:nvSpPr>
          <p:spPr>
            <a:xfrm>
              <a:off x="1372725" y="1912500"/>
              <a:ext cx="373500" cy="373500"/>
            </a:xfrm>
            <a:prstGeom prst="donut">
              <a:avLst>
                <a:gd name="adj" fmla="val 10193"/>
              </a:avLst>
            </a:prstGeom>
            <a:grpFill/>
            <a:ln>
              <a:solidFill>
                <a:schemeClr val="accent1">
                  <a:lumMod val="60000"/>
                  <a:lumOff val="40000"/>
                </a:scheme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effectLst/>
                <a:uLnTx/>
                <a:uFillTx/>
                <a:latin typeface="Anton" pitchFamily="2" charset="0"/>
                <a:cs typeface="Arial"/>
                <a:sym typeface="Arial"/>
              </a:endParaRPr>
            </a:p>
          </p:txBody>
        </p:sp>
      </p:grpSp>
      <p:grpSp>
        <p:nvGrpSpPr>
          <p:cNvPr id="108" name="Google Shape;1092;p38">
            <a:extLst>
              <a:ext uri="{FF2B5EF4-FFF2-40B4-BE49-F238E27FC236}">
                <a16:creationId xmlns:a16="http://schemas.microsoft.com/office/drawing/2014/main" id="{AA21F862-DB2B-FC86-9DBD-B07D18CF1DBB}"/>
              </a:ext>
            </a:extLst>
          </p:cNvPr>
          <p:cNvGrpSpPr/>
          <p:nvPr/>
        </p:nvGrpSpPr>
        <p:grpSpPr>
          <a:xfrm>
            <a:off x="2562738" y="1347703"/>
            <a:ext cx="968765" cy="968765"/>
            <a:chOff x="1372725" y="1912500"/>
            <a:chExt cx="373500" cy="373500"/>
          </a:xfrm>
          <a:solidFill>
            <a:schemeClr val="accent1">
              <a:lumMod val="60000"/>
              <a:lumOff val="40000"/>
            </a:schemeClr>
          </a:solidFill>
        </p:grpSpPr>
        <p:sp>
          <p:nvSpPr>
            <p:cNvPr id="106" name="Google Shape;1093;p38">
              <a:extLst>
                <a:ext uri="{FF2B5EF4-FFF2-40B4-BE49-F238E27FC236}">
                  <a16:creationId xmlns:a16="http://schemas.microsoft.com/office/drawing/2014/main" id="{2528B14D-B664-5A72-A88A-BEB7103656B5}"/>
                </a:ext>
              </a:extLst>
            </p:cNvPr>
            <p:cNvSpPr/>
            <p:nvPr/>
          </p:nvSpPr>
          <p:spPr>
            <a:xfrm>
              <a:off x="1464063" y="2000216"/>
              <a:ext cx="190800" cy="190800"/>
            </a:xfrm>
            <a:prstGeom prst="ellipse">
              <a:avLst/>
            </a:prstGeom>
            <a:grpFill/>
            <a:ln>
              <a:solidFill>
                <a:schemeClr val="accent1">
                  <a:lumMod val="60000"/>
                  <a:lumOff val="40000"/>
                </a:scheme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effectLst/>
                <a:uLnTx/>
                <a:uFillTx/>
                <a:latin typeface="Anton" pitchFamily="2" charset="0"/>
                <a:cs typeface="Arial"/>
                <a:sym typeface="Arial"/>
              </a:endParaRPr>
            </a:p>
          </p:txBody>
        </p:sp>
        <p:sp>
          <p:nvSpPr>
            <p:cNvPr id="107" name="Google Shape;1094;p38">
              <a:extLst>
                <a:ext uri="{FF2B5EF4-FFF2-40B4-BE49-F238E27FC236}">
                  <a16:creationId xmlns:a16="http://schemas.microsoft.com/office/drawing/2014/main" id="{11BE6F1B-527B-C169-B396-D25170AA9238}"/>
                </a:ext>
              </a:extLst>
            </p:cNvPr>
            <p:cNvSpPr/>
            <p:nvPr/>
          </p:nvSpPr>
          <p:spPr>
            <a:xfrm>
              <a:off x="1372725" y="1912500"/>
              <a:ext cx="373500" cy="373500"/>
            </a:xfrm>
            <a:prstGeom prst="donut">
              <a:avLst>
                <a:gd name="adj" fmla="val 10193"/>
              </a:avLst>
            </a:prstGeom>
            <a:grpFill/>
            <a:ln>
              <a:solidFill>
                <a:schemeClr val="accent1">
                  <a:lumMod val="60000"/>
                  <a:lumOff val="40000"/>
                </a:schemeClr>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effectLst/>
                <a:uLnTx/>
                <a:uFillTx/>
                <a:latin typeface="Anton" pitchFamily="2" charset="0"/>
                <a:cs typeface="Arial"/>
                <a:sym typeface="Arial"/>
              </a:endParaRPr>
            </a:p>
          </p:txBody>
        </p:sp>
      </p:grpSp>
      <p:sp>
        <p:nvSpPr>
          <p:cNvPr id="110" name="Rectangle 109">
            <a:extLst>
              <a:ext uri="{FF2B5EF4-FFF2-40B4-BE49-F238E27FC236}">
                <a16:creationId xmlns:a16="http://schemas.microsoft.com/office/drawing/2014/main" id="{D67E640B-846F-ABF6-3358-6D6C5EE5389B}"/>
              </a:ext>
            </a:extLst>
          </p:cNvPr>
          <p:cNvSpPr/>
          <p:nvPr/>
        </p:nvSpPr>
        <p:spPr>
          <a:xfrm>
            <a:off x="1894212" y="3287661"/>
            <a:ext cx="2406984" cy="1846659"/>
          </a:xfrm>
          <a:prstGeom prst="rect">
            <a:avLst/>
          </a:prstGeom>
        </p:spPr>
        <p:txBody>
          <a:bodyPr wrap="square" lIns="0" tIns="0" rIns="0" bIns="0" anchor="ctr">
            <a:spAutoFit/>
          </a:bodyPr>
          <a:lstStyle/>
          <a:p>
            <a:pPr marL="285750" indent="-285750">
              <a:buFont typeface="Arial"/>
              <a:buChar char="•"/>
            </a:pPr>
            <a:r>
              <a:rPr lang="en-US" sz="1200">
                <a:solidFill>
                  <a:schemeClr val="bg1"/>
                </a:solidFill>
                <a:ea typeface="+mn-lt"/>
                <a:cs typeface="+mn-lt"/>
              </a:rPr>
              <a:t>Average excess shipments increased from </a:t>
            </a:r>
            <a:r>
              <a:rPr lang="en-US" sz="1200" b="1">
                <a:solidFill>
                  <a:schemeClr val="bg1"/>
                </a:solidFill>
                <a:ea typeface="+mn-lt"/>
                <a:cs typeface="+mn-lt"/>
              </a:rPr>
              <a:t>1.02</a:t>
            </a:r>
            <a:r>
              <a:rPr lang="en-US" sz="1200">
                <a:solidFill>
                  <a:schemeClr val="bg1"/>
                </a:solidFill>
                <a:ea typeface="+mn-lt"/>
                <a:cs typeface="+mn-lt"/>
              </a:rPr>
              <a:t> (FY2021) to </a:t>
            </a:r>
            <a:r>
              <a:rPr lang="en-US" sz="1200" b="1">
                <a:solidFill>
                  <a:schemeClr val="bg1"/>
                </a:solidFill>
                <a:ea typeface="+mn-lt"/>
                <a:cs typeface="+mn-lt"/>
              </a:rPr>
              <a:t>1.96</a:t>
            </a:r>
            <a:r>
              <a:rPr lang="en-US" sz="1200">
                <a:solidFill>
                  <a:schemeClr val="bg1"/>
                </a:solidFill>
                <a:ea typeface="+mn-lt"/>
                <a:cs typeface="+mn-lt"/>
              </a:rPr>
              <a:t> (FY2024)</a:t>
            </a:r>
            <a:endParaRPr lang="en-US">
              <a:solidFill>
                <a:schemeClr val="bg1"/>
              </a:solidFill>
            </a:endParaRPr>
          </a:p>
          <a:p>
            <a:pPr marL="285750" indent="-285750">
              <a:buFont typeface="Arial"/>
              <a:buChar char="•"/>
            </a:pPr>
            <a:r>
              <a:rPr lang="en-US" sz="1200">
                <a:solidFill>
                  <a:schemeClr val="bg1"/>
                </a:solidFill>
                <a:ea typeface="+mn-lt"/>
                <a:cs typeface="+mn-lt"/>
              </a:rPr>
              <a:t>Retention rate dropped from </a:t>
            </a:r>
            <a:r>
              <a:rPr lang="en-US" sz="1200" b="1">
                <a:solidFill>
                  <a:schemeClr val="bg1"/>
                </a:solidFill>
                <a:ea typeface="+mn-lt"/>
                <a:cs typeface="+mn-lt"/>
              </a:rPr>
              <a:t>99.23%</a:t>
            </a:r>
            <a:r>
              <a:rPr lang="en-US" sz="1200">
                <a:solidFill>
                  <a:schemeClr val="bg1"/>
                </a:solidFill>
                <a:ea typeface="+mn-lt"/>
                <a:cs typeface="+mn-lt"/>
              </a:rPr>
              <a:t> to </a:t>
            </a:r>
            <a:r>
              <a:rPr lang="en-US" sz="1200" b="1">
                <a:solidFill>
                  <a:schemeClr val="bg1"/>
                </a:solidFill>
                <a:ea typeface="+mn-lt"/>
                <a:cs typeface="+mn-lt"/>
              </a:rPr>
              <a:t>85.49%</a:t>
            </a:r>
            <a:r>
              <a:rPr lang="en-US" sz="1200">
                <a:solidFill>
                  <a:schemeClr val="bg1"/>
                </a:solidFill>
                <a:ea typeface="+mn-lt"/>
                <a:cs typeface="+mn-lt"/>
              </a:rPr>
              <a:t> over the same period</a:t>
            </a:r>
            <a:endParaRPr lang="en-US">
              <a:solidFill>
                <a:schemeClr val="bg1"/>
              </a:solidFill>
            </a:endParaRPr>
          </a:p>
          <a:p>
            <a:pPr marL="285750" indent="-285750">
              <a:buFont typeface="Arial"/>
              <a:buChar char="•"/>
            </a:pPr>
            <a:r>
              <a:rPr lang="en-US" sz="1200" b="1">
                <a:solidFill>
                  <a:schemeClr val="bg1"/>
                </a:solidFill>
                <a:ea typeface="+mn-lt"/>
                <a:cs typeface="+mn-lt"/>
              </a:rPr>
              <a:t>Implication:</a:t>
            </a:r>
            <a:r>
              <a:rPr lang="en-US" sz="1200">
                <a:solidFill>
                  <a:schemeClr val="bg1"/>
                </a:solidFill>
                <a:ea typeface="+mn-lt"/>
                <a:cs typeface="+mn-lt"/>
              </a:rPr>
              <a:t> A strong correlation exists—higher excess shipments likely drive customer churn</a:t>
            </a:r>
            <a:endParaRPr lang="en-US">
              <a:solidFill>
                <a:schemeClr val="bg1"/>
              </a:solidFill>
            </a:endParaRPr>
          </a:p>
          <a:p>
            <a:endParaRPr lang="en-US" sz="1200">
              <a:solidFill>
                <a:schemeClr val="bg1"/>
              </a:solidFill>
              <a:latin typeface="Franklin Gothic Book"/>
              <a:cs typeface="Poppins"/>
            </a:endParaRPr>
          </a:p>
        </p:txBody>
      </p:sp>
      <p:sp>
        <p:nvSpPr>
          <p:cNvPr id="112" name="Rectangle 111">
            <a:extLst>
              <a:ext uri="{FF2B5EF4-FFF2-40B4-BE49-F238E27FC236}">
                <a16:creationId xmlns:a16="http://schemas.microsoft.com/office/drawing/2014/main" id="{68C55BAA-E374-17AE-D6C9-5899E1FE6E51}"/>
              </a:ext>
            </a:extLst>
          </p:cNvPr>
          <p:cNvSpPr/>
          <p:nvPr/>
        </p:nvSpPr>
        <p:spPr>
          <a:xfrm>
            <a:off x="4830422" y="3284722"/>
            <a:ext cx="2261334" cy="2400657"/>
          </a:xfrm>
          <a:prstGeom prst="rect">
            <a:avLst/>
          </a:prstGeom>
        </p:spPr>
        <p:txBody>
          <a:bodyPr wrap="square" lIns="0" tIns="0" rIns="0" bIns="0" anchor="ctr">
            <a:spAutoFit/>
          </a:bodyPr>
          <a:lstStyle/>
          <a:p>
            <a:pPr marL="285750" indent="-285750">
              <a:buFont typeface="Arial"/>
              <a:buChar char="•"/>
            </a:pPr>
            <a:r>
              <a:rPr lang="en-US" sz="1200" b="1">
                <a:solidFill>
                  <a:schemeClr val="bg1"/>
                </a:solidFill>
                <a:ea typeface="+mn-lt"/>
                <a:cs typeface="+mn-lt"/>
              </a:rPr>
              <a:t>Large Orders:</a:t>
            </a:r>
            <a:r>
              <a:rPr lang="en-US" sz="1200">
                <a:solidFill>
                  <a:schemeClr val="bg1"/>
                </a:solidFill>
                <a:ea typeface="+mn-lt"/>
                <a:cs typeface="+mn-lt"/>
              </a:rPr>
              <a:t> Average excess shipments increased from </a:t>
            </a:r>
            <a:r>
              <a:rPr lang="en-US" sz="1200" b="1">
                <a:solidFill>
                  <a:schemeClr val="bg1"/>
                </a:solidFill>
                <a:ea typeface="+mn-lt"/>
                <a:cs typeface="+mn-lt"/>
              </a:rPr>
              <a:t>4.49</a:t>
            </a:r>
            <a:r>
              <a:rPr lang="en-US" sz="1200">
                <a:solidFill>
                  <a:schemeClr val="bg1"/>
                </a:solidFill>
                <a:ea typeface="+mn-lt"/>
                <a:cs typeface="+mn-lt"/>
              </a:rPr>
              <a:t> (2020) to </a:t>
            </a:r>
            <a:r>
              <a:rPr lang="en-US" sz="1200" b="1">
                <a:solidFill>
                  <a:schemeClr val="bg1"/>
                </a:solidFill>
                <a:ea typeface="+mn-lt"/>
                <a:cs typeface="+mn-lt"/>
              </a:rPr>
              <a:t>6.19</a:t>
            </a:r>
            <a:r>
              <a:rPr lang="en-US" sz="1200">
                <a:solidFill>
                  <a:schemeClr val="bg1"/>
                </a:solidFill>
                <a:ea typeface="+mn-lt"/>
                <a:cs typeface="+mn-lt"/>
              </a:rPr>
              <a:t> (2024)</a:t>
            </a:r>
            <a:endParaRPr lang="en-US">
              <a:solidFill>
                <a:schemeClr val="bg1"/>
              </a:solidFill>
            </a:endParaRPr>
          </a:p>
          <a:p>
            <a:pPr marL="285750" indent="-285750">
              <a:buFont typeface="Arial"/>
              <a:buChar char="•"/>
            </a:pPr>
            <a:r>
              <a:rPr lang="en-US" sz="1200" b="1">
                <a:solidFill>
                  <a:schemeClr val="bg1"/>
                </a:solidFill>
                <a:ea typeface="+mn-lt"/>
                <a:cs typeface="+mn-lt"/>
              </a:rPr>
              <a:t>Medium Orders:</a:t>
            </a:r>
            <a:r>
              <a:rPr lang="en-US" sz="1200">
                <a:solidFill>
                  <a:schemeClr val="bg1"/>
                </a:solidFill>
                <a:ea typeface="+mn-lt"/>
                <a:cs typeface="+mn-lt"/>
              </a:rPr>
              <a:t> Average excess shipments increased from </a:t>
            </a:r>
            <a:r>
              <a:rPr lang="en-US" sz="1200" b="1">
                <a:solidFill>
                  <a:schemeClr val="bg1"/>
                </a:solidFill>
                <a:ea typeface="+mn-lt"/>
                <a:cs typeface="+mn-lt"/>
              </a:rPr>
              <a:t>1.33</a:t>
            </a:r>
            <a:r>
              <a:rPr lang="en-US" sz="1200">
                <a:solidFill>
                  <a:schemeClr val="bg1"/>
                </a:solidFill>
                <a:ea typeface="+mn-lt"/>
                <a:cs typeface="+mn-lt"/>
              </a:rPr>
              <a:t> (2020) to </a:t>
            </a:r>
            <a:r>
              <a:rPr lang="en-US" sz="1200" b="1">
                <a:solidFill>
                  <a:schemeClr val="bg1"/>
                </a:solidFill>
                <a:ea typeface="+mn-lt"/>
                <a:cs typeface="+mn-lt"/>
              </a:rPr>
              <a:t>2.24</a:t>
            </a:r>
            <a:r>
              <a:rPr lang="en-US" sz="1200">
                <a:solidFill>
                  <a:schemeClr val="bg1"/>
                </a:solidFill>
                <a:ea typeface="+mn-lt"/>
                <a:cs typeface="+mn-lt"/>
              </a:rPr>
              <a:t> (2024)</a:t>
            </a:r>
            <a:endParaRPr lang="en-US">
              <a:solidFill>
                <a:schemeClr val="bg1"/>
              </a:solidFill>
            </a:endParaRPr>
          </a:p>
          <a:p>
            <a:pPr marL="285750" indent="-285750">
              <a:buFont typeface="Arial"/>
              <a:buChar char="•"/>
            </a:pPr>
            <a:r>
              <a:rPr lang="en-US" sz="1200" b="1">
                <a:solidFill>
                  <a:schemeClr val="bg1"/>
                </a:solidFill>
                <a:ea typeface="+mn-lt"/>
                <a:cs typeface="+mn-lt"/>
              </a:rPr>
              <a:t>Implication:</a:t>
            </a:r>
            <a:r>
              <a:rPr lang="en-US" sz="1200">
                <a:solidFill>
                  <a:schemeClr val="bg1"/>
                </a:solidFill>
                <a:ea typeface="+mn-lt"/>
                <a:cs typeface="+mn-lt"/>
              </a:rPr>
              <a:t> The significant increases in medium and large orders highlight these segments as the primary drivers of excess shipments</a:t>
            </a:r>
            <a:endParaRPr lang="en-US">
              <a:solidFill>
                <a:schemeClr val="bg1"/>
              </a:solidFill>
            </a:endParaRPr>
          </a:p>
          <a:p>
            <a:endParaRPr lang="en-US" sz="1200">
              <a:solidFill>
                <a:schemeClr val="bg1"/>
              </a:solidFill>
              <a:latin typeface="Franklin Gothic Book"/>
              <a:cs typeface="Poppins"/>
            </a:endParaRPr>
          </a:p>
        </p:txBody>
      </p:sp>
      <p:sp>
        <p:nvSpPr>
          <p:cNvPr id="117" name="Rectangle 116">
            <a:extLst>
              <a:ext uri="{FF2B5EF4-FFF2-40B4-BE49-F238E27FC236}">
                <a16:creationId xmlns:a16="http://schemas.microsoft.com/office/drawing/2014/main" id="{49BB1467-4767-9F6E-2E73-0D891CE295E8}"/>
              </a:ext>
            </a:extLst>
          </p:cNvPr>
          <p:cNvSpPr/>
          <p:nvPr/>
        </p:nvSpPr>
        <p:spPr>
          <a:xfrm>
            <a:off x="7776588" y="3290477"/>
            <a:ext cx="2445400" cy="1107996"/>
          </a:xfrm>
          <a:prstGeom prst="rect">
            <a:avLst/>
          </a:prstGeom>
        </p:spPr>
        <p:txBody>
          <a:bodyPr wrap="square" lIns="0" tIns="0" rIns="0" bIns="0" anchor="ctr">
            <a:spAutoFit/>
          </a:bodyPr>
          <a:lstStyle/>
          <a:p>
            <a:pPr marL="171450" indent="-171450">
              <a:buFont typeface="Arial"/>
              <a:buChar char="•"/>
              <a:defRPr/>
            </a:pPr>
            <a:r>
              <a:rPr lang="en-ID" sz="1200">
                <a:solidFill>
                  <a:schemeClr val="bg1"/>
                </a:solidFill>
                <a:ea typeface="+mn-lt"/>
                <a:cs typeface="+mn-lt"/>
              </a:rPr>
              <a:t>Optimized Inventory Coordination &amp; Fulfilment Consolidation</a:t>
            </a:r>
          </a:p>
          <a:p>
            <a:pPr marL="171450" indent="-171450">
              <a:buFont typeface="Arial"/>
              <a:buChar char="•"/>
              <a:defRPr/>
            </a:pPr>
            <a:r>
              <a:rPr lang="en-ID" sz="1200">
                <a:solidFill>
                  <a:schemeClr val="bg1"/>
                </a:solidFill>
                <a:ea typeface="+mn-lt"/>
                <a:cs typeface="+mn-lt"/>
              </a:rPr>
              <a:t>Enhanced Demand Forecasting &amp; Dynamic Order Batching</a:t>
            </a:r>
          </a:p>
          <a:p>
            <a:pPr marL="171450" indent="-171450">
              <a:buFont typeface="Arial"/>
              <a:buChar char="•"/>
              <a:defRPr/>
            </a:pPr>
            <a:r>
              <a:rPr lang="en-ID" sz="1200">
                <a:solidFill>
                  <a:schemeClr val="bg1"/>
                </a:solidFill>
                <a:ea typeface="+mn-lt"/>
                <a:cs typeface="+mn-lt"/>
              </a:rPr>
              <a:t>Customer Incentives &amp; Revised Shipping Policies</a:t>
            </a:r>
            <a:endParaRPr lang="en-ID" sz="1200">
              <a:solidFill>
                <a:schemeClr val="bg1"/>
              </a:solidFill>
            </a:endParaRPr>
          </a:p>
        </p:txBody>
      </p:sp>
      <p:pic>
        <p:nvPicPr>
          <p:cNvPr id="118" name="Picture 117">
            <a:extLst>
              <a:ext uri="{FF2B5EF4-FFF2-40B4-BE49-F238E27FC236}">
                <a16:creationId xmlns:a16="http://schemas.microsoft.com/office/drawing/2014/main" id="{B300ED63-EF2F-2BD5-9E28-F42BEA3FF54C}"/>
              </a:ext>
            </a:extLst>
          </p:cNvPr>
          <p:cNvPicPr>
            <a:picLocks noChangeAspect="1"/>
          </p:cNvPicPr>
          <p:nvPr/>
        </p:nvPicPr>
        <p:blipFill>
          <a:blip r:embed="rId2"/>
          <a:stretch>
            <a:fillRect/>
          </a:stretch>
        </p:blipFill>
        <p:spPr>
          <a:xfrm flipH="1">
            <a:off x="2844383" y="1652665"/>
            <a:ext cx="407235" cy="367261"/>
          </a:xfrm>
          <a:prstGeom prst="rect">
            <a:avLst/>
          </a:prstGeom>
        </p:spPr>
      </p:pic>
      <p:pic>
        <p:nvPicPr>
          <p:cNvPr id="119" name="Picture 118">
            <a:extLst>
              <a:ext uri="{FF2B5EF4-FFF2-40B4-BE49-F238E27FC236}">
                <a16:creationId xmlns:a16="http://schemas.microsoft.com/office/drawing/2014/main" id="{9047F865-6493-78F3-891A-1B7930D0941E}"/>
              </a:ext>
            </a:extLst>
          </p:cNvPr>
          <p:cNvPicPr>
            <a:picLocks noChangeAspect="1"/>
          </p:cNvPicPr>
          <p:nvPr/>
        </p:nvPicPr>
        <p:blipFill>
          <a:blip r:embed="rId3"/>
          <a:stretch>
            <a:fillRect/>
          </a:stretch>
        </p:blipFill>
        <p:spPr>
          <a:xfrm>
            <a:off x="5824927" y="1652666"/>
            <a:ext cx="279819" cy="311048"/>
          </a:xfrm>
          <a:prstGeom prst="rect">
            <a:avLst/>
          </a:prstGeom>
        </p:spPr>
      </p:pic>
      <p:pic>
        <p:nvPicPr>
          <p:cNvPr id="121" name="Picture 120">
            <a:extLst>
              <a:ext uri="{FF2B5EF4-FFF2-40B4-BE49-F238E27FC236}">
                <a16:creationId xmlns:a16="http://schemas.microsoft.com/office/drawing/2014/main" id="{37FA7C2D-0094-D01A-E3D2-C54CD78E2135}"/>
              </a:ext>
            </a:extLst>
          </p:cNvPr>
          <p:cNvPicPr>
            <a:picLocks noChangeAspect="1"/>
          </p:cNvPicPr>
          <p:nvPr/>
        </p:nvPicPr>
        <p:blipFill>
          <a:blip r:embed="rId4"/>
          <a:stretch>
            <a:fillRect/>
          </a:stretch>
        </p:blipFill>
        <p:spPr>
          <a:xfrm>
            <a:off x="8804223" y="1665156"/>
            <a:ext cx="311048" cy="317294"/>
          </a:xfrm>
          <a:prstGeom prst="rect">
            <a:avLst/>
          </a:prstGeom>
        </p:spPr>
      </p:pic>
    </p:spTree>
    <p:extLst>
      <p:ext uri="{BB962C8B-B14F-4D97-AF65-F5344CB8AC3E}">
        <p14:creationId xmlns:p14="http://schemas.microsoft.com/office/powerpoint/2010/main" val="2386399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500"/>
                                        <p:tgtEl>
                                          <p:spTgt spid="10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500"/>
                                        <p:tgtEl>
                                          <p:spTgt spid="110"/>
                                        </p:tgtEl>
                                      </p:cBhvr>
                                    </p:animEffect>
                                  </p:childTnLst>
                                </p:cTn>
                              </p:par>
                              <p:par>
                                <p:cTn id="11" presetID="10" presetClass="entr" presetSubtype="0" fill="hold"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fade">
                                      <p:cBhvr>
                                        <p:cTn id="13" dur="500"/>
                                        <p:tgtEl>
                                          <p:spTgt spid="1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6"/>
                                        </p:tgtEl>
                                        <p:attrNameLst>
                                          <p:attrName>style.visibility</p:attrName>
                                        </p:attrNameLst>
                                      </p:cBhvr>
                                      <p:to>
                                        <p:strVal val="visible"/>
                                      </p:to>
                                    </p:set>
                                    <p:animEffect transition="in" filter="fade">
                                      <p:cBhvr>
                                        <p:cTn id="16" dur="500"/>
                                        <p:tgtEl>
                                          <p:spTgt spid="9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8"/>
                                        </p:tgtEl>
                                        <p:attrNameLst>
                                          <p:attrName>style.visibility</p:attrName>
                                        </p:attrNameLst>
                                      </p:cBhvr>
                                      <p:to>
                                        <p:strVal val="visible"/>
                                      </p:to>
                                    </p:set>
                                    <p:animEffect transition="in" filter="fade">
                                      <p:cBhvr>
                                        <p:cTn id="21" dur="500"/>
                                        <p:tgtEl>
                                          <p:spTgt spid="98"/>
                                        </p:tgtEl>
                                      </p:cBhvr>
                                    </p:animEffect>
                                  </p:childTnLst>
                                </p:cTn>
                              </p:par>
                              <p:par>
                                <p:cTn id="22" presetID="10" presetClass="entr" presetSubtype="0" fill="hold" nodeType="withEffect">
                                  <p:stCondLst>
                                    <p:cond delay="0"/>
                                  </p:stCondLst>
                                  <p:childTnLst>
                                    <p:set>
                                      <p:cBhvr>
                                        <p:cTn id="23" dur="1" fill="hold">
                                          <p:stCondLst>
                                            <p:cond delay="0"/>
                                          </p:stCondLst>
                                        </p:cTn>
                                        <p:tgtEl>
                                          <p:spTgt spid="104"/>
                                        </p:tgtEl>
                                        <p:attrNameLst>
                                          <p:attrName>style.visibility</p:attrName>
                                        </p:attrNameLst>
                                      </p:cBhvr>
                                      <p:to>
                                        <p:strVal val="visible"/>
                                      </p:to>
                                    </p:set>
                                    <p:animEffect transition="in" filter="fade">
                                      <p:cBhvr>
                                        <p:cTn id="24" dur="500"/>
                                        <p:tgtEl>
                                          <p:spTgt spid="10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2"/>
                                        </p:tgtEl>
                                        <p:attrNameLst>
                                          <p:attrName>style.visibility</p:attrName>
                                        </p:attrNameLst>
                                      </p:cBhvr>
                                      <p:to>
                                        <p:strVal val="visible"/>
                                      </p:to>
                                    </p:set>
                                    <p:animEffect transition="in" filter="fade">
                                      <p:cBhvr>
                                        <p:cTn id="27" dur="500"/>
                                        <p:tgtEl>
                                          <p:spTgt spid="112"/>
                                        </p:tgtEl>
                                      </p:cBhvr>
                                    </p:animEffect>
                                  </p:childTnLst>
                                </p:cTn>
                              </p:par>
                              <p:par>
                                <p:cTn id="28" presetID="10" presetClass="entr" presetSubtype="0" fill="hold" nodeType="withEffect">
                                  <p:stCondLst>
                                    <p:cond delay="0"/>
                                  </p:stCondLst>
                                  <p:childTnLst>
                                    <p:set>
                                      <p:cBhvr>
                                        <p:cTn id="29" dur="1" fill="hold">
                                          <p:stCondLst>
                                            <p:cond delay="0"/>
                                          </p:stCondLst>
                                        </p:cTn>
                                        <p:tgtEl>
                                          <p:spTgt spid="119"/>
                                        </p:tgtEl>
                                        <p:attrNameLst>
                                          <p:attrName>style.visibility</p:attrName>
                                        </p:attrNameLst>
                                      </p:cBhvr>
                                      <p:to>
                                        <p:strVal val="visible"/>
                                      </p:to>
                                    </p:set>
                                    <p:animEffect transition="in" filter="fade">
                                      <p:cBhvr>
                                        <p:cTn id="30" dur="500"/>
                                        <p:tgtEl>
                                          <p:spTgt spid="1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6"/>
                                        </p:tgtEl>
                                        <p:attrNameLst>
                                          <p:attrName>style.visibility</p:attrName>
                                        </p:attrNameLst>
                                      </p:cBhvr>
                                      <p:to>
                                        <p:strVal val="visible"/>
                                      </p:to>
                                    </p:set>
                                    <p:animEffect transition="in" filter="fade">
                                      <p:cBhvr>
                                        <p:cTn id="35" dur="500"/>
                                        <p:tgtEl>
                                          <p:spTgt spid="7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0"/>
                                        </p:tgtEl>
                                        <p:attrNameLst>
                                          <p:attrName>style.visibility</p:attrName>
                                        </p:attrNameLst>
                                      </p:cBhvr>
                                      <p:to>
                                        <p:strVal val="visible"/>
                                      </p:to>
                                    </p:set>
                                    <p:animEffect transition="in" filter="fade">
                                      <p:cBhvr>
                                        <p:cTn id="38" dur="500"/>
                                        <p:tgtEl>
                                          <p:spTgt spid="10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7"/>
                                        </p:tgtEl>
                                        <p:attrNameLst>
                                          <p:attrName>style.visibility</p:attrName>
                                        </p:attrNameLst>
                                      </p:cBhvr>
                                      <p:to>
                                        <p:strVal val="visible"/>
                                      </p:to>
                                    </p:set>
                                    <p:animEffect transition="in" filter="fade">
                                      <p:cBhvr>
                                        <p:cTn id="41" dur="500"/>
                                        <p:tgtEl>
                                          <p:spTgt spid="117"/>
                                        </p:tgtEl>
                                      </p:cBhvr>
                                    </p:animEffect>
                                  </p:childTnLst>
                                </p:cTn>
                              </p:par>
                              <p:par>
                                <p:cTn id="42" presetID="10" presetClass="entr" presetSubtype="0" fill="hold" nodeType="withEffect">
                                  <p:stCondLst>
                                    <p:cond delay="0"/>
                                  </p:stCondLst>
                                  <p:childTnLst>
                                    <p:set>
                                      <p:cBhvr>
                                        <p:cTn id="43" dur="1" fill="hold">
                                          <p:stCondLst>
                                            <p:cond delay="0"/>
                                          </p:stCondLst>
                                        </p:cTn>
                                        <p:tgtEl>
                                          <p:spTgt spid="121"/>
                                        </p:tgtEl>
                                        <p:attrNameLst>
                                          <p:attrName>style.visibility</p:attrName>
                                        </p:attrNameLst>
                                      </p:cBhvr>
                                      <p:to>
                                        <p:strVal val="visible"/>
                                      </p:to>
                                    </p:set>
                                    <p:animEffect transition="in" filter="fade">
                                      <p:cBhvr>
                                        <p:cTn id="44"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8" grpId="0"/>
      <p:bldP spid="100" grpId="0"/>
      <p:bldP spid="110" grpId="0"/>
      <p:bldP spid="112" grpId="0"/>
      <p:bldP spid="1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FE59B-C3E3-D02D-6F71-6E5F555BA2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238318-49D6-1503-5059-CC6EBB47147E}"/>
              </a:ext>
            </a:extLst>
          </p:cNvPr>
          <p:cNvSpPr>
            <a:spLocks noGrp="1"/>
          </p:cNvSpPr>
          <p:nvPr>
            <p:ph type="ctrTitle"/>
          </p:nvPr>
        </p:nvSpPr>
        <p:spPr>
          <a:xfrm>
            <a:off x="2647199" y="1501742"/>
            <a:ext cx="6801602" cy="1994392"/>
          </a:xfrm>
        </p:spPr>
        <p:txBody>
          <a:bodyPr/>
          <a:lstStyle/>
          <a:p>
            <a:r>
              <a:rPr lang="en-US"/>
              <a:t>Problem Statement 3: </a:t>
            </a:r>
            <a:br>
              <a:rPr lang="en-US"/>
            </a:br>
            <a:r>
              <a:rPr lang="en-US"/>
              <a:t>Delivery network optimization</a:t>
            </a:r>
          </a:p>
        </p:txBody>
      </p:sp>
      <p:sp>
        <p:nvSpPr>
          <p:cNvPr id="4" name="Date Placeholder 3">
            <a:extLst>
              <a:ext uri="{FF2B5EF4-FFF2-40B4-BE49-F238E27FC236}">
                <a16:creationId xmlns:a16="http://schemas.microsoft.com/office/drawing/2014/main" id="{7FBD09A3-2754-B027-8D02-B8E1BAD3EBF1}"/>
              </a:ext>
            </a:extLst>
          </p:cNvPr>
          <p:cNvSpPr>
            <a:spLocks noGrp="1"/>
          </p:cNvSpPr>
          <p:nvPr>
            <p:ph type="dt" sz="half" idx="10"/>
          </p:nvPr>
        </p:nvSpPr>
        <p:spPr/>
        <p:txBody>
          <a:bodyPr/>
          <a:lstStyle/>
          <a:p>
            <a:fld id="{D47A9A36-4EB0-BF46-AE48-7CDA251B954B}" type="datetime1">
              <a:rPr lang="en-US" smtClean="0"/>
              <a:pPr/>
              <a:t>3/27/2025</a:t>
            </a:fld>
            <a:endParaRPr lang="en-US"/>
          </a:p>
        </p:txBody>
      </p:sp>
      <p:sp>
        <p:nvSpPr>
          <p:cNvPr id="5" name="Slide Number Placeholder 4">
            <a:extLst>
              <a:ext uri="{FF2B5EF4-FFF2-40B4-BE49-F238E27FC236}">
                <a16:creationId xmlns:a16="http://schemas.microsoft.com/office/drawing/2014/main" id="{7CD67FFD-C76B-A9D1-AD8C-83C1E2A23A07}"/>
              </a:ext>
            </a:extLst>
          </p:cNvPr>
          <p:cNvSpPr>
            <a:spLocks noGrp="1"/>
          </p:cNvSpPr>
          <p:nvPr>
            <p:ph type="sldNum" sz="quarter" idx="12"/>
          </p:nvPr>
        </p:nvSpPr>
        <p:spPr/>
        <p:txBody>
          <a:bodyPr/>
          <a:lstStyle/>
          <a:p>
            <a:fld id="{8A7A6979-0714-4377-B894-6BE4C2D6E202}" type="slidenum">
              <a:rPr lang="en-US" smtClean="0"/>
              <a:pPr/>
              <a:t>24</a:t>
            </a:fld>
            <a:endParaRPr lang="en-US"/>
          </a:p>
        </p:txBody>
      </p:sp>
    </p:spTree>
    <p:extLst>
      <p:ext uri="{BB962C8B-B14F-4D97-AF65-F5344CB8AC3E}">
        <p14:creationId xmlns:p14="http://schemas.microsoft.com/office/powerpoint/2010/main" val="17741373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6D0EF-8397-E722-B2DE-1D0F3BF8C2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A3BE7E-9552-0DA1-8044-F2896B192873}"/>
              </a:ext>
            </a:extLst>
          </p:cNvPr>
          <p:cNvSpPr>
            <a:spLocks noGrp="1"/>
          </p:cNvSpPr>
          <p:nvPr>
            <p:ph type="ctrTitle"/>
          </p:nvPr>
        </p:nvSpPr>
        <p:spPr/>
        <p:txBody>
          <a:bodyPr/>
          <a:lstStyle/>
          <a:p>
            <a:r>
              <a:rPr lang="en-US">
                <a:latin typeface="Franklin Gothic Book"/>
              </a:rPr>
              <a:t>Problem Statement 3: Delivery Network Optimization</a:t>
            </a:r>
            <a:endParaRPr lang="en-US"/>
          </a:p>
        </p:txBody>
      </p:sp>
      <p:sp>
        <p:nvSpPr>
          <p:cNvPr id="5" name="Date Placeholder 4">
            <a:extLst>
              <a:ext uri="{FF2B5EF4-FFF2-40B4-BE49-F238E27FC236}">
                <a16:creationId xmlns:a16="http://schemas.microsoft.com/office/drawing/2014/main" id="{F54D9484-CB05-F0E8-22D8-628B11FAD107}"/>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39A09C71-1F19-6E80-CFDD-7BAD86297DAF}"/>
              </a:ext>
            </a:extLst>
          </p:cNvPr>
          <p:cNvSpPr>
            <a:spLocks noGrp="1"/>
          </p:cNvSpPr>
          <p:nvPr>
            <p:ph type="sldNum" sz="quarter" idx="12"/>
          </p:nvPr>
        </p:nvSpPr>
        <p:spPr/>
        <p:txBody>
          <a:bodyPr/>
          <a:lstStyle/>
          <a:p>
            <a:fld id="{8A7A6979-0714-4377-B894-6BE4C2D6E202}" type="slidenum">
              <a:rPr lang="en-US" smtClean="0"/>
              <a:pPr/>
              <a:t>25</a:t>
            </a:fld>
            <a:endParaRPr lang="en-US"/>
          </a:p>
        </p:txBody>
      </p:sp>
      <p:sp>
        <p:nvSpPr>
          <p:cNvPr id="9" name="Rectangle 8">
            <a:extLst>
              <a:ext uri="{FF2B5EF4-FFF2-40B4-BE49-F238E27FC236}">
                <a16:creationId xmlns:a16="http://schemas.microsoft.com/office/drawing/2014/main" id="{23EB96EB-93F8-6ADE-641B-8118578DC6C6}"/>
              </a:ext>
            </a:extLst>
          </p:cNvPr>
          <p:cNvSpPr/>
          <p:nvPr/>
        </p:nvSpPr>
        <p:spPr>
          <a:xfrm>
            <a:off x="275427" y="2070071"/>
            <a:ext cx="3844954" cy="3410574"/>
          </a:xfrm>
          <a:prstGeom prst="rect">
            <a:avLst/>
          </a:prstGeom>
          <a:solidFill>
            <a:srgbClr val="EDE8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1400"/>
              <a:t>How do we </a:t>
            </a:r>
            <a:r>
              <a:rPr lang="en-US" sz="1400" b="1"/>
              <a:t>reduce the overall distance travelled </a:t>
            </a:r>
            <a:r>
              <a:rPr lang="en-US" sz="1400"/>
              <a:t>to deliver product to customers?</a:t>
            </a:r>
          </a:p>
          <a:p>
            <a:pPr marL="342900" indent="-342900">
              <a:buFont typeface="+mj-lt"/>
              <a:buAutoNum type="arabicPeriod"/>
            </a:pPr>
            <a:endParaRPr lang="en-US" sz="1400"/>
          </a:p>
          <a:p>
            <a:pPr marL="342900" indent="-342900">
              <a:buFont typeface="+mj-lt"/>
              <a:buAutoNum type="arabicPeriod"/>
            </a:pPr>
            <a:r>
              <a:rPr lang="en-US" sz="1400"/>
              <a:t>Is there a way to </a:t>
            </a:r>
            <a:r>
              <a:rPr lang="en-US" sz="1400" b="1"/>
              <a:t>minimize intercompany transfers </a:t>
            </a:r>
            <a:r>
              <a:rPr lang="en-US" sz="1400"/>
              <a:t>while planning for warehouse stocking? </a:t>
            </a:r>
          </a:p>
          <a:p>
            <a:pPr marL="342900" indent="-342900">
              <a:buFont typeface="+mj-lt"/>
              <a:buAutoNum type="arabicPeriod"/>
            </a:pPr>
            <a:endParaRPr lang="en-US" sz="1400"/>
          </a:p>
          <a:p>
            <a:pPr marL="342900" indent="-342900">
              <a:buFont typeface="+mj-lt"/>
              <a:buAutoNum type="arabicPeriod"/>
            </a:pPr>
            <a:r>
              <a:rPr lang="en-US" sz="1400"/>
              <a:t>Would </a:t>
            </a:r>
            <a:r>
              <a:rPr lang="en-US" sz="1400" b="1"/>
              <a:t>removing the customer-to-warehouse mapping</a:t>
            </a:r>
            <a:r>
              <a:rPr lang="en-US" sz="1400"/>
              <a:t> enhance our overall delivery efficiency?</a:t>
            </a:r>
          </a:p>
        </p:txBody>
      </p:sp>
      <p:sp>
        <p:nvSpPr>
          <p:cNvPr id="11" name="Rectangle 10">
            <a:extLst>
              <a:ext uri="{FF2B5EF4-FFF2-40B4-BE49-F238E27FC236}">
                <a16:creationId xmlns:a16="http://schemas.microsoft.com/office/drawing/2014/main" id="{22D45423-CCF0-6AB3-75CF-FA2A29F94468}"/>
              </a:ext>
            </a:extLst>
          </p:cNvPr>
          <p:cNvSpPr/>
          <p:nvPr/>
        </p:nvSpPr>
        <p:spPr>
          <a:xfrm>
            <a:off x="4224567" y="2070071"/>
            <a:ext cx="3844954" cy="3410574"/>
          </a:xfrm>
          <a:prstGeom prst="rect">
            <a:avLst/>
          </a:prstGeom>
          <a:solidFill>
            <a:srgbClr val="EDE8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a:latin typeface="Franklin Gothic Book"/>
              </a:rPr>
              <a:t>A </a:t>
            </a:r>
            <a:r>
              <a:rPr lang="en-US" sz="1400" b="1">
                <a:latin typeface="Franklin Gothic Book"/>
              </a:rPr>
              <a:t>self serve python notebook </a:t>
            </a:r>
            <a:r>
              <a:rPr lang="en-US" sz="1400">
                <a:latin typeface="Franklin Gothic Book"/>
              </a:rPr>
              <a:t>would help the analytics team answer the business questions by using a </a:t>
            </a:r>
            <a:r>
              <a:rPr lang="en-US" sz="1400" b="1">
                <a:latin typeface="Franklin Gothic Book"/>
              </a:rPr>
              <a:t>linear programming </a:t>
            </a:r>
            <a:r>
              <a:rPr lang="en-US" sz="1400">
                <a:latin typeface="Franklin Gothic Book"/>
              </a:rPr>
              <a:t>network optimization approach</a:t>
            </a:r>
          </a:p>
          <a:p>
            <a:endParaRPr lang="en-US" sz="1400">
              <a:latin typeface="Franklin Gothic Book"/>
            </a:endParaRPr>
          </a:p>
          <a:p>
            <a:endParaRPr lang="en-US" sz="1400">
              <a:latin typeface="Franklin Gothic Book"/>
            </a:endParaRPr>
          </a:p>
          <a:p>
            <a:endParaRPr lang="en-US" sz="1400">
              <a:latin typeface="Franklin Gothic Book"/>
            </a:endParaRPr>
          </a:p>
          <a:p>
            <a:endParaRPr lang="en-US" sz="1400">
              <a:latin typeface="Franklin Gothic Book"/>
            </a:endParaRPr>
          </a:p>
          <a:p>
            <a:endParaRPr lang="en-US" sz="1400">
              <a:latin typeface="Franklin Gothic Book"/>
            </a:endParaRPr>
          </a:p>
          <a:p>
            <a:endParaRPr lang="en-US" sz="1400">
              <a:latin typeface="Franklin Gothic Book"/>
            </a:endParaRPr>
          </a:p>
          <a:p>
            <a:endParaRPr lang="en-US" sz="1400">
              <a:latin typeface="Franklin Gothic Book"/>
            </a:endParaRPr>
          </a:p>
          <a:p>
            <a:endParaRPr lang="en-US" sz="1400">
              <a:latin typeface="Franklin Gothic Book"/>
            </a:endParaRPr>
          </a:p>
          <a:p>
            <a:endParaRPr lang="en-US" sz="1400">
              <a:latin typeface="Franklin Gothic Book"/>
            </a:endParaRPr>
          </a:p>
          <a:p>
            <a:r>
              <a:rPr lang="en-US" sz="1400">
                <a:latin typeface="Franklin Gothic Book"/>
              </a:rPr>
              <a:t>	</a:t>
            </a:r>
          </a:p>
        </p:txBody>
      </p:sp>
      <p:sp>
        <p:nvSpPr>
          <p:cNvPr id="17" name="Rectangle 16">
            <a:extLst>
              <a:ext uri="{FF2B5EF4-FFF2-40B4-BE49-F238E27FC236}">
                <a16:creationId xmlns:a16="http://schemas.microsoft.com/office/drawing/2014/main" id="{9AFE9DE0-0CB4-E858-E523-487F53052660}"/>
              </a:ext>
            </a:extLst>
          </p:cNvPr>
          <p:cNvSpPr/>
          <p:nvPr/>
        </p:nvSpPr>
        <p:spPr>
          <a:xfrm>
            <a:off x="275427" y="1407183"/>
            <a:ext cx="3844954" cy="657137"/>
          </a:xfrm>
          <a:prstGeom prst="rect">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Business Questions</a:t>
            </a:r>
          </a:p>
        </p:txBody>
      </p:sp>
      <p:pic>
        <p:nvPicPr>
          <p:cNvPr id="18" name="Graphic 17" descr="Customer review with solid fill">
            <a:extLst>
              <a:ext uri="{FF2B5EF4-FFF2-40B4-BE49-F238E27FC236}">
                <a16:creationId xmlns:a16="http://schemas.microsoft.com/office/drawing/2014/main" id="{AFC55C3A-CCFB-FF85-9613-1BB290F8D0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1159" y="1478902"/>
            <a:ext cx="566928" cy="594884"/>
          </a:xfrm>
          <a:prstGeom prst="rect">
            <a:avLst/>
          </a:prstGeom>
        </p:spPr>
      </p:pic>
      <p:sp>
        <p:nvSpPr>
          <p:cNvPr id="19" name="Rectangle 18">
            <a:extLst>
              <a:ext uri="{FF2B5EF4-FFF2-40B4-BE49-F238E27FC236}">
                <a16:creationId xmlns:a16="http://schemas.microsoft.com/office/drawing/2014/main" id="{75AC281A-08F8-A1D9-C371-D2750DCD2E87}"/>
              </a:ext>
            </a:extLst>
          </p:cNvPr>
          <p:cNvSpPr/>
          <p:nvPr/>
        </p:nvSpPr>
        <p:spPr>
          <a:xfrm>
            <a:off x="4224567" y="1418685"/>
            <a:ext cx="3844954" cy="657137"/>
          </a:xfrm>
          <a:prstGeom prst="rect">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Deliverables</a:t>
            </a:r>
          </a:p>
        </p:txBody>
      </p:sp>
      <p:pic>
        <p:nvPicPr>
          <p:cNvPr id="20" name="Graphic 19" descr="Upward trend with solid fill">
            <a:extLst>
              <a:ext uri="{FF2B5EF4-FFF2-40B4-BE49-F238E27FC236}">
                <a16:creationId xmlns:a16="http://schemas.microsoft.com/office/drawing/2014/main" id="{4E1B8CFF-3078-E49C-47FA-06F16EA708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32367" y="1485710"/>
            <a:ext cx="566928" cy="566928"/>
          </a:xfrm>
          <a:prstGeom prst="rect">
            <a:avLst/>
          </a:prstGeom>
        </p:spPr>
      </p:pic>
      <p:pic>
        <p:nvPicPr>
          <p:cNvPr id="1028" name="Picture 4">
            <a:extLst>
              <a:ext uri="{FF2B5EF4-FFF2-40B4-BE49-F238E27FC236}">
                <a16:creationId xmlns:a16="http://schemas.microsoft.com/office/drawing/2014/main" id="{EC4356C4-A583-1EE5-09B5-E16B75D4B5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77011" y="3272154"/>
            <a:ext cx="2388898" cy="1641750"/>
          </a:xfrm>
          <a:prstGeom prst="rect">
            <a:avLst/>
          </a:prstGeom>
          <a:noFill/>
          <a:ln>
            <a:solidFill>
              <a:schemeClr val="tx1">
                <a:lumMod val="75000"/>
                <a:lumOff val="2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F2FAB59-93D0-DA1E-1DE5-E7B9F4D65CF7}"/>
              </a:ext>
            </a:extLst>
          </p:cNvPr>
          <p:cNvSpPr/>
          <p:nvPr/>
        </p:nvSpPr>
        <p:spPr>
          <a:xfrm>
            <a:off x="8157290" y="1412934"/>
            <a:ext cx="3844954" cy="657137"/>
          </a:xfrm>
          <a:prstGeom prst="rect">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Implications</a:t>
            </a:r>
          </a:p>
        </p:txBody>
      </p:sp>
      <p:sp>
        <p:nvSpPr>
          <p:cNvPr id="7" name="Rectangle 6">
            <a:extLst>
              <a:ext uri="{FF2B5EF4-FFF2-40B4-BE49-F238E27FC236}">
                <a16:creationId xmlns:a16="http://schemas.microsoft.com/office/drawing/2014/main" id="{80C67D8B-7279-7B81-FB8F-59CB222AC67A}"/>
              </a:ext>
            </a:extLst>
          </p:cNvPr>
          <p:cNvSpPr/>
          <p:nvPr/>
        </p:nvSpPr>
        <p:spPr>
          <a:xfrm>
            <a:off x="8157290" y="2070071"/>
            <a:ext cx="3844954" cy="3410574"/>
          </a:xfrm>
          <a:prstGeom prst="rect">
            <a:avLst/>
          </a:prstGeom>
          <a:solidFill>
            <a:srgbClr val="EDE8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a:latin typeface="Franklin Gothic Book"/>
              </a:rPr>
              <a:t>Increased Efficiency - </a:t>
            </a:r>
            <a:endParaRPr lang="en-US" sz="1400">
              <a:latin typeface="Franklin Gothic Book"/>
            </a:endParaRPr>
          </a:p>
          <a:p>
            <a:pPr marL="285750" indent="-285750">
              <a:buFont typeface="Arial" panose="020B0604020202020204" pitchFamily="34" charset="0"/>
              <a:buChar char="•"/>
            </a:pPr>
            <a:r>
              <a:rPr lang="en-US" sz="1400">
                <a:latin typeface="Franklin Gothic Book"/>
              </a:rPr>
              <a:t>The network optimization approach will help improve the mapping of customers to warehouses, thereby </a:t>
            </a:r>
            <a:r>
              <a:rPr lang="en-US" sz="1400" b="1">
                <a:latin typeface="Franklin Gothic Book"/>
              </a:rPr>
              <a:t>reducing the need for intercompany transfers</a:t>
            </a:r>
          </a:p>
          <a:p>
            <a:endParaRPr lang="en-US" sz="1400" b="1">
              <a:latin typeface="Franklin Gothic Book"/>
            </a:endParaRPr>
          </a:p>
          <a:p>
            <a:r>
              <a:rPr lang="en-US" sz="1400" b="1">
                <a:latin typeface="Franklin Gothic Book"/>
              </a:rPr>
              <a:t>Reduced Costs – </a:t>
            </a:r>
          </a:p>
          <a:p>
            <a:pPr marL="285750" indent="-285750">
              <a:buFont typeface="Arial" panose="020B0604020202020204" pitchFamily="34" charset="0"/>
              <a:buChar char="•"/>
            </a:pPr>
            <a:r>
              <a:rPr lang="en-US" sz="1400">
                <a:latin typeface="Franklin Gothic Book"/>
              </a:rPr>
              <a:t>Using the model to aide planning for different customer demand scenarios will help </a:t>
            </a:r>
            <a:r>
              <a:rPr lang="en-US" sz="1400" b="1">
                <a:latin typeface="Franklin Gothic Book"/>
              </a:rPr>
              <a:t>reduce the distance travelled</a:t>
            </a:r>
            <a:r>
              <a:rPr lang="en-US" sz="1400">
                <a:latin typeface="Franklin Gothic Book"/>
              </a:rPr>
              <a:t> to fulfill orders for customers</a:t>
            </a:r>
            <a:endParaRPr lang="en-US" sz="1400" b="1">
              <a:latin typeface="Franklin Gothic Book"/>
            </a:endParaRPr>
          </a:p>
          <a:p>
            <a:endParaRPr lang="en-US" sz="1400" b="1">
              <a:latin typeface="Franklin Gothic Book"/>
            </a:endParaRPr>
          </a:p>
        </p:txBody>
      </p:sp>
      <p:pic>
        <p:nvPicPr>
          <p:cNvPr id="10" name="Graphic 9" descr="Presentation with pie chart with solid fill">
            <a:extLst>
              <a:ext uri="{FF2B5EF4-FFF2-40B4-BE49-F238E27FC236}">
                <a16:creationId xmlns:a16="http://schemas.microsoft.com/office/drawing/2014/main" id="{BCA57EF8-5E90-D6C2-3688-0DF282A997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71828" y="1479959"/>
            <a:ext cx="566928" cy="566928"/>
          </a:xfrm>
          <a:prstGeom prst="rect">
            <a:avLst/>
          </a:prstGeom>
        </p:spPr>
      </p:pic>
      <p:pic>
        <p:nvPicPr>
          <p:cNvPr id="1030" name="Picture 6">
            <a:extLst>
              <a:ext uri="{FF2B5EF4-FFF2-40B4-BE49-F238E27FC236}">
                <a16:creationId xmlns:a16="http://schemas.microsoft.com/office/drawing/2014/main" id="{AE12ABBE-4983-2287-98FD-C0A22CBCFE2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43714"/>
          <a:stretch/>
        </p:blipFill>
        <p:spPr bwMode="auto">
          <a:xfrm>
            <a:off x="5224687" y="3664950"/>
            <a:ext cx="2663114" cy="1685568"/>
          </a:xfrm>
          <a:prstGeom prst="rect">
            <a:avLst/>
          </a:prstGeom>
          <a:noFill/>
          <a:ln>
            <a:solidFill>
              <a:schemeClr val="tx1">
                <a:lumMod val="75000"/>
                <a:lumOff val="2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98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nodeType="withEffect">
                                  <p:stCondLst>
                                    <p:cond delay="0"/>
                                  </p:stCondLst>
                                  <p:childTnLst>
                                    <p:set>
                                      <p:cBhvr>
                                        <p:cTn id="26" dur="1" fill="hold">
                                          <p:stCondLst>
                                            <p:cond delay="0"/>
                                          </p:stCondLst>
                                        </p:cTn>
                                        <p:tgtEl>
                                          <p:spTgt spid="1028"/>
                                        </p:tgtEl>
                                        <p:attrNameLst>
                                          <p:attrName>style.visibility</p:attrName>
                                        </p:attrNameLst>
                                      </p:cBhvr>
                                      <p:to>
                                        <p:strVal val="visible"/>
                                      </p:to>
                                    </p:set>
                                    <p:animEffect transition="in" filter="fade">
                                      <p:cBhvr>
                                        <p:cTn id="27" dur="500"/>
                                        <p:tgtEl>
                                          <p:spTgt spid="1028"/>
                                        </p:tgtEl>
                                      </p:cBhvr>
                                    </p:animEffect>
                                  </p:childTnLst>
                                </p:cTn>
                              </p:par>
                              <p:par>
                                <p:cTn id="28" presetID="10" presetClass="entr" presetSubtype="0" fill="hold" nodeType="withEffect">
                                  <p:stCondLst>
                                    <p:cond delay="0"/>
                                  </p:stCondLst>
                                  <p:childTnLst>
                                    <p:set>
                                      <p:cBhvr>
                                        <p:cTn id="29" dur="1" fill="hold">
                                          <p:stCondLst>
                                            <p:cond delay="0"/>
                                          </p:stCondLst>
                                        </p:cTn>
                                        <p:tgtEl>
                                          <p:spTgt spid="1030"/>
                                        </p:tgtEl>
                                        <p:attrNameLst>
                                          <p:attrName>style.visibility</p:attrName>
                                        </p:attrNameLst>
                                      </p:cBhvr>
                                      <p:to>
                                        <p:strVal val="visible"/>
                                      </p:to>
                                    </p:set>
                                    <p:animEffect transition="in" filter="fade">
                                      <p:cBhvr>
                                        <p:cTn id="30" dur="500"/>
                                        <p:tgtEl>
                                          <p:spTgt spid="103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7" grpId="0" animBg="1"/>
      <p:bldP spid="19" grpId="0" animBg="1"/>
      <p:bldP spid="3"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2D1CD-262F-EEE5-F024-2F115D6AF2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554C6B-946F-2A66-8C65-D28646F75B28}"/>
              </a:ext>
            </a:extLst>
          </p:cNvPr>
          <p:cNvSpPr>
            <a:spLocks noGrp="1"/>
          </p:cNvSpPr>
          <p:nvPr>
            <p:ph type="ctrTitle"/>
          </p:nvPr>
        </p:nvSpPr>
        <p:spPr>
          <a:xfrm>
            <a:off x="1270139" y="134673"/>
            <a:ext cx="9377302" cy="664797"/>
          </a:xfrm>
        </p:spPr>
        <p:txBody>
          <a:bodyPr/>
          <a:lstStyle/>
          <a:p>
            <a:r>
              <a:rPr lang="en-US">
                <a:latin typeface="Franklin Gothic Book"/>
              </a:rPr>
              <a:t>Our solution is a two-stage linear programming model to minimize the distance travelled to fulfill customer demand</a:t>
            </a:r>
            <a:endParaRPr lang="en-US"/>
          </a:p>
        </p:txBody>
      </p:sp>
      <p:sp>
        <p:nvSpPr>
          <p:cNvPr id="5" name="Date Placeholder 4">
            <a:extLst>
              <a:ext uri="{FF2B5EF4-FFF2-40B4-BE49-F238E27FC236}">
                <a16:creationId xmlns:a16="http://schemas.microsoft.com/office/drawing/2014/main" id="{7E9D508A-0BD6-6AA0-1DA6-B231A8BD86B6}"/>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154F49BF-9BF9-0232-5DB2-C08203E80557}"/>
              </a:ext>
            </a:extLst>
          </p:cNvPr>
          <p:cNvSpPr>
            <a:spLocks noGrp="1"/>
          </p:cNvSpPr>
          <p:nvPr>
            <p:ph type="sldNum" sz="quarter" idx="12"/>
          </p:nvPr>
        </p:nvSpPr>
        <p:spPr/>
        <p:txBody>
          <a:bodyPr/>
          <a:lstStyle/>
          <a:p>
            <a:fld id="{8A7A6979-0714-4377-B894-6BE4C2D6E202}" type="slidenum">
              <a:rPr lang="en-US" smtClean="0"/>
              <a:pPr/>
              <a:t>26</a:t>
            </a:fld>
            <a:endParaRPr lang="en-US"/>
          </a:p>
        </p:txBody>
      </p:sp>
      <p:sp>
        <p:nvSpPr>
          <p:cNvPr id="35" name="Isosceles Triangle 34">
            <a:extLst>
              <a:ext uri="{FF2B5EF4-FFF2-40B4-BE49-F238E27FC236}">
                <a16:creationId xmlns:a16="http://schemas.microsoft.com/office/drawing/2014/main" id="{3BACFF80-EBA2-5913-2E16-C569C922F272}"/>
              </a:ext>
            </a:extLst>
          </p:cNvPr>
          <p:cNvSpPr/>
          <p:nvPr/>
        </p:nvSpPr>
        <p:spPr>
          <a:xfrm rot="5400000">
            <a:off x="4008315" y="3379519"/>
            <a:ext cx="3783181" cy="292013"/>
          </a:xfrm>
          <a:prstGeom prst="triangle">
            <a:avLst>
              <a:gd name="adj" fmla="val 50405"/>
            </a:avLst>
          </a:prstGeom>
          <a:solidFill>
            <a:schemeClr val="accent5">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C8B41E1F-6F1D-92E4-7AD1-BF68F4A291D5}"/>
              </a:ext>
            </a:extLst>
          </p:cNvPr>
          <p:cNvSpPr txBox="1"/>
          <p:nvPr/>
        </p:nvSpPr>
        <p:spPr>
          <a:xfrm>
            <a:off x="225301" y="1061810"/>
            <a:ext cx="4212379" cy="830997"/>
          </a:xfrm>
          <a:prstGeom prst="rect">
            <a:avLst/>
          </a:prstGeom>
          <a:noFill/>
        </p:spPr>
        <p:txBody>
          <a:bodyPr wrap="square" rtlCol="0">
            <a:spAutoFit/>
          </a:bodyPr>
          <a:lstStyle/>
          <a:p>
            <a:pPr algn="ctr"/>
            <a:r>
              <a:rPr lang="en-US" sz="2000" b="1">
                <a:cs typeface="Poppins" panose="00000500000000000000" pitchFamily="2" charset="0"/>
              </a:rPr>
              <a:t>Model Description</a:t>
            </a:r>
          </a:p>
          <a:p>
            <a:pPr algn="ctr"/>
            <a:r>
              <a:rPr lang="en-US" sz="1400" i="1">
                <a:cs typeface="Poppins" panose="00000500000000000000" pitchFamily="2" charset="0"/>
              </a:rPr>
              <a:t>2-Stage Stochastic Linear Programming with Recourse</a:t>
            </a:r>
          </a:p>
        </p:txBody>
      </p:sp>
      <p:sp>
        <p:nvSpPr>
          <p:cNvPr id="38" name="Oval 37">
            <a:extLst>
              <a:ext uri="{FF2B5EF4-FFF2-40B4-BE49-F238E27FC236}">
                <a16:creationId xmlns:a16="http://schemas.microsoft.com/office/drawing/2014/main" id="{0E727189-53AA-3C86-DB54-C6C5A9F7AE83}"/>
              </a:ext>
            </a:extLst>
          </p:cNvPr>
          <p:cNvSpPr/>
          <p:nvPr/>
        </p:nvSpPr>
        <p:spPr>
          <a:xfrm>
            <a:off x="315225" y="2954469"/>
            <a:ext cx="872452" cy="876783"/>
          </a:xfrm>
          <a:prstGeom prst="ellipse">
            <a:avLst/>
          </a:prstGeom>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TextBox 38">
            <a:extLst>
              <a:ext uri="{FF2B5EF4-FFF2-40B4-BE49-F238E27FC236}">
                <a16:creationId xmlns:a16="http://schemas.microsoft.com/office/drawing/2014/main" id="{E70FAD05-471A-ECF7-5720-938B9993B02D}"/>
              </a:ext>
            </a:extLst>
          </p:cNvPr>
          <p:cNvSpPr txBox="1"/>
          <p:nvPr/>
        </p:nvSpPr>
        <p:spPr>
          <a:xfrm>
            <a:off x="-16042" y="4007954"/>
            <a:ext cx="1663196" cy="738664"/>
          </a:xfrm>
          <a:prstGeom prst="rect">
            <a:avLst/>
          </a:prstGeom>
          <a:noFill/>
        </p:spPr>
        <p:txBody>
          <a:bodyPr wrap="square" rtlCol="0">
            <a:spAutoFit/>
          </a:bodyPr>
          <a:lstStyle/>
          <a:p>
            <a:pPr algn="ctr"/>
            <a:r>
              <a:rPr lang="en-US" sz="1400" b="1">
                <a:cs typeface="Poppins" panose="00000500000000000000" pitchFamily="2" charset="0"/>
              </a:rPr>
              <a:t>Stage 1</a:t>
            </a:r>
          </a:p>
          <a:p>
            <a:pPr algn="ctr"/>
            <a:r>
              <a:rPr lang="en-US" sz="1400">
                <a:cs typeface="Poppins" panose="00000500000000000000" pitchFamily="2" charset="0"/>
              </a:rPr>
              <a:t>Warehouse to Customer Demand</a:t>
            </a:r>
          </a:p>
        </p:txBody>
      </p:sp>
      <p:sp>
        <p:nvSpPr>
          <p:cNvPr id="40" name="Oval 39">
            <a:extLst>
              <a:ext uri="{FF2B5EF4-FFF2-40B4-BE49-F238E27FC236}">
                <a16:creationId xmlns:a16="http://schemas.microsoft.com/office/drawing/2014/main" id="{937BBC5F-B888-03B3-59E6-D1A5C4542DD6}"/>
              </a:ext>
            </a:extLst>
          </p:cNvPr>
          <p:cNvSpPr/>
          <p:nvPr/>
        </p:nvSpPr>
        <p:spPr>
          <a:xfrm>
            <a:off x="3520240" y="1945574"/>
            <a:ext cx="872452" cy="876783"/>
          </a:xfrm>
          <a:prstGeom prst="ellipse">
            <a:avLst/>
          </a:prstGeom>
          <a:solidFill>
            <a:schemeClr val="tx2"/>
          </a:solidFill>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DBD23A0-380D-1C4C-F976-D9A77B9A831C}"/>
              </a:ext>
            </a:extLst>
          </p:cNvPr>
          <p:cNvSpPr/>
          <p:nvPr/>
        </p:nvSpPr>
        <p:spPr>
          <a:xfrm>
            <a:off x="3520240" y="2954469"/>
            <a:ext cx="872452" cy="876783"/>
          </a:xfrm>
          <a:prstGeom prst="ellipse">
            <a:avLst/>
          </a:prstGeom>
          <a:solidFill>
            <a:schemeClr val="tx2"/>
          </a:solidFill>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5CB9EEB1-3AC2-0BE0-96FD-48A6982CD461}"/>
              </a:ext>
            </a:extLst>
          </p:cNvPr>
          <p:cNvSpPr/>
          <p:nvPr/>
        </p:nvSpPr>
        <p:spPr>
          <a:xfrm>
            <a:off x="3520240" y="3938895"/>
            <a:ext cx="872452" cy="876783"/>
          </a:xfrm>
          <a:prstGeom prst="ellipse">
            <a:avLst/>
          </a:prstGeom>
          <a:solidFill>
            <a:schemeClr val="tx2"/>
          </a:solidFill>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14ECCCF0-E0A9-FDC7-B54D-8C1BFD31941C}"/>
              </a:ext>
            </a:extLst>
          </p:cNvPr>
          <p:cNvSpPr txBox="1"/>
          <p:nvPr/>
        </p:nvSpPr>
        <p:spPr>
          <a:xfrm>
            <a:off x="3281693" y="4897624"/>
            <a:ext cx="1350145" cy="738664"/>
          </a:xfrm>
          <a:prstGeom prst="rect">
            <a:avLst/>
          </a:prstGeom>
          <a:noFill/>
        </p:spPr>
        <p:txBody>
          <a:bodyPr wrap="square" rtlCol="0">
            <a:spAutoFit/>
          </a:bodyPr>
          <a:lstStyle/>
          <a:p>
            <a:pPr algn="ctr"/>
            <a:r>
              <a:rPr lang="en-US" sz="1400" b="1">
                <a:cs typeface="Poppins" panose="00000500000000000000" pitchFamily="2" charset="0"/>
              </a:rPr>
              <a:t>Stage 2 </a:t>
            </a:r>
            <a:r>
              <a:rPr lang="en-US" sz="1400">
                <a:cs typeface="Poppins" panose="00000500000000000000" pitchFamily="2" charset="0"/>
              </a:rPr>
              <a:t>Intercompany Transfers</a:t>
            </a:r>
          </a:p>
        </p:txBody>
      </p:sp>
      <p:cxnSp>
        <p:nvCxnSpPr>
          <p:cNvPr id="47" name="Straight Arrow Connector 46">
            <a:extLst>
              <a:ext uri="{FF2B5EF4-FFF2-40B4-BE49-F238E27FC236}">
                <a16:creationId xmlns:a16="http://schemas.microsoft.com/office/drawing/2014/main" id="{F8B9A65D-6D19-4BA2-5C1B-362208F8120C}"/>
              </a:ext>
            </a:extLst>
          </p:cNvPr>
          <p:cNvCxnSpPr>
            <a:stCxn id="38" idx="6"/>
            <a:endCxn id="41" idx="2"/>
          </p:cNvCxnSpPr>
          <p:nvPr/>
        </p:nvCxnSpPr>
        <p:spPr>
          <a:xfrm>
            <a:off x="1187677" y="3392861"/>
            <a:ext cx="23325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A45BCD79-3A80-47EB-C108-305AF6A62028}"/>
              </a:ext>
            </a:extLst>
          </p:cNvPr>
          <p:cNvSpPr txBox="1"/>
          <p:nvPr/>
        </p:nvSpPr>
        <p:spPr>
          <a:xfrm>
            <a:off x="4247098" y="2084217"/>
            <a:ext cx="1350145" cy="523220"/>
          </a:xfrm>
          <a:prstGeom prst="rect">
            <a:avLst/>
          </a:prstGeom>
          <a:noFill/>
        </p:spPr>
        <p:txBody>
          <a:bodyPr wrap="square" rtlCol="0">
            <a:spAutoFit/>
          </a:bodyPr>
          <a:lstStyle/>
          <a:p>
            <a:pPr algn="ctr"/>
            <a:r>
              <a:rPr lang="en-US" sz="1400" b="1">
                <a:cs typeface="Poppins" panose="00000500000000000000" pitchFamily="2" charset="0"/>
              </a:rPr>
              <a:t>Demand Scenario 1</a:t>
            </a:r>
            <a:endParaRPr lang="en-US" sz="1400">
              <a:cs typeface="Poppins" panose="00000500000000000000" pitchFamily="2" charset="0"/>
            </a:endParaRPr>
          </a:p>
        </p:txBody>
      </p:sp>
      <p:sp>
        <p:nvSpPr>
          <p:cNvPr id="49" name="TextBox 48">
            <a:extLst>
              <a:ext uri="{FF2B5EF4-FFF2-40B4-BE49-F238E27FC236}">
                <a16:creationId xmlns:a16="http://schemas.microsoft.com/office/drawing/2014/main" id="{7DF9B624-42E9-0FA0-3FF3-DA3A089F747B}"/>
              </a:ext>
            </a:extLst>
          </p:cNvPr>
          <p:cNvSpPr txBox="1"/>
          <p:nvPr/>
        </p:nvSpPr>
        <p:spPr>
          <a:xfrm>
            <a:off x="4247098" y="3120101"/>
            <a:ext cx="1350145" cy="523220"/>
          </a:xfrm>
          <a:prstGeom prst="rect">
            <a:avLst/>
          </a:prstGeom>
          <a:noFill/>
        </p:spPr>
        <p:txBody>
          <a:bodyPr wrap="square" rtlCol="0">
            <a:spAutoFit/>
          </a:bodyPr>
          <a:lstStyle/>
          <a:p>
            <a:pPr algn="ctr"/>
            <a:r>
              <a:rPr lang="en-US" sz="1400" b="1">
                <a:cs typeface="Poppins" panose="00000500000000000000" pitchFamily="2" charset="0"/>
              </a:rPr>
              <a:t>Demand Scenario 2</a:t>
            </a:r>
            <a:endParaRPr lang="en-US" sz="1400">
              <a:cs typeface="Poppins" panose="00000500000000000000" pitchFamily="2" charset="0"/>
            </a:endParaRPr>
          </a:p>
        </p:txBody>
      </p:sp>
      <p:sp>
        <p:nvSpPr>
          <p:cNvPr id="50" name="TextBox 49">
            <a:extLst>
              <a:ext uri="{FF2B5EF4-FFF2-40B4-BE49-F238E27FC236}">
                <a16:creationId xmlns:a16="http://schemas.microsoft.com/office/drawing/2014/main" id="{C46B4EC2-A63F-65B9-2980-4754DA676460}"/>
              </a:ext>
            </a:extLst>
          </p:cNvPr>
          <p:cNvSpPr txBox="1"/>
          <p:nvPr/>
        </p:nvSpPr>
        <p:spPr>
          <a:xfrm>
            <a:off x="4247098" y="4115676"/>
            <a:ext cx="1350145" cy="523220"/>
          </a:xfrm>
          <a:prstGeom prst="rect">
            <a:avLst/>
          </a:prstGeom>
          <a:noFill/>
        </p:spPr>
        <p:txBody>
          <a:bodyPr wrap="square" rtlCol="0">
            <a:spAutoFit/>
          </a:bodyPr>
          <a:lstStyle/>
          <a:p>
            <a:pPr algn="ctr"/>
            <a:r>
              <a:rPr lang="en-US" sz="1400" b="1">
                <a:cs typeface="Poppins" panose="00000500000000000000" pitchFamily="2" charset="0"/>
              </a:rPr>
              <a:t>Demand Scenario 3</a:t>
            </a:r>
            <a:endParaRPr lang="en-US" sz="1400">
              <a:cs typeface="Poppins" panose="00000500000000000000" pitchFamily="2" charset="0"/>
            </a:endParaRPr>
          </a:p>
        </p:txBody>
      </p:sp>
      <p:sp>
        <p:nvSpPr>
          <p:cNvPr id="51" name="TextBox 50">
            <a:extLst>
              <a:ext uri="{FF2B5EF4-FFF2-40B4-BE49-F238E27FC236}">
                <a16:creationId xmlns:a16="http://schemas.microsoft.com/office/drawing/2014/main" id="{0C197DC5-F31D-24C7-2898-EBF38088273F}"/>
              </a:ext>
            </a:extLst>
          </p:cNvPr>
          <p:cNvSpPr txBox="1"/>
          <p:nvPr/>
        </p:nvSpPr>
        <p:spPr>
          <a:xfrm>
            <a:off x="250226" y="3158407"/>
            <a:ext cx="1032714" cy="461665"/>
          </a:xfrm>
          <a:prstGeom prst="rect">
            <a:avLst/>
          </a:prstGeom>
          <a:noFill/>
        </p:spPr>
        <p:txBody>
          <a:bodyPr wrap="square" rtlCol="0">
            <a:spAutoFit/>
          </a:bodyPr>
          <a:lstStyle/>
          <a:p>
            <a:pPr algn="ctr"/>
            <a:r>
              <a:rPr lang="en-US" sz="1200" b="1">
                <a:cs typeface="Poppins" panose="00000500000000000000" pitchFamily="2" charset="0"/>
              </a:rPr>
              <a:t>Initial Solution </a:t>
            </a:r>
          </a:p>
        </p:txBody>
      </p:sp>
      <p:cxnSp>
        <p:nvCxnSpPr>
          <p:cNvPr id="55" name="Connector: Elbow 54">
            <a:extLst>
              <a:ext uri="{FF2B5EF4-FFF2-40B4-BE49-F238E27FC236}">
                <a16:creationId xmlns:a16="http://schemas.microsoft.com/office/drawing/2014/main" id="{50192C0E-B89D-04B9-E98C-230AEA9B90DE}"/>
              </a:ext>
            </a:extLst>
          </p:cNvPr>
          <p:cNvCxnSpPr>
            <a:stCxn id="38" idx="6"/>
            <a:endCxn id="40" idx="2"/>
          </p:cNvCxnSpPr>
          <p:nvPr/>
        </p:nvCxnSpPr>
        <p:spPr>
          <a:xfrm flipV="1">
            <a:off x="1187677" y="2383966"/>
            <a:ext cx="2332563" cy="100889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59F20EE9-0434-C782-1254-FD188D9EEBF7}"/>
              </a:ext>
            </a:extLst>
          </p:cNvPr>
          <p:cNvCxnSpPr>
            <a:cxnSpLocks/>
            <a:stCxn id="38" idx="6"/>
            <a:endCxn id="42" idx="2"/>
          </p:cNvCxnSpPr>
          <p:nvPr/>
        </p:nvCxnSpPr>
        <p:spPr>
          <a:xfrm>
            <a:off x="1187677" y="3392861"/>
            <a:ext cx="2332563" cy="98442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51F51C87-226F-C281-BB58-B40223B55A79}"/>
              </a:ext>
            </a:extLst>
          </p:cNvPr>
          <p:cNvSpPr/>
          <p:nvPr/>
        </p:nvSpPr>
        <p:spPr>
          <a:xfrm>
            <a:off x="1841878" y="3194849"/>
            <a:ext cx="1031751" cy="462367"/>
          </a:xfrm>
          <a:prstGeom prst="roundRect">
            <a:avLst/>
          </a:prstGeom>
          <a:solidFill>
            <a:schemeClr val="tx2">
              <a:lumMod val="75000"/>
            </a:schemeClr>
          </a:solidFill>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t>Perfect Information</a:t>
            </a:r>
          </a:p>
        </p:txBody>
      </p:sp>
      <p:sp>
        <p:nvSpPr>
          <p:cNvPr id="59" name="TextBox 58">
            <a:extLst>
              <a:ext uri="{FF2B5EF4-FFF2-40B4-BE49-F238E27FC236}">
                <a16:creationId xmlns:a16="http://schemas.microsoft.com/office/drawing/2014/main" id="{95107FA7-866F-0199-27D9-D9145151A6E6}"/>
              </a:ext>
            </a:extLst>
          </p:cNvPr>
          <p:cNvSpPr txBox="1"/>
          <p:nvPr/>
        </p:nvSpPr>
        <p:spPr>
          <a:xfrm>
            <a:off x="3486338" y="2149591"/>
            <a:ext cx="938831" cy="276999"/>
          </a:xfrm>
          <a:prstGeom prst="rect">
            <a:avLst/>
          </a:prstGeom>
          <a:noFill/>
        </p:spPr>
        <p:txBody>
          <a:bodyPr wrap="square" rtlCol="0">
            <a:spAutoFit/>
          </a:bodyPr>
          <a:lstStyle/>
          <a:p>
            <a:pPr algn="ctr"/>
            <a:r>
              <a:rPr lang="en-US" sz="1200" b="1">
                <a:cs typeface="Poppins" panose="00000500000000000000" pitchFamily="2" charset="0"/>
              </a:rPr>
              <a:t>Suggestion 1</a:t>
            </a:r>
          </a:p>
        </p:txBody>
      </p:sp>
      <p:sp>
        <p:nvSpPr>
          <p:cNvPr id="60" name="TextBox 59">
            <a:extLst>
              <a:ext uri="{FF2B5EF4-FFF2-40B4-BE49-F238E27FC236}">
                <a16:creationId xmlns:a16="http://schemas.microsoft.com/office/drawing/2014/main" id="{7135EBF5-6FFD-CD19-9775-388B92B45AD9}"/>
              </a:ext>
            </a:extLst>
          </p:cNvPr>
          <p:cNvSpPr txBox="1"/>
          <p:nvPr/>
        </p:nvSpPr>
        <p:spPr>
          <a:xfrm>
            <a:off x="3494964" y="3210645"/>
            <a:ext cx="938831" cy="276999"/>
          </a:xfrm>
          <a:prstGeom prst="rect">
            <a:avLst/>
          </a:prstGeom>
          <a:noFill/>
        </p:spPr>
        <p:txBody>
          <a:bodyPr wrap="square" rtlCol="0">
            <a:spAutoFit/>
          </a:bodyPr>
          <a:lstStyle/>
          <a:p>
            <a:pPr algn="ctr"/>
            <a:r>
              <a:rPr lang="en-US" sz="1200" b="1">
                <a:cs typeface="Poppins" panose="00000500000000000000" pitchFamily="2" charset="0"/>
              </a:rPr>
              <a:t>Suggestion 2</a:t>
            </a:r>
          </a:p>
        </p:txBody>
      </p:sp>
      <p:sp>
        <p:nvSpPr>
          <p:cNvPr id="61" name="TextBox 60">
            <a:extLst>
              <a:ext uri="{FF2B5EF4-FFF2-40B4-BE49-F238E27FC236}">
                <a16:creationId xmlns:a16="http://schemas.microsoft.com/office/drawing/2014/main" id="{55E24313-9E25-8D41-99F1-BF0D980CE165}"/>
              </a:ext>
            </a:extLst>
          </p:cNvPr>
          <p:cNvSpPr txBox="1"/>
          <p:nvPr/>
        </p:nvSpPr>
        <p:spPr>
          <a:xfrm>
            <a:off x="3503590" y="4185434"/>
            <a:ext cx="938831" cy="276999"/>
          </a:xfrm>
          <a:prstGeom prst="rect">
            <a:avLst/>
          </a:prstGeom>
          <a:noFill/>
        </p:spPr>
        <p:txBody>
          <a:bodyPr wrap="square" rtlCol="0">
            <a:spAutoFit/>
          </a:bodyPr>
          <a:lstStyle/>
          <a:p>
            <a:pPr algn="ctr"/>
            <a:r>
              <a:rPr lang="en-US" sz="1200" b="1">
                <a:cs typeface="Poppins" panose="00000500000000000000" pitchFamily="2" charset="0"/>
              </a:rPr>
              <a:t>Suggestion 2</a:t>
            </a:r>
          </a:p>
        </p:txBody>
      </p:sp>
      <p:grpSp>
        <p:nvGrpSpPr>
          <p:cNvPr id="4" name="Group 3">
            <a:extLst>
              <a:ext uri="{FF2B5EF4-FFF2-40B4-BE49-F238E27FC236}">
                <a16:creationId xmlns:a16="http://schemas.microsoft.com/office/drawing/2014/main" id="{4B959B71-0F43-8483-57BE-E4760D9489E4}"/>
              </a:ext>
            </a:extLst>
          </p:cNvPr>
          <p:cNvGrpSpPr/>
          <p:nvPr/>
        </p:nvGrpSpPr>
        <p:grpSpPr>
          <a:xfrm>
            <a:off x="6997171" y="3022775"/>
            <a:ext cx="4446437" cy="2537995"/>
            <a:chOff x="706429" y="3013513"/>
            <a:chExt cx="4446437" cy="2537995"/>
          </a:xfrm>
        </p:grpSpPr>
        <p:sp>
          <p:nvSpPr>
            <p:cNvPr id="7" name="Rectangle 6">
              <a:extLst>
                <a:ext uri="{FF2B5EF4-FFF2-40B4-BE49-F238E27FC236}">
                  <a16:creationId xmlns:a16="http://schemas.microsoft.com/office/drawing/2014/main" id="{BF2C5E68-2415-088A-8338-4DD0B8A70088}"/>
                </a:ext>
              </a:extLst>
            </p:cNvPr>
            <p:cNvSpPr/>
            <p:nvPr/>
          </p:nvSpPr>
          <p:spPr>
            <a:xfrm>
              <a:off x="2643673" y="4405238"/>
              <a:ext cx="553617" cy="1107999"/>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1F753573-C7D6-B83C-FD3F-A800B7B38618}"/>
                </a:ext>
              </a:extLst>
            </p:cNvPr>
            <p:cNvSpPr/>
            <p:nvPr/>
          </p:nvSpPr>
          <p:spPr>
            <a:xfrm rot="10800000">
              <a:off x="706430" y="3342637"/>
              <a:ext cx="4431296" cy="1716885"/>
            </a:xfrm>
            <a:prstGeom prst="triangle">
              <a:avLst>
                <a:gd name="adj" fmla="val 50436"/>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4EE82A6-8951-EC2D-90AD-7E9B2624D23E}"/>
                </a:ext>
              </a:extLst>
            </p:cNvPr>
            <p:cNvSpPr/>
            <p:nvPr/>
          </p:nvSpPr>
          <p:spPr>
            <a:xfrm>
              <a:off x="706429" y="3013513"/>
              <a:ext cx="4446437" cy="584304"/>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CBA7B8F-67A9-9E29-79D8-5EA3D610995C}"/>
                </a:ext>
              </a:extLst>
            </p:cNvPr>
            <p:cNvSpPr/>
            <p:nvPr/>
          </p:nvSpPr>
          <p:spPr>
            <a:xfrm>
              <a:off x="2643673" y="5444216"/>
              <a:ext cx="553617" cy="107292"/>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D8CB307E-24ED-3C4C-FB0F-3C5D5C4FB7FA}"/>
              </a:ext>
            </a:extLst>
          </p:cNvPr>
          <p:cNvSpPr txBox="1"/>
          <p:nvPr/>
        </p:nvSpPr>
        <p:spPr>
          <a:xfrm>
            <a:off x="6543188" y="3040961"/>
            <a:ext cx="1373509" cy="523220"/>
          </a:xfrm>
          <a:prstGeom prst="rect">
            <a:avLst/>
          </a:prstGeom>
          <a:noFill/>
        </p:spPr>
        <p:txBody>
          <a:bodyPr wrap="square" rtlCol="0">
            <a:spAutoFit/>
          </a:bodyPr>
          <a:lstStyle/>
          <a:p>
            <a:pPr algn="r"/>
            <a:r>
              <a:rPr lang="en-US" sz="1400" b="1">
                <a:cs typeface="Poppins" panose="00000500000000000000" pitchFamily="2" charset="0"/>
              </a:rPr>
              <a:t>Customer Demand</a:t>
            </a:r>
          </a:p>
        </p:txBody>
      </p:sp>
      <p:sp>
        <p:nvSpPr>
          <p:cNvPr id="19" name="TextBox 18">
            <a:extLst>
              <a:ext uri="{FF2B5EF4-FFF2-40B4-BE49-F238E27FC236}">
                <a16:creationId xmlns:a16="http://schemas.microsoft.com/office/drawing/2014/main" id="{F5422FBF-EC71-23FC-454A-436AA87BD790}"/>
              </a:ext>
            </a:extLst>
          </p:cNvPr>
          <p:cNvSpPr txBox="1"/>
          <p:nvPr/>
        </p:nvSpPr>
        <p:spPr>
          <a:xfrm>
            <a:off x="6205069" y="2415506"/>
            <a:ext cx="1639730" cy="523220"/>
          </a:xfrm>
          <a:prstGeom prst="rect">
            <a:avLst/>
          </a:prstGeom>
          <a:noFill/>
        </p:spPr>
        <p:txBody>
          <a:bodyPr wrap="square" rtlCol="0">
            <a:spAutoFit/>
          </a:bodyPr>
          <a:lstStyle/>
          <a:p>
            <a:pPr algn="r"/>
            <a:r>
              <a:rPr lang="en-US" sz="1400" b="1">
                <a:cs typeface="Poppins" panose="00000500000000000000" pitchFamily="2" charset="0"/>
              </a:rPr>
              <a:t>Warehouse Capacity</a:t>
            </a:r>
          </a:p>
        </p:txBody>
      </p:sp>
      <p:sp>
        <p:nvSpPr>
          <p:cNvPr id="21" name="TextBox 20">
            <a:extLst>
              <a:ext uri="{FF2B5EF4-FFF2-40B4-BE49-F238E27FC236}">
                <a16:creationId xmlns:a16="http://schemas.microsoft.com/office/drawing/2014/main" id="{4249F008-A71C-B970-928A-5856CF643AD5}"/>
              </a:ext>
            </a:extLst>
          </p:cNvPr>
          <p:cNvSpPr txBox="1"/>
          <p:nvPr/>
        </p:nvSpPr>
        <p:spPr>
          <a:xfrm>
            <a:off x="6151304" y="1752846"/>
            <a:ext cx="1962484" cy="523220"/>
          </a:xfrm>
          <a:prstGeom prst="rect">
            <a:avLst/>
          </a:prstGeom>
          <a:noFill/>
        </p:spPr>
        <p:txBody>
          <a:bodyPr wrap="square" lIns="91440" tIns="45720" rIns="91440" bIns="45720" rtlCol="0" anchor="t">
            <a:spAutoFit/>
          </a:bodyPr>
          <a:lstStyle/>
          <a:p>
            <a:pPr algn="r"/>
            <a:r>
              <a:rPr lang="en-US" sz="1400" b="1">
                <a:solidFill>
                  <a:schemeClr val="bg1"/>
                </a:solidFill>
                <a:cs typeface="Poppins"/>
              </a:rPr>
              <a:t>Distance between warehouses/customers</a:t>
            </a:r>
            <a:endParaRPr lang="en-US" sz="1400">
              <a:solidFill>
                <a:schemeClr val="bg1"/>
              </a:solidFill>
              <a:cs typeface="Times"/>
            </a:endParaRPr>
          </a:p>
        </p:txBody>
      </p:sp>
      <p:sp>
        <p:nvSpPr>
          <p:cNvPr id="23" name="TextBox 22">
            <a:extLst>
              <a:ext uri="{FF2B5EF4-FFF2-40B4-BE49-F238E27FC236}">
                <a16:creationId xmlns:a16="http://schemas.microsoft.com/office/drawing/2014/main" id="{A434C7FB-AEC1-1E42-AD7C-193B5D3A37C6}"/>
              </a:ext>
            </a:extLst>
          </p:cNvPr>
          <p:cNvSpPr txBox="1"/>
          <p:nvPr/>
        </p:nvSpPr>
        <p:spPr>
          <a:xfrm>
            <a:off x="10313615" y="2448989"/>
            <a:ext cx="1350145" cy="523220"/>
          </a:xfrm>
          <a:prstGeom prst="rect">
            <a:avLst/>
          </a:prstGeom>
          <a:noFill/>
        </p:spPr>
        <p:txBody>
          <a:bodyPr wrap="square" rtlCol="0">
            <a:spAutoFit/>
          </a:bodyPr>
          <a:lstStyle/>
          <a:p>
            <a:pPr algn="r"/>
            <a:r>
              <a:rPr lang="en-US" sz="1400" b="1">
                <a:cs typeface="Poppins" panose="00000500000000000000" pitchFamily="2" charset="0"/>
              </a:rPr>
              <a:t>Intercompany Transfers</a:t>
            </a:r>
          </a:p>
        </p:txBody>
      </p:sp>
      <p:sp>
        <p:nvSpPr>
          <p:cNvPr id="34" name="TextBox 33">
            <a:extLst>
              <a:ext uri="{FF2B5EF4-FFF2-40B4-BE49-F238E27FC236}">
                <a16:creationId xmlns:a16="http://schemas.microsoft.com/office/drawing/2014/main" id="{A34A1CBD-26D9-D5AD-7B5F-B774547A4951}"/>
              </a:ext>
            </a:extLst>
          </p:cNvPr>
          <p:cNvSpPr txBox="1"/>
          <p:nvPr/>
        </p:nvSpPr>
        <p:spPr>
          <a:xfrm>
            <a:off x="9781763" y="1801825"/>
            <a:ext cx="1181877" cy="523220"/>
          </a:xfrm>
          <a:prstGeom prst="rect">
            <a:avLst/>
          </a:prstGeom>
          <a:noFill/>
        </p:spPr>
        <p:txBody>
          <a:bodyPr wrap="square" lIns="91440" tIns="45720" rIns="91440" bIns="45720" rtlCol="0" anchor="t">
            <a:spAutoFit/>
          </a:bodyPr>
          <a:lstStyle/>
          <a:p>
            <a:pPr algn="r"/>
            <a:r>
              <a:rPr lang="en-US" sz="1400" b="1"/>
              <a:t>Production Supply</a:t>
            </a:r>
          </a:p>
        </p:txBody>
      </p:sp>
      <p:sp>
        <p:nvSpPr>
          <p:cNvPr id="46" name="Arc 45">
            <a:extLst>
              <a:ext uri="{FF2B5EF4-FFF2-40B4-BE49-F238E27FC236}">
                <a16:creationId xmlns:a16="http://schemas.microsoft.com/office/drawing/2014/main" id="{4CBB758F-3847-CD9E-8B86-FB93F62B26CF}"/>
              </a:ext>
            </a:extLst>
          </p:cNvPr>
          <p:cNvSpPr/>
          <p:nvPr/>
        </p:nvSpPr>
        <p:spPr>
          <a:xfrm rot="20613562">
            <a:off x="8092709" y="2600887"/>
            <a:ext cx="914317" cy="1531784"/>
          </a:xfrm>
          <a:prstGeom prst="arc">
            <a:avLst>
              <a:gd name="adj1" fmla="val 16475106"/>
              <a:gd name="adj2" fmla="val 893411"/>
            </a:avLst>
          </a:prstGeom>
          <a:ln w="12700">
            <a:solidFill>
              <a:schemeClr val="tx1">
                <a:lumMod val="85000"/>
                <a:lumOff val="15000"/>
              </a:schemeClr>
            </a:solidFill>
            <a:headEnd type="none" w="med" len="med"/>
            <a:tailEnd type="arrow"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Arc 51">
            <a:extLst>
              <a:ext uri="{FF2B5EF4-FFF2-40B4-BE49-F238E27FC236}">
                <a16:creationId xmlns:a16="http://schemas.microsoft.com/office/drawing/2014/main" id="{DC066A56-C769-4DF2-F20B-35997D25CA5C}"/>
              </a:ext>
            </a:extLst>
          </p:cNvPr>
          <p:cNvSpPr/>
          <p:nvPr/>
        </p:nvSpPr>
        <p:spPr>
          <a:xfrm rot="1356455" flipH="1">
            <a:off x="9470056" y="2599744"/>
            <a:ext cx="967130" cy="1664001"/>
          </a:xfrm>
          <a:prstGeom prst="arc">
            <a:avLst>
              <a:gd name="adj1" fmla="val 16904338"/>
              <a:gd name="adj2" fmla="val 893411"/>
            </a:avLst>
          </a:prstGeom>
          <a:ln w="12700">
            <a:solidFill>
              <a:schemeClr val="tx1">
                <a:lumMod val="85000"/>
                <a:lumOff val="15000"/>
              </a:schemeClr>
            </a:solidFill>
            <a:headEnd type="none" w="med" len="med"/>
            <a:tailEnd type="arrow"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Arc 52">
            <a:extLst>
              <a:ext uri="{FF2B5EF4-FFF2-40B4-BE49-F238E27FC236}">
                <a16:creationId xmlns:a16="http://schemas.microsoft.com/office/drawing/2014/main" id="{4E28C27C-1971-5C8B-08AA-AA5F52CCD2A7}"/>
              </a:ext>
            </a:extLst>
          </p:cNvPr>
          <p:cNvSpPr/>
          <p:nvPr/>
        </p:nvSpPr>
        <p:spPr>
          <a:xfrm flipH="1">
            <a:off x="9263632" y="2002611"/>
            <a:ext cx="1191073" cy="2466839"/>
          </a:xfrm>
          <a:prstGeom prst="arc">
            <a:avLst>
              <a:gd name="adj1" fmla="val 16678221"/>
              <a:gd name="adj2" fmla="val 893411"/>
            </a:avLst>
          </a:prstGeom>
          <a:ln w="12700">
            <a:solidFill>
              <a:schemeClr val="tx1">
                <a:lumMod val="85000"/>
                <a:lumOff val="15000"/>
              </a:schemeClr>
            </a:solidFill>
            <a:headEnd type="none" w="med" len="med"/>
            <a:tailEnd type="arrow"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Arc 53">
            <a:extLst>
              <a:ext uri="{FF2B5EF4-FFF2-40B4-BE49-F238E27FC236}">
                <a16:creationId xmlns:a16="http://schemas.microsoft.com/office/drawing/2014/main" id="{21AB9186-66EF-E0E1-A3F6-6B60285E0C5A}"/>
              </a:ext>
            </a:extLst>
          </p:cNvPr>
          <p:cNvSpPr/>
          <p:nvPr/>
        </p:nvSpPr>
        <p:spPr>
          <a:xfrm rot="21449213">
            <a:off x="8216490" y="1927645"/>
            <a:ext cx="910874" cy="2682804"/>
          </a:xfrm>
          <a:prstGeom prst="arc">
            <a:avLst>
              <a:gd name="adj1" fmla="val 16188989"/>
              <a:gd name="adj2" fmla="val 893411"/>
            </a:avLst>
          </a:prstGeom>
          <a:ln w="12700">
            <a:solidFill>
              <a:schemeClr val="tx1">
                <a:lumMod val="85000"/>
                <a:lumOff val="15000"/>
              </a:schemeClr>
            </a:solidFill>
            <a:headEnd type="none" w="med" len="med"/>
            <a:tailEnd type="arrow"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TextBox 56">
            <a:extLst>
              <a:ext uri="{FF2B5EF4-FFF2-40B4-BE49-F238E27FC236}">
                <a16:creationId xmlns:a16="http://schemas.microsoft.com/office/drawing/2014/main" id="{E4951FF8-1261-12BE-015E-DD95C068FE0A}"/>
              </a:ext>
            </a:extLst>
          </p:cNvPr>
          <p:cNvSpPr txBox="1"/>
          <p:nvPr/>
        </p:nvSpPr>
        <p:spPr>
          <a:xfrm>
            <a:off x="8165550" y="3698397"/>
            <a:ext cx="2073962" cy="646331"/>
          </a:xfrm>
          <a:prstGeom prst="rect">
            <a:avLst/>
          </a:prstGeom>
          <a:noFill/>
        </p:spPr>
        <p:txBody>
          <a:bodyPr wrap="square" rtlCol="0">
            <a:spAutoFit/>
          </a:bodyPr>
          <a:lstStyle/>
          <a:p>
            <a:pPr algn="ctr"/>
            <a:r>
              <a:rPr lang="en-US" b="1">
                <a:cs typeface="Poppins" panose="00000500000000000000" pitchFamily="2" charset="0"/>
              </a:rPr>
              <a:t>Network Optimization Model</a:t>
            </a:r>
            <a:endParaRPr lang="en-US" sz="1400" b="1">
              <a:cs typeface="Poppins" panose="00000500000000000000" pitchFamily="2" charset="0"/>
            </a:endParaRPr>
          </a:p>
        </p:txBody>
      </p:sp>
      <p:sp>
        <p:nvSpPr>
          <p:cNvPr id="69" name="TextBox 68">
            <a:extLst>
              <a:ext uri="{FF2B5EF4-FFF2-40B4-BE49-F238E27FC236}">
                <a16:creationId xmlns:a16="http://schemas.microsoft.com/office/drawing/2014/main" id="{35543AA5-4FD1-21F1-C57F-B0511E075312}"/>
              </a:ext>
            </a:extLst>
          </p:cNvPr>
          <p:cNvSpPr txBox="1"/>
          <p:nvPr/>
        </p:nvSpPr>
        <p:spPr>
          <a:xfrm>
            <a:off x="7155566" y="1061810"/>
            <a:ext cx="4212379" cy="615553"/>
          </a:xfrm>
          <a:prstGeom prst="rect">
            <a:avLst/>
          </a:prstGeom>
          <a:noFill/>
        </p:spPr>
        <p:txBody>
          <a:bodyPr wrap="square" rtlCol="0">
            <a:spAutoFit/>
          </a:bodyPr>
          <a:lstStyle/>
          <a:p>
            <a:pPr algn="ctr"/>
            <a:r>
              <a:rPr lang="en-US" sz="2000" b="1">
                <a:cs typeface="Poppins" panose="00000500000000000000" pitchFamily="2" charset="0"/>
              </a:rPr>
              <a:t>Model Preparation</a:t>
            </a:r>
          </a:p>
          <a:p>
            <a:pPr algn="ctr"/>
            <a:r>
              <a:rPr lang="en-US" sz="1400" i="1">
                <a:cs typeface="Poppins" panose="00000500000000000000" pitchFamily="2" charset="0"/>
              </a:rPr>
              <a:t>Setting up Constraints, variables and scenarios</a:t>
            </a:r>
          </a:p>
        </p:txBody>
      </p:sp>
      <p:pic>
        <p:nvPicPr>
          <p:cNvPr id="71" name="Graphic 70" descr="Customer review with solid fill">
            <a:extLst>
              <a:ext uri="{FF2B5EF4-FFF2-40B4-BE49-F238E27FC236}">
                <a16:creationId xmlns:a16="http://schemas.microsoft.com/office/drawing/2014/main" id="{EC53BE0B-5E09-306E-A614-78F15B7EF0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93226" y="3030309"/>
            <a:ext cx="469232" cy="469232"/>
          </a:xfrm>
          <a:prstGeom prst="rect">
            <a:avLst/>
          </a:prstGeom>
        </p:spPr>
      </p:pic>
      <p:sp>
        <p:nvSpPr>
          <p:cNvPr id="73" name="Arc 72">
            <a:extLst>
              <a:ext uri="{FF2B5EF4-FFF2-40B4-BE49-F238E27FC236}">
                <a16:creationId xmlns:a16="http://schemas.microsoft.com/office/drawing/2014/main" id="{8CC5ADCB-7177-151E-8F4A-7A484AC0297D}"/>
              </a:ext>
            </a:extLst>
          </p:cNvPr>
          <p:cNvSpPr/>
          <p:nvPr/>
        </p:nvSpPr>
        <p:spPr>
          <a:xfrm rot="19751054">
            <a:off x="8256230" y="3071706"/>
            <a:ext cx="914317" cy="1531784"/>
          </a:xfrm>
          <a:prstGeom prst="arc">
            <a:avLst>
              <a:gd name="adj1" fmla="val 16475106"/>
              <a:gd name="adj2" fmla="val 19469145"/>
            </a:avLst>
          </a:prstGeom>
          <a:ln w="12700">
            <a:solidFill>
              <a:schemeClr val="tx1">
                <a:lumMod val="85000"/>
                <a:lumOff val="15000"/>
              </a:schemeClr>
            </a:solidFill>
            <a:headEnd type="none" w="med" len="med"/>
            <a:tailEnd type="arrow"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4" name="Graphic 73" descr="Corn with solid fill">
            <a:extLst>
              <a:ext uri="{FF2B5EF4-FFF2-40B4-BE49-F238E27FC236}">
                <a16:creationId xmlns:a16="http://schemas.microsoft.com/office/drawing/2014/main" id="{044CF65C-D190-A8E0-C990-BF01BC7E5B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68540" y="1815686"/>
            <a:ext cx="426575" cy="426575"/>
          </a:xfrm>
          <a:prstGeom prst="rect">
            <a:avLst/>
          </a:prstGeom>
        </p:spPr>
      </p:pic>
      <p:pic>
        <p:nvPicPr>
          <p:cNvPr id="75" name="Graphic 74" descr="Transfer with solid fill">
            <a:extLst>
              <a:ext uri="{FF2B5EF4-FFF2-40B4-BE49-F238E27FC236}">
                <a16:creationId xmlns:a16="http://schemas.microsoft.com/office/drawing/2014/main" id="{8E03AF22-9DD9-5E3F-1472-2319AE97172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89750" y="2484565"/>
            <a:ext cx="352541" cy="352541"/>
          </a:xfrm>
          <a:prstGeom prst="rect">
            <a:avLst/>
          </a:prstGeom>
        </p:spPr>
      </p:pic>
      <p:pic>
        <p:nvPicPr>
          <p:cNvPr id="76" name="Graphic 75" descr="Map with pin with solid fill">
            <a:extLst>
              <a:ext uri="{FF2B5EF4-FFF2-40B4-BE49-F238E27FC236}">
                <a16:creationId xmlns:a16="http://schemas.microsoft.com/office/drawing/2014/main" id="{A0E200F3-F5E4-9349-863C-8A58E97EEB6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81416" y="1707381"/>
            <a:ext cx="426575" cy="426575"/>
          </a:xfrm>
          <a:prstGeom prst="rect">
            <a:avLst/>
          </a:prstGeom>
        </p:spPr>
      </p:pic>
      <p:pic>
        <p:nvPicPr>
          <p:cNvPr id="77" name="Graphic 76" descr="Warehouse with solid fill">
            <a:extLst>
              <a:ext uri="{FF2B5EF4-FFF2-40B4-BE49-F238E27FC236}">
                <a16:creationId xmlns:a16="http://schemas.microsoft.com/office/drawing/2014/main" id="{8D8D4163-352C-0491-DA83-56B9A5931E7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61089" y="2345734"/>
            <a:ext cx="516155" cy="516155"/>
          </a:xfrm>
          <a:prstGeom prst="rect">
            <a:avLst/>
          </a:prstGeom>
        </p:spPr>
      </p:pic>
      <p:sp>
        <p:nvSpPr>
          <p:cNvPr id="3" name="TextBox 2">
            <a:extLst>
              <a:ext uri="{FF2B5EF4-FFF2-40B4-BE49-F238E27FC236}">
                <a16:creationId xmlns:a16="http://schemas.microsoft.com/office/drawing/2014/main" id="{2E240372-38F8-394F-FC26-42A39E4F73C4}"/>
              </a:ext>
            </a:extLst>
          </p:cNvPr>
          <p:cNvSpPr txBox="1"/>
          <p:nvPr/>
        </p:nvSpPr>
        <p:spPr>
          <a:xfrm>
            <a:off x="8061593" y="5480486"/>
            <a:ext cx="2278940" cy="707886"/>
          </a:xfrm>
          <a:prstGeom prst="rect">
            <a:avLst/>
          </a:prstGeom>
          <a:noFill/>
        </p:spPr>
        <p:txBody>
          <a:bodyPr wrap="square" lIns="91440" tIns="45720" rIns="91440" bIns="45720" rtlCol="0" anchor="t">
            <a:spAutoFit/>
          </a:bodyPr>
          <a:lstStyle/>
          <a:p>
            <a:pPr algn="ctr"/>
            <a:r>
              <a:rPr lang="en-US" sz="2000" b="1">
                <a:solidFill>
                  <a:srgbClr val="00B050"/>
                </a:solidFill>
                <a:cs typeface="Poppins"/>
              </a:rPr>
              <a:t>Minimized Distance Covered</a:t>
            </a:r>
            <a:endParaRPr lang="en-US" sz="2000">
              <a:solidFill>
                <a:srgbClr val="00B050"/>
              </a:solidFill>
              <a:cs typeface="Times"/>
            </a:endParaRPr>
          </a:p>
        </p:txBody>
      </p:sp>
    </p:spTree>
    <p:extLst>
      <p:ext uri="{BB962C8B-B14F-4D97-AF65-F5344CB8AC3E}">
        <p14:creationId xmlns:p14="http://schemas.microsoft.com/office/powerpoint/2010/main" val="3857308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fade">
                                      <p:cBhvr>
                                        <p:cTn id="31" dur="500"/>
                                        <p:tgtEl>
                                          <p:spTgt spid="5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fade">
                                      <p:cBhvr>
                                        <p:cTn id="34" dur="500"/>
                                        <p:tgtEl>
                                          <p:spTgt spid="5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500"/>
                                        <p:tgtEl>
                                          <p:spTgt spid="5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500"/>
                                        <p:tgtEl>
                                          <p:spTgt spid="5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fade">
                                      <p:cBhvr>
                                        <p:cTn id="43" dur="500"/>
                                        <p:tgtEl>
                                          <p:spTgt spid="69"/>
                                        </p:tgtEl>
                                      </p:cBhvr>
                                    </p:animEffect>
                                  </p:childTnLst>
                                </p:cTn>
                              </p:par>
                              <p:par>
                                <p:cTn id="44" presetID="10" presetClass="entr" presetSubtype="0" fill="hold" nodeType="withEffect">
                                  <p:stCondLst>
                                    <p:cond delay="0"/>
                                  </p:stCondLst>
                                  <p:childTnLst>
                                    <p:set>
                                      <p:cBhvr>
                                        <p:cTn id="45" dur="1" fill="hold">
                                          <p:stCondLst>
                                            <p:cond delay="0"/>
                                          </p:stCondLst>
                                        </p:cTn>
                                        <p:tgtEl>
                                          <p:spTgt spid="71"/>
                                        </p:tgtEl>
                                        <p:attrNameLst>
                                          <p:attrName>style.visibility</p:attrName>
                                        </p:attrNameLst>
                                      </p:cBhvr>
                                      <p:to>
                                        <p:strVal val="visible"/>
                                      </p:to>
                                    </p:set>
                                    <p:animEffect transition="in" filter="fade">
                                      <p:cBhvr>
                                        <p:cTn id="46" dur="500"/>
                                        <p:tgtEl>
                                          <p:spTgt spid="7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3"/>
                                        </p:tgtEl>
                                        <p:attrNameLst>
                                          <p:attrName>style.visibility</p:attrName>
                                        </p:attrNameLst>
                                      </p:cBhvr>
                                      <p:to>
                                        <p:strVal val="visible"/>
                                      </p:to>
                                    </p:set>
                                    <p:animEffect transition="in" filter="fade">
                                      <p:cBhvr>
                                        <p:cTn id="49" dur="500"/>
                                        <p:tgtEl>
                                          <p:spTgt spid="73"/>
                                        </p:tgtEl>
                                      </p:cBhvr>
                                    </p:animEffect>
                                  </p:childTnLst>
                                </p:cTn>
                              </p:par>
                              <p:par>
                                <p:cTn id="50" presetID="10" presetClass="entr" presetSubtype="0" fill="hold" nodeType="with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500"/>
                                        <p:tgtEl>
                                          <p:spTgt spid="74"/>
                                        </p:tgtEl>
                                      </p:cBhvr>
                                    </p:animEffect>
                                  </p:childTnLst>
                                </p:cTn>
                              </p:par>
                              <p:par>
                                <p:cTn id="53" presetID="10" presetClass="entr" presetSubtype="0" fill="hold" nodeType="withEffect">
                                  <p:stCondLst>
                                    <p:cond delay="0"/>
                                  </p:stCondLst>
                                  <p:childTnLst>
                                    <p:set>
                                      <p:cBhvr>
                                        <p:cTn id="54" dur="1" fill="hold">
                                          <p:stCondLst>
                                            <p:cond delay="0"/>
                                          </p:stCondLst>
                                        </p:cTn>
                                        <p:tgtEl>
                                          <p:spTgt spid="75"/>
                                        </p:tgtEl>
                                        <p:attrNameLst>
                                          <p:attrName>style.visibility</p:attrName>
                                        </p:attrNameLst>
                                      </p:cBhvr>
                                      <p:to>
                                        <p:strVal val="visible"/>
                                      </p:to>
                                    </p:set>
                                    <p:animEffect transition="in" filter="fade">
                                      <p:cBhvr>
                                        <p:cTn id="55" dur="500"/>
                                        <p:tgtEl>
                                          <p:spTgt spid="75"/>
                                        </p:tgtEl>
                                      </p:cBhvr>
                                    </p:animEffect>
                                  </p:childTnLst>
                                </p:cTn>
                              </p:par>
                              <p:par>
                                <p:cTn id="56" presetID="10" presetClass="entr" presetSubtype="0" fill="hold" nodeType="withEffect">
                                  <p:stCondLst>
                                    <p:cond delay="0"/>
                                  </p:stCondLst>
                                  <p:childTnLst>
                                    <p:set>
                                      <p:cBhvr>
                                        <p:cTn id="57" dur="1" fill="hold">
                                          <p:stCondLst>
                                            <p:cond delay="0"/>
                                          </p:stCondLst>
                                        </p:cTn>
                                        <p:tgtEl>
                                          <p:spTgt spid="76"/>
                                        </p:tgtEl>
                                        <p:attrNameLst>
                                          <p:attrName>style.visibility</p:attrName>
                                        </p:attrNameLst>
                                      </p:cBhvr>
                                      <p:to>
                                        <p:strVal val="visible"/>
                                      </p:to>
                                    </p:set>
                                    <p:animEffect transition="in" filter="fade">
                                      <p:cBhvr>
                                        <p:cTn id="58" dur="500"/>
                                        <p:tgtEl>
                                          <p:spTgt spid="76"/>
                                        </p:tgtEl>
                                      </p:cBhvr>
                                    </p:animEffect>
                                  </p:childTnLst>
                                </p:cTn>
                              </p:par>
                              <p:par>
                                <p:cTn id="59" presetID="10" presetClass="entr" presetSubtype="0" fill="hold" nodeType="withEffect">
                                  <p:stCondLst>
                                    <p:cond delay="0"/>
                                  </p:stCondLst>
                                  <p:childTnLst>
                                    <p:set>
                                      <p:cBhvr>
                                        <p:cTn id="60" dur="1" fill="hold">
                                          <p:stCondLst>
                                            <p:cond delay="0"/>
                                          </p:stCondLst>
                                        </p:cTn>
                                        <p:tgtEl>
                                          <p:spTgt spid="77"/>
                                        </p:tgtEl>
                                        <p:attrNameLst>
                                          <p:attrName>style.visibility</p:attrName>
                                        </p:attrNameLst>
                                      </p:cBhvr>
                                      <p:to>
                                        <p:strVal val="visible"/>
                                      </p:to>
                                    </p:set>
                                    <p:animEffect transition="in" filter="fade">
                                      <p:cBhvr>
                                        <p:cTn id="61" dur="500"/>
                                        <p:tgtEl>
                                          <p:spTgt spid="7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18" grpId="0"/>
      <p:bldP spid="19" grpId="0"/>
      <p:bldP spid="21" grpId="0"/>
      <p:bldP spid="23" grpId="0"/>
      <p:bldP spid="34" grpId="0"/>
      <p:bldP spid="46" grpId="0" animBg="1"/>
      <p:bldP spid="52" grpId="0" animBg="1"/>
      <p:bldP spid="53" grpId="0" animBg="1"/>
      <p:bldP spid="54" grpId="0" animBg="1"/>
      <p:bldP spid="57" grpId="0"/>
      <p:bldP spid="69" grpId="0"/>
      <p:bldP spid="73" grpId="0" animBg="1"/>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7E9FFB-9B60-2E04-C5F0-99114A6131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9C8A54-A9B5-12AA-2976-52BCFEA23FF2}"/>
              </a:ext>
            </a:extLst>
          </p:cNvPr>
          <p:cNvSpPr>
            <a:spLocks noGrp="1"/>
          </p:cNvSpPr>
          <p:nvPr>
            <p:ph type="ctrTitle"/>
          </p:nvPr>
        </p:nvSpPr>
        <p:spPr>
          <a:xfrm>
            <a:off x="1338347" y="173953"/>
            <a:ext cx="9346585" cy="664797"/>
          </a:xfrm>
        </p:spPr>
        <p:txBody>
          <a:bodyPr/>
          <a:lstStyle/>
          <a:p>
            <a:r>
              <a:rPr lang="en-US">
                <a:latin typeface="Franklin Gothic Book"/>
              </a:rPr>
              <a:t>Through more efficient warehouse to customer mapping, we can reduce intercompany transfers</a:t>
            </a:r>
            <a:endParaRPr lang="en-US"/>
          </a:p>
        </p:txBody>
      </p:sp>
      <p:sp>
        <p:nvSpPr>
          <p:cNvPr id="5" name="Date Placeholder 4">
            <a:extLst>
              <a:ext uri="{FF2B5EF4-FFF2-40B4-BE49-F238E27FC236}">
                <a16:creationId xmlns:a16="http://schemas.microsoft.com/office/drawing/2014/main" id="{121A4F32-937F-13B4-45F3-58A63552BF39}"/>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F8BB4496-3516-E02D-3D32-C300547981FC}"/>
              </a:ext>
            </a:extLst>
          </p:cNvPr>
          <p:cNvSpPr>
            <a:spLocks noGrp="1"/>
          </p:cNvSpPr>
          <p:nvPr>
            <p:ph type="sldNum" sz="quarter" idx="12"/>
          </p:nvPr>
        </p:nvSpPr>
        <p:spPr/>
        <p:txBody>
          <a:bodyPr/>
          <a:lstStyle/>
          <a:p>
            <a:fld id="{8A7A6979-0714-4377-B894-6BE4C2D6E202}" type="slidenum">
              <a:rPr lang="en-US" smtClean="0"/>
              <a:pPr/>
              <a:t>27</a:t>
            </a:fld>
            <a:endParaRPr lang="en-US"/>
          </a:p>
        </p:txBody>
      </p:sp>
      <p:cxnSp>
        <p:nvCxnSpPr>
          <p:cNvPr id="14" name="Straight Connector 13">
            <a:extLst>
              <a:ext uri="{FF2B5EF4-FFF2-40B4-BE49-F238E27FC236}">
                <a16:creationId xmlns:a16="http://schemas.microsoft.com/office/drawing/2014/main" id="{47B04385-CA11-B412-65C1-1A245B1950C1}"/>
              </a:ext>
            </a:extLst>
          </p:cNvPr>
          <p:cNvCxnSpPr>
            <a:cxnSpLocks/>
          </p:cNvCxnSpPr>
          <p:nvPr/>
        </p:nvCxnSpPr>
        <p:spPr>
          <a:xfrm>
            <a:off x="694829" y="1229951"/>
            <a:ext cx="1054330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25DABA7A-3AB6-CFBF-C288-1323E4758B1B}"/>
              </a:ext>
            </a:extLst>
          </p:cNvPr>
          <p:cNvSpPr/>
          <p:nvPr/>
        </p:nvSpPr>
        <p:spPr>
          <a:xfrm>
            <a:off x="804672" y="1051560"/>
            <a:ext cx="1572768" cy="292608"/>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i="1">
                <a:solidFill>
                  <a:schemeClr val="tx1"/>
                </a:solidFill>
              </a:rPr>
              <a:t>Model Results</a:t>
            </a:r>
          </a:p>
        </p:txBody>
      </p:sp>
      <p:sp>
        <p:nvSpPr>
          <p:cNvPr id="17" name="TextBox 16">
            <a:extLst>
              <a:ext uri="{FF2B5EF4-FFF2-40B4-BE49-F238E27FC236}">
                <a16:creationId xmlns:a16="http://schemas.microsoft.com/office/drawing/2014/main" id="{E650FADC-FF3F-C7FC-BEE5-B6B019E69684}"/>
              </a:ext>
            </a:extLst>
          </p:cNvPr>
          <p:cNvSpPr txBox="1"/>
          <p:nvPr/>
        </p:nvSpPr>
        <p:spPr>
          <a:xfrm>
            <a:off x="804672" y="1344168"/>
            <a:ext cx="10323576" cy="1554272"/>
          </a:xfrm>
          <a:prstGeom prst="rect">
            <a:avLst/>
          </a:prstGeom>
          <a:noFill/>
        </p:spPr>
        <p:txBody>
          <a:bodyPr wrap="square" rtlCol="0">
            <a:spAutoFit/>
          </a:bodyPr>
          <a:lstStyle/>
          <a:p>
            <a:pPr marL="285750" indent="-285750">
              <a:buFont typeface="Wingdings" panose="05000000000000000000" pitchFamily="2" charset="2"/>
              <a:buChar char="Ø"/>
            </a:pPr>
            <a:r>
              <a:rPr lang="en-US"/>
              <a:t>Approximately </a:t>
            </a:r>
            <a:r>
              <a:rPr lang="en-US" sz="2400" b="1" i="1">
                <a:solidFill>
                  <a:srgbClr val="458515"/>
                </a:solidFill>
              </a:rPr>
              <a:t>16.5% </a:t>
            </a:r>
            <a:r>
              <a:rPr lang="en-US"/>
              <a:t>of customers in FY’2024 could have been served more efficiently if tagged to more warehouses than the one they were mapped with. </a:t>
            </a:r>
          </a:p>
          <a:p>
            <a:pPr marL="285750" indent="-285750">
              <a:buFont typeface="Wingdings" panose="05000000000000000000" pitchFamily="2" charset="2"/>
              <a:buChar char="Ø"/>
            </a:pPr>
            <a:endParaRPr lang="en-US" sz="1100"/>
          </a:p>
          <a:p>
            <a:pPr marL="285750" indent="-285750">
              <a:buFont typeface="Wingdings" panose="05000000000000000000" pitchFamily="2" charset="2"/>
              <a:buChar char="Ø"/>
            </a:pPr>
            <a:r>
              <a:rPr lang="en-US"/>
              <a:t>Found an optimal solution for warehouse to customer mapping that reduced the requirement for intercompany transfers of </a:t>
            </a:r>
            <a:r>
              <a:rPr lang="en-US" sz="2400" b="1" i="1">
                <a:solidFill>
                  <a:srgbClr val="458515"/>
                </a:solidFill>
              </a:rPr>
              <a:t>54% </a:t>
            </a:r>
            <a:r>
              <a:rPr lang="en-US"/>
              <a:t>products</a:t>
            </a:r>
            <a:endParaRPr lang="en-US">
              <a:highlight>
                <a:srgbClr val="FFFF00"/>
              </a:highlight>
            </a:endParaRPr>
          </a:p>
        </p:txBody>
      </p:sp>
      <p:sp>
        <p:nvSpPr>
          <p:cNvPr id="18" name="Arrow: Pentagon 17">
            <a:extLst>
              <a:ext uri="{FF2B5EF4-FFF2-40B4-BE49-F238E27FC236}">
                <a16:creationId xmlns:a16="http://schemas.microsoft.com/office/drawing/2014/main" id="{E0E8B76F-6A57-ED67-D3CB-6C07EBF335B0}"/>
              </a:ext>
            </a:extLst>
          </p:cNvPr>
          <p:cNvSpPr/>
          <p:nvPr/>
        </p:nvSpPr>
        <p:spPr>
          <a:xfrm>
            <a:off x="659362" y="3499654"/>
            <a:ext cx="2834640" cy="1188720"/>
          </a:xfrm>
          <a:prstGeom prst="homePlate">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cs typeface="Poppins" panose="00000500000000000000" pitchFamily="2" charset="0"/>
              </a:rPr>
              <a:t>Delivery Network Optimization</a:t>
            </a:r>
          </a:p>
        </p:txBody>
      </p:sp>
      <p:sp>
        <p:nvSpPr>
          <p:cNvPr id="19" name="Arrow: Chevron 18">
            <a:extLst>
              <a:ext uri="{FF2B5EF4-FFF2-40B4-BE49-F238E27FC236}">
                <a16:creationId xmlns:a16="http://schemas.microsoft.com/office/drawing/2014/main" id="{826FE33F-8413-67D4-F3D7-CDF88592E4CE}"/>
              </a:ext>
            </a:extLst>
          </p:cNvPr>
          <p:cNvSpPr/>
          <p:nvPr/>
        </p:nvSpPr>
        <p:spPr>
          <a:xfrm>
            <a:off x="3365944" y="3518315"/>
            <a:ext cx="2909742" cy="1188720"/>
          </a:xfrm>
          <a:prstGeom prst="chevron">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cs typeface="Poppins" panose="00000500000000000000" pitchFamily="2" charset="0"/>
              </a:rPr>
              <a:t>Reduced Intercompany Transfers</a:t>
            </a:r>
          </a:p>
        </p:txBody>
      </p:sp>
      <p:sp>
        <p:nvSpPr>
          <p:cNvPr id="20" name="Arrow: Chevron 19">
            <a:extLst>
              <a:ext uri="{FF2B5EF4-FFF2-40B4-BE49-F238E27FC236}">
                <a16:creationId xmlns:a16="http://schemas.microsoft.com/office/drawing/2014/main" id="{FF26AE05-D126-5367-6BB8-D85AE5E2F1F1}"/>
              </a:ext>
            </a:extLst>
          </p:cNvPr>
          <p:cNvSpPr/>
          <p:nvPr/>
        </p:nvSpPr>
        <p:spPr>
          <a:xfrm>
            <a:off x="6072525" y="3484103"/>
            <a:ext cx="2909743" cy="1188720"/>
          </a:xfrm>
          <a:prstGeom prst="chevron">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cs typeface="Poppins" panose="00000500000000000000" pitchFamily="2" charset="0"/>
              </a:rPr>
              <a:t>Improved Delivery Efficiency</a:t>
            </a:r>
          </a:p>
        </p:txBody>
      </p:sp>
      <p:pic>
        <p:nvPicPr>
          <p:cNvPr id="21" name="Graphic 20" descr="Bullseye with solid fill">
            <a:extLst>
              <a:ext uri="{FF2B5EF4-FFF2-40B4-BE49-F238E27FC236}">
                <a16:creationId xmlns:a16="http://schemas.microsoft.com/office/drawing/2014/main" id="{0B104D1B-A1CF-D2A7-EEEC-EEBEBB441A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78040" y="3137222"/>
            <a:ext cx="1960098" cy="1960098"/>
          </a:xfrm>
          <a:prstGeom prst="rect">
            <a:avLst/>
          </a:prstGeom>
        </p:spPr>
      </p:pic>
      <p:sp>
        <p:nvSpPr>
          <p:cNvPr id="22" name="TextBox 21">
            <a:extLst>
              <a:ext uri="{FF2B5EF4-FFF2-40B4-BE49-F238E27FC236}">
                <a16:creationId xmlns:a16="http://schemas.microsoft.com/office/drawing/2014/main" id="{5D0CD323-5839-26B8-FD1F-052155CDC975}"/>
              </a:ext>
            </a:extLst>
          </p:cNvPr>
          <p:cNvSpPr txBox="1"/>
          <p:nvPr/>
        </p:nvSpPr>
        <p:spPr>
          <a:xfrm>
            <a:off x="582882" y="4759514"/>
            <a:ext cx="2580941" cy="1169551"/>
          </a:xfrm>
          <a:prstGeom prst="rect">
            <a:avLst/>
          </a:prstGeom>
          <a:noFill/>
        </p:spPr>
        <p:txBody>
          <a:bodyPr wrap="square" rtlCol="0">
            <a:spAutoFit/>
          </a:bodyPr>
          <a:lstStyle/>
          <a:p>
            <a:r>
              <a:rPr lang="en-US" sz="1400">
                <a:solidFill>
                  <a:schemeClr val="bg1"/>
                </a:solidFill>
                <a:cs typeface="Poppins" panose="00000500000000000000" pitchFamily="2" charset="0"/>
              </a:rPr>
              <a:t>Leveraging the network optimization model detailed in the slide above will help </a:t>
            </a:r>
            <a:r>
              <a:rPr lang="en-US" sz="1400" b="1">
                <a:solidFill>
                  <a:schemeClr val="bg1"/>
                </a:solidFill>
                <a:cs typeface="Poppins" panose="00000500000000000000" pitchFamily="2" charset="0"/>
              </a:rPr>
              <a:t>improve customer – warehouse mapping</a:t>
            </a:r>
          </a:p>
        </p:txBody>
      </p:sp>
      <p:sp>
        <p:nvSpPr>
          <p:cNvPr id="23" name="TextBox 22">
            <a:extLst>
              <a:ext uri="{FF2B5EF4-FFF2-40B4-BE49-F238E27FC236}">
                <a16:creationId xmlns:a16="http://schemas.microsoft.com/office/drawing/2014/main" id="{731797BF-9C9B-6D39-7009-D98FDBF75AED}"/>
              </a:ext>
            </a:extLst>
          </p:cNvPr>
          <p:cNvSpPr txBox="1"/>
          <p:nvPr/>
        </p:nvSpPr>
        <p:spPr>
          <a:xfrm>
            <a:off x="8758247" y="4978448"/>
            <a:ext cx="3128953" cy="707886"/>
          </a:xfrm>
          <a:prstGeom prst="rect">
            <a:avLst/>
          </a:prstGeom>
          <a:noFill/>
        </p:spPr>
        <p:txBody>
          <a:bodyPr wrap="square" rtlCol="0">
            <a:spAutoFit/>
          </a:bodyPr>
          <a:lstStyle/>
          <a:p>
            <a:pPr algn="ctr"/>
            <a:r>
              <a:rPr lang="en-US" sz="2000" b="1">
                <a:solidFill>
                  <a:schemeClr val="accent1">
                    <a:lumMod val="75000"/>
                  </a:schemeClr>
                </a:solidFill>
                <a:cs typeface="Poppins" panose="00000500000000000000" pitchFamily="2" charset="0"/>
              </a:rPr>
              <a:t>Higher Customer Satisfaction and Retention</a:t>
            </a:r>
          </a:p>
        </p:txBody>
      </p:sp>
      <p:sp>
        <p:nvSpPr>
          <p:cNvPr id="24" name="TextBox 23">
            <a:extLst>
              <a:ext uri="{FF2B5EF4-FFF2-40B4-BE49-F238E27FC236}">
                <a16:creationId xmlns:a16="http://schemas.microsoft.com/office/drawing/2014/main" id="{7336AE24-B27C-1560-17F8-47F6410C6977}"/>
              </a:ext>
            </a:extLst>
          </p:cNvPr>
          <p:cNvSpPr txBox="1"/>
          <p:nvPr/>
        </p:nvSpPr>
        <p:spPr>
          <a:xfrm>
            <a:off x="3365945" y="4759514"/>
            <a:ext cx="2512342" cy="954107"/>
          </a:xfrm>
          <a:prstGeom prst="rect">
            <a:avLst/>
          </a:prstGeom>
          <a:noFill/>
        </p:spPr>
        <p:txBody>
          <a:bodyPr wrap="square" rtlCol="0">
            <a:spAutoFit/>
          </a:bodyPr>
          <a:lstStyle/>
          <a:p>
            <a:r>
              <a:rPr lang="en-US" sz="1400">
                <a:cs typeface="Poppins" panose="00000500000000000000" pitchFamily="2" charset="0"/>
              </a:rPr>
              <a:t>Improved and dynamic mapping will allow for </a:t>
            </a:r>
            <a:r>
              <a:rPr lang="en-US" sz="1400" b="1">
                <a:cs typeface="Poppins" panose="00000500000000000000" pitchFamily="2" charset="0"/>
              </a:rPr>
              <a:t>better planning </a:t>
            </a:r>
            <a:r>
              <a:rPr lang="en-US" sz="1400">
                <a:cs typeface="Poppins" panose="00000500000000000000" pitchFamily="2" charset="0"/>
              </a:rPr>
              <a:t>and </a:t>
            </a:r>
            <a:r>
              <a:rPr lang="en-US" sz="1400" b="1">
                <a:cs typeface="Poppins" panose="00000500000000000000" pitchFamily="2" charset="0"/>
              </a:rPr>
              <a:t>reduce the need for intercompany transfers </a:t>
            </a:r>
            <a:r>
              <a:rPr lang="en-US" sz="1400">
                <a:cs typeface="Poppins" panose="00000500000000000000" pitchFamily="2" charset="0"/>
              </a:rPr>
              <a:t> </a:t>
            </a:r>
          </a:p>
        </p:txBody>
      </p:sp>
      <p:sp>
        <p:nvSpPr>
          <p:cNvPr id="25" name="TextBox 24">
            <a:extLst>
              <a:ext uri="{FF2B5EF4-FFF2-40B4-BE49-F238E27FC236}">
                <a16:creationId xmlns:a16="http://schemas.microsoft.com/office/drawing/2014/main" id="{4077CE07-29F9-22A1-74FE-31D597629E04}"/>
              </a:ext>
            </a:extLst>
          </p:cNvPr>
          <p:cNvSpPr txBox="1"/>
          <p:nvPr/>
        </p:nvSpPr>
        <p:spPr>
          <a:xfrm>
            <a:off x="6043783" y="4759514"/>
            <a:ext cx="2665795" cy="1169551"/>
          </a:xfrm>
          <a:prstGeom prst="rect">
            <a:avLst/>
          </a:prstGeom>
          <a:noFill/>
        </p:spPr>
        <p:txBody>
          <a:bodyPr wrap="square" rtlCol="0">
            <a:spAutoFit/>
          </a:bodyPr>
          <a:lstStyle/>
          <a:p>
            <a:r>
              <a:rPr lang="en-US" sz="1400">
                <a:solidFill>
                  <a:schemeClr val="bg1"/>
                </a:solidFill>
                <a:cs typeface="Poppins" panose="00000500000000000000" pitchFamily="2" charset="0"/>
              </a:rPr>
              <a:t>Combining network optimization results with Intercompany and Excessive shipments analyses will help improve delivery efficiency </a:t>
            </a:r>
          </a:p>
        </p:txBody>
      </p:sp>
      <p:cxnSp>
        <p:nvCxnSpPr>
          <p:cNvPr id="26" name="Straight Connector 25">
            <a:extLst>
              <a:ext uri="{FF2B5EF4-FFF2-40B4-BE49-F238E27FC236}">
                <a16:creationId xmlns:a16="http://schemas.microsoft.com/office/drawing/2014/main" id="{95924D04-D994-40A6-1E7C-4F32169375AB}"/>
              </a:ext>
            </a:extLst>
          </p:cNvPr>
          <p:cNvCxnSpPr>
            <a:cxnSpLocks/>
          </p:cNvCxnSpPr>
          <p:nvPr/>
        </p:nvCxnSpPr>
        <p:spPr>
          <a:xfrm>
            <a:off x="694829" y="3167592"/>
            <a:ext cx="1054330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0C595717-7CC0-716B-AC8F-DAAB664E621B}"/>
              </a:ext>
            </a:extLst>
          </p:cNvPr>
          <p:cNvSpPr/>
          <p:nvPr/>
        </p:nvSpPr>
        <p:spPr>
          <a:xfrm>
            <a:off x="804672" y="2989201"/>
            <a:ext cx="1960098" cy="292608"/>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i="1">
                <a:solidFill>
                  <a:schemeClr val="tx1"/>
                </a:solidFill>
              </a:rPr>
              <a:t>Business Benefits</a:t>
            </a:r>
          </a:p>
        </p:txBody>
      </p:sp>
    </p:spTree>
    <p:extLst>
      <p:ext uri="{BB962C8B-B14F-4D97-AF65-F5344CB8AC3E}">
        <p14:creationId xmlns:p14="http://schemas.microsoft.com/office/powerpoint/2010/main" val="3415572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par>
                                <p:cTn id="45" presetID="10"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8" grpId="0" animBg="1"/>
      <p:bldP spid="19" grpId="0" animBg="1"/>
      <p:bldP spid="20" grpId="0" animBg="1"/>
      <p:bldP spid="22" grpId="0"/>
      <p:bldP spid="23" grpId="0"/>
      <p:bldP spid="24" grpId="0"/>
      <p:bldP spid="25" grpId="0"/>
      <p:bldP spid="2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EA6CD-9581-96A4-71CF-AEE0AA89333C}"/>
            </a:ext>
          </a:extLst>
        </p:cNvPr>
        <p:cNvGrpSpPr/>
        <p:nvPr/>
      </p:nvGrpSpPr>
      <p:grpSpPr>
        <a:xfrm>
          <a:off x="0" y="0"/>
          <a:ext cx="0" cy="0"/>
          <a:chOff x="0" y="0"/>
          <a:chExt cx="0" cy="0"/>
        </a:xfrm>
      </p:grpSpPr>
      <p:sp>
        <p:nvSpPr>
          <p:cNvPr id="31" name="Rectangle 30">
            <a:extLst>
              <a:ext uri="{FF2B5EF4-FFF2-40B4-BE49-F238E27FC236}">
                <a16:creationId xmlns:a16="http://schemas.microsoft.com/office/drawing/2014/main" id="{5BEFC4D6-4023-F0FB-F2C4-6A1E2514942A}"/>
              </a:ext>
            </a:extLst>
          </p:cNvPr>
          <p:cNvSpPr/>
          <p:nvPr/>
        </p:nvSpPr>
        <p:spPr>
          <a:xfrm>
            <a:off x="1194906" y="5819954"/>
            <a:ext cx="4431297" cy="980849"/>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B25578-595D-39A0-D5C7-5A13166FDD0E}"/>
              </a:ext>
            </a:extLst>
          </p:cNvPr>
          <p:cNvSpPr>
            <a:spLocks noGrp="1"/>
          </p:cNvSpPr>
          <p:nvPr>
            <p:ph type="ctrTitle"/>
          </p:nvPr>
        </p:nvSpPr>
        <p:spPr>
          <a:xfrm>
            <a:off x="1270139" y="446249"/>
            <a:ext cx="9377302" cy="332399"/>
          </a:xfrm>
        </p:spPr>
        <p:txBody>
          <a:bodyPr/>
          <a:lstStyle/>
          <a:p>
            <a:r>
              <a:rPr lang="en-US">
                <a:latin typeface="Franklin Gothic Book"/>
              </a:rPr>
              <a:t>Our project delivers impact on multiple fronts as listed below	</a:t>
            </a:r>
            <a:endParaRPr lang="en-US"/>
          </a:p>
        </p:txBody>
      </p:sp>
      <p:sp>
        <p:nvSpPr>
          <p:cNvPr id="5" name="Date Placeholder 4">
            <a:extLst>
              <a:ext uri="{FF2B5EF4-FFF2-40B4-BE49-F238E27FC236}">
                <a16:creationId xmlns:a16="http://schemas.microsoft.com/office/drawing/2014/main" id="{3D5F97D4-761D-D570-1FC3-5EEA43854732}"/>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F7297286-59AE-FD40-2C06-2ADD2B684C53}"/>
              </a:ext>
            </a:extLst>
          </p:cNvPr>
          <p:cNvSpPr>
            <a:spLocks noGrp="1"/>
          </p:cNvSpPr>
          <p:nvPr>
            <p:ph type="sldNum" sz="quarter" idx="12"/>
          </p:nvPr>
        </p:nvSpPr>
        <p:spPr/>
        <p:txBody>
          <a:bodyPr/>
          <a:lstStyle/>
          <a:p>
            <a:fld id="{8A7A6979-0714-4377-B894-6BE4C2D6E202}" type="slidenum">
              <a:rPr lang="en-US" smtClean="0"/>
              <a:pPr/>
              <a:t>28</a:t>
            </a:fld>
            <a:endParaRPr lang="en-US"/>
          </a:p>
        </p:txBody>
      </p:sp>
      <p:sp>
        <p:nvSpPr>
          <p:cNvPr id="3" name="Speech Bubble: Rectangle 2">
            <a:extLst>
              <a:ext uri="{FF2B5EF4-FFF2-40B4-BE49-F238E27FC236}">
                <a16:creationId xmlns:a16="http://schemas.microsoft.com/office/drawing/2014/main" id="{32CBB581-609D-CE69-CB8C-4E3E5A46F95C}"/>
              </a:ext>
            </a:extLst>
          </p:cNvPr>
          <p:cNvSpPr/>
          <p:nvPr/>
        </p:nvSpPr>
        <p:spPr>
          <a:xfrm>
            <a:off x="3410935" y="5182578"/>
            <a:ext cx="7165672" cy="1050246"/>
          </a:xfrm>
          <a:prstGeom prst="wedgeRectCallout">
            <a:avLst>
              <a:gd name="adj1" fmla="val -71626"/>
              <a:gd name="adj2" fmla="val -42636"/>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peech Bubble: Rectangle 7">
            <a:extLst>
              <a:ext uri="{FF2B5EF4-FFF2-40B4-BE49-F238E27FC236}">
                <a16:creationId xmlns:a16="http://schemas.microsoft.com/office/drawing/2014/main" id="{EBC27AA4-6829-7BBF-330F-65704580EC62}"/>
              </a:ext>
            </a:extLst>
          </p:cNvPr>
          <p:cNvSpPr/>
          <p:nvPr/>
        </p:nvSpPr>
        <p:spPr>
          <a:xfrm>
            <a:off x="3410935" y="3821520"/>
            <a:ext cx="7165672" cy="1050246"/>
          </a:xfrm>
          <a:prstGeom prst="wedgeRectCallout">
            <a:avLst>
              <a:gd name="adj1" fmla="val -62993"/>
              <a:gd name="adj2" fmla="val -5399"/>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peech Bubble: Rectangle 8">
            <a:extLst>
              <a:ext uri="{FF2B5EF4-FFF2-40B4-BE49-F238E27FC236}">
                <a16:creationId xmlns:a16="http://schemas.microsoft.com/office/drawing/2014/main" id="{6F1050EE-0434-EAB2-FEA3-23D9E3133FFF}"/>
              </a:ext>
            </a:extLst>
          </p:cNvPr>
          <p:cNvSpPr/>
          <p:nvPr/>
        </p:nvSpPr>
        <p:spPr>
          <a:xfrm>
            <a:off x="3387312" y="2425955"/>
            <a:ext cx="7165672" cy="1050246"/>
          </a:xfrm>
          <a:prstGeom prst="wedgeRectCallout">
            <a:avLst>
              <a:gd name="adj1" fmla="val -63208"/>
              <a:gd name="adj2" fmla="val 9932"/>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peech Bubble: Rectangle 9">
            <a:extLst>
              <a:ext uri="{FF2B5EF4-FFF2-40B4-BE49-F238E27FC236}">
                <a16:creationId xmlns:a16="http://schemas.microsoft.com/office/drawing/2014/main" id="{61F9A04D-2134-576D-61FB-DD7D9581F625}"/>
              </a:ext>
            </a:extLst>
          </p:cNvPr>
          <p:cNvSpPr/>
          <p:nvPr/>
        </p:nvSpPr>
        <p:spPr>
          <a:xfrm>
            <a:off x="3410935" y="1116655"/>
            <a:ext cx="7165672" cy="1050246"/>
          </a:xfrm>
          <a:prstGeom prst="wedgeRectCallout">
            <a:avLst>
              <a:gd name="adj1" fmla="val -74466"/>
              <a:gd name="adj2" fmla="val 48263"/>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oogle Shape;1092;p38">
            <a:extLst>
              <a:ext uri="{FF2B5EF4-FFF2-40B4-BE49-F238E27FC236}">
                <a16:creationId xmlns:a16="http://schemas.microsoft.com/office/drawing/2014/main" id="{33C26C46-585E-A6F6-42FF-057F3532DE16}"/>
              </a:ext>
            </a:extLst>
          </p:cNvPr>
          <p:cNvGrpSpPr/>
          <p:nvPr/>
        </p:nvGrpSpPr>
        <p:grpSpPr>
          <a:xfrm>
            <a:off x="971748" y="3087544"/>
            <a:ext cx="1152144" cy="1152144"/>
            <a:chOff x="1372725" y="1912500"/>
            <a:chExt cx="373500" cy="373500"/>
          </a:xfrm>
          <a:solidFill>
            <a:schemeClr val="accent1"/>
          </a:solidFill>
        </p:grpSpPr>
        <p:sp>
          <p:nvSpPr>
            <p:cNvPr id="12" name="Google Shape;1093;p38">
              <a:extLst>
                <a:ext uri="{FF2B5EF4-FFF2-40B4-BE49-F238E27FC236}">
                  <a16:creationId xmlns:a16="http://schemas.microsoft.com/office/drawing/2014/main" id="{BB905A7B-3C4A-6E2C-D9A0-2B47E5026994}"/>
                </a:ext>
              </a:extLst>
            </p:cNvPr>
            <p:cNvSpPr/>
            <p:nvPr/>
          </p:nvSpPr>
          <p:spPr>
            <a:xfrm>
              <a:off x="1464063" y="2000216"/>
              <a:ext cx="190800" cy="190800"/>
            </a:xfrm>
            <a:prstGeom prst="ellipse">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effectLst/>
                <a:uLnTx/>
                <a:uFillTx/>
                <a:latin typeface="Anton" pitchFamily="2" charset="0"/>
                <a:cs typeface="Arial"/>
                <a:sym typeface="Arial"/>
              </a:endParaRPr>
            </a:p>
          </p:txBody>
        </p:sp>
        <p:sp>
          <p:nvSpPr>
            <p:cNvPr id="13" name="Google Shape;1094;p38">
              <a:extLst>
                <a:ext uri="{FF2B5EF4-FFF2-40B4-BE49-F238E27FC236}">
                  <a16:creationId xmlns:a16="http://schemas.microsoft.com/office/drawing/2014/main" id="{9FBA6AFE-D7F3-F32A-39EE-45FEDB3DB3D6}"/>
                </a:ext>
              </a:extLst>
            </p:cNvPr>
            <p:cNvSpPr/>
            <p:nvPr/>
          </p:nvSpPr>
          <p:spPr>
            <a:xfrm>
              <a:off x="1372725" y="1912500"/>
              <a:ext cx="373500" cy="373500"/>
            </a:xfrm>
            <a:prstGeom prst="donut">
              <a:avLst>
                <a:gd name="adj" fmla="val 10193"/>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effectLst/>
                <a:uLnTx/>
                <a:uFillTx/>
                <a:latin typeface="Anton" pitchFamily="2" charset="0"/>
                <a:cs typeface="Arial"/>
                <a:sym typeface="Arial"/>
              </a:endParaRPr>
            </a:p>
          </p:txBody>
        </p:sp>
      </p:grpSp>
      <p:sp>
        <p:nvSpPr>
          <p:cNvPr id="14" name="Google Shape;9849;p58">
            <a:extLst>
              <a:ext uri="{FF2B5EF4-FFF2-40B4-BE49-F238E27FC236}">
                <a16:creationId xmlns:a16="http://schemas.microsoft.com/office/drawing/2014/main" id="{3C5B2633-BD11-0F3D-8334-40538E300792}"/>
              </a:ext>
            </a:extLst>
          </p:cNvPr>
          <p:cNvSpPr/>
          <p:nvPr/>
        </p:nvSpPr>
        <p:spPr>
          <a:xfrm>
            <a:off x="1404781" y="3466601"/>
            <a:ext cx="325171" cy="324855"/>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TextBox 17">
            <a:extLst>
              <a:ext uri="{FF2B5EF4-FFF2-40B4-BE49-F238E27FC236}">
                <a16:creationId xmlns:a16="http://schemas.microsoft.com/office/drawing/2014/main" id="{8EB3F749-A718-42BB-2C2F-7617533A5315}"/>
              </a:ext>
            </a:extLst>
          </p:cNvPr>
          <p:cNvSpPr txBox="1"/>
          <p:nvPr/>
        </p:nvSpPr>
        <p:spPr>
          <a:xfrm>
            <a:off x="3703608" y="1264752"/>
            <a:ext cx="6392892" cy="800219"/>
          </a:xfrm>
          <a:prstGeom prst="rect">
            <a:avLst/>
          </a:prstGeom>
          <a:noFill/>
        </p:spPr>
        <p:txBody>
          <a:bodyPr wrap="square" rtlCol="0">
            <a:spAutoFit/>
          </a:bodyPr>
          <a:lstStyle/>
          <a:p>
            <a:r>
              <a:rPr lang="en-US" b="1">
                <a:cs typeface="Poppins" panose="00000500000000000000" pitchFamily="2" charset="0"/>
              </a:rPr>
              <a:t>The Impact of Excessive Shipments</a:t>
            </a:r>
          </a:p>
          <a:p>
            <a:r>
              <a:rPr lang="en-US" sz="1400">
                <a:cs typeface="Poppins" panose="00000500000000000000" pitchFamily="2" charset="0"/>
              </a:rPr>
              <a:t>Identified that excessive shipments and customer growth are </a:t>
            </a:r>
            <a:r>
              <a:rPr lang="en-US" sz="1400" b="1">
                <a:cs typeface="Poppins" panose="00000500000000000000" pitchFamily="2" charset="0"/>
              </a:rPr>
              <a:t>negatively correlated</a:t>
            </a:r>
          </a:p>
          <a:p>
            <a:r>
              <a:rPr lang="en-US" sz="1400">
                <a:cs typeface="Poppins" pitchFamily="2" charset="77"/>
              </a:rPr>
              <a:t> through dashboard visualization</a:t>
            </a:r>
          </a:p>
        </p:txBody>
      </p:sp>
      <p:sp>
        <p:nvSpPr>
          <p:cNvPr id="19" name="TextBox 18">
            <a:extLst>
              <a:ext uri="{FF2B5EF4-FFF2-40B4-BE49-F238E27FC236}">
                <a16:creationId xmlns:a16="http://schemas.microsoft.com/office/drawing/2014/main" id="{DBCE4523-7944-93E7-0B4C-E74AC23BA768}"/>
              </a:ext>
            </a:extLst>
          </p:cNvPr>
          <p:cNvSpPr txBox="1"/>
          <p:nvPr/>
        </p:nvSpPr>
        <p:spPr>
          <a:xfrm>
            <a:off x="3703607" y="2584433"/>
            <a:ext cx="6717101" cy="800219"/>
          </a:xfrm>
          <a:prstGeom prst="rect">
            <a:avLst/>
          </a:prstGeom>
          <a:noFill/>
        </p:spPr>
        <p:txBody>
          <a:bodyPr wrap="square" rtlCol="0">
            <a:spAutoFit/>
          </a:bodyPr>
          <a:lstStyle/>
          <a:p>
            <a:r>
              <a:rPr lang="en-US" b="1">
                <a:cs typeface="Poppins" panose="00000500000000000000" pitchFamily="2" charset="0"/>
              </a:rPr>
              <a:t>Identified a “Safety Stock Buffer” for Inventory Planning</a:t>
            </a:r>
            <a:br>
              <a:rPr lang="en-US" b="1">
                <a:cs typeface="Poppins" panose="00000500000000000000" pitchFamily="2" charset="0"/>
              </a:rPr>
            </a:br>
            <a:r>
              <a:rPr lang="en-US" sz="1400">
                <a:cs typeface="Poppins" panose="00000500000000000000" pitchFamily="2" charset="0"/>
              </a:rPr>
              <a:t>Stocking</a:t>
            </a:r>
            <a:r>
              <a:rPr lang="en-US" sz="1400" b="1">
                <a:cs typeface="Poppins" panose="00000500000000000000" pitchFamily="2" charset="0"/>
              </a:rPr>
              <a:t> </a:t>
            </a:r>
            <a:r>
              <a:rPr lang="en-US" sz="1400"/>
              <a:t>Top 5 products in each warehouse based on safety levels could </a:t>
            </a:r>
            <a:r>
              <a:rPr lang="en-US" sz="1400" b="1" i="1"/>
              <a:t>reduce ~ 304 truck trips in FY 25</a:t>
            </a:r>
            <a:r>
              <a:rPr lang="en-US" sz="1400"/>
              <a:t>, which can then be reallocated for fulfilling customer orders</a:t>
            </a:r>
            <a:endParaRPr lang="en-US" sz="1400" b="1">
              <a:cs typeface="Poppins" panose="00000500000000000000" pitchFamily="2" charset="0"/>
            </a:endParaRPr>
          </a:p>
        </p:txBody>
      </p:sp>
      <p:sp>
        <p:nvSpPr>
          <p:cNvPr id="20" name="TextBox 19">
            <a:extLst>
              <a:ext uri="{FF2B5EF4-FFF2-40B4-BE49-F238E27FC236}">
                <a16:creationId xmlns:a16="http://schemas.microsoft.com/office/drawing/2014/main" id="{A3757776-C58A-E1FB-EDD0-A5298EC8980E}"/>
              </a:ext>
            </a:extLst>
          </p:cNvPr>
          <p:cNvSpPr txBox="1"/>
          <p:nvPr/>
        </p:nvSpPr>
        <p:spPr>
          <a:xfrm>
            <a:off x="3703608" y="3946534"/>
            <a:ext cx="6630837" cy="800219"/>
          </a:xfrm>
          <a:prstGeom prst="rect">
            <a:avLst/>
          </a:prstGeom>
          <a:noFill/>
        </p:spPr>
        <p:txBody>
          <a:bodyPr wrap="square" rtlCol="0">
            <a:spAutoFit/>
          </a:bodyPr>
          <a:lstStyle/>
          <a:p>
            <a:r>
              <a:rPr lang="en-US" b="1">
                <a:solidFill>
                  <a:schemeClr val="bg1"/>
                </a:solidFill>
                <a:cs typeface="Poppins" panose="00000500000000000000" pitchFamily="2" charset="0"/>
              </a:rPr>
              <a:t>Improved Warehouse to Customer Mapping</a:t>
            </a:r>
          </a:p>
          <a:p>
            <a:r>
              <a:rPr lang="en-US" sz="1400" b="1" i="1"/>
              <a:t>~16% </a:t>
            </a:r>
            <a:r>
              <a:rPr lang="en-US" sz="1400"/>
              <a:t>of customers in FY’2024 could have been served more efficiently if tagged to more warehouses than the one they were mapped with</a:t>
            </a:r>
            <a:endParaRPr lang="en-US" sz="1400">
              <a:solidFill>
                <a:schemeClr val="bg1"/>
              </a:solidFill>
              <a:cs typeface="Poppins" panose="00000500000000000000" pitchFamily="2" charset="0"/>
            </a:endParaRPr>
          </a:p>
        </p:txBody>
      </p:sp>
      <p:sp>
        <p:nvSpPr>
          <p:cNvPr id="21" name="Trapezoid 20">
            <a:extLst>
              <a:ext uri="{FF2B5EF4-FFF2-40B4-BE49-F238E27FC236}">
                <a16:creationId xmlns:a16="http://schemas.microsoft.com/office/drawing/2014/main" id="{22567BBB-C14F-46A1-0130-8BCCCA87B27D}"/>
              </a:ext>
            </a:extLst>
          </p:cNvPr>
          <p:cNvSpPr/>
          <p:nvPr/>
        </p:nvSpPr>
        <p:spPr>
          <a:xfrm rot="12446409">
            <a:off x="945162" y="1908054"/>
            <a:ext cx="1461095" cy="550248"/>
          </a:xfrm>
          <a:prstGeom prst="trapezoid">
            <a:avLst>
              <a:gd name="adj" fmla="val 41871"/>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apezoid 21">
            <a:extLst>
              <a:ext uri="{FF2B5EF4-FFF2-40B4-BE49-F238E27FC236}">
                <a16:creationId xmlns:a16="http://schemas.microsoft.com/office/drawing/2014/main" id="{C2EF10E5-E9D2-5BA5-B01B-01B9F4E9F471}"/>
              </a:ext>
            </a:extLst>
          </p:cNvPr>
          <p:cNvSpPr/>
          <p:nvPr/>
        </p:nvSpPr>
        <p:spPr>
          <a:xfrm rot="15015297">
            <a:off x="1706504" y="2807420"/>
            <a:ext cx="1461095" cy="556484"/>
          </a:xfrm>
          <a:prstGeom prst="trapezoid">
            <a:avLst>
              <a:gd name="adj" fmla="val 36784"/>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apezoid 22">
            <a:extLst>
              <a:ext uri="{FF2B5EF4-FFF2-40B4-BE49-F238E27FC236}">
                <a16:creationId xmlns:a16="http://schemas.microsoft.com/office/drawing/2014/main" id="{6B3D85DF-DA1A-41C5-AE02-984F5CBB4071}"/>
              </a:ext>
            </a:extLst>
          </p:cNvPr>
          <p:cNvSpPr/>
          <p:nvPr/>
        </p:nvSpPr>
        <p:spPr>
          <a:xfrm rot="17338342">
            <a:off x="1708580" y="4020004"/>
            <a:ext cx="1461095" cy="556484"/>
          </a:xfrm>
          <a:prstGeom prst="trapezoid">
            <a:avLst>
              <a:gd name="adj" fmla="val 33452"/>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rapezoid 23">
            <a:extLst>
              <a:ext uri="{FF2B5EF4-FFF2-40B4-BE49-F238E27FC236}">
                <a16:creationId xmlns:a16="http://schemas.microsoft.com/office/drawing/2014/main" id="{39184622-8977-A6EE-79C3-E2D8531F7A8B}"/>
              </a:ext>
            </a:extLst>
          </p:cNvPr>
          <p:cNvSpPr/>
          <p:nvPr/>
        </p:nvSpPr>
        <p:spPr>
          <a:xfrm rot="19608658">
            <a:off x="951529" y="4999847"/>
            <a:ext cx="1461095" cy="556484"/>
          </a:xfrm>
          <a:prstGeom prst="trapezoid">
            <a:avLst>
              <a:gd name="adj" fmla="val 33452"/>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descr="Badge 1 with solid fill">
            <a:extLst>
              <a:ext uri="{FF2B5EF4-FFF2-40B4-BE49-F238E27FC236}">
                <a16:creationId xmlns:a16="http://schemas.microsoft.com/office/drawing/2014/main" id="{D777BA1F-22BE-4431-1637-FF6B6B0F18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56002" y="1927876"/>
            <a:ext cx="567771" cy="567771"/>
          </a:xfrm>
          <a:prstGeom prst="rect">
            <a:avLst/>
          </a:prstGeom>
        </p:spPr>
      </p:pic>
      <p:pic>
        <p:nvPicPr>
          <p:cNvPr id="27" name="Graphic 26" descr="Badge with solid fill">
            <a:extLst>
              <a:ext uri="{FF2B5EF4-FFF2-40B4-BE49-F238E27FC236}">
                <a16:creationId xmlns:a16="http://schemas.microsoft.com/office/drawing/2014/main" id="{3348C2C6-8684-6F83-03C0-2DF0802DBA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62296" y="2808978"/>
            <a:ext cx="566928" cy="566928"/>
          </a:xfrm>
          <a:prstGeom prst="rect">
            <a:avLst/>
          </a:prstGeom>
        </p:spPr>
      </p:pic>
      <p:pic>
        <p:nvPicPr>
          <p:cNvPr id="28" name="Graphic 27" descr="Badge 3 with solid fill">
            <a:extLst>
              <a:ext uri="{FF2B5EF4-FFF2-40B4-BE49-F238E27FC236}">
                <a16:creationId xmlns:a16="http://schemas.microsoft.com/office/drawing/2014/main" id="{6239A317-C77F-79C1-5495-0947B318BD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62296" y="4024464"/>
            <a:ext cx="566928" cy="566928"/>
          </a:xfrm>
          <a:prstGeom prst="rect">
            <a:avLst/>
          </a:prstGeom>
        </p:spPr>
      </p:pic>
      <p:pic>
        <p:nvPicPr>
          <p:cNvPr id="29" name="Graphic 28" descr="Badge 4 with solid fill">
            <a:extLst>
              <a:ext uri="{FF2B5EF4-FFF2-40B4-BE49-F238E27FC236}">
                <a16:creationId xmlns:a16="http://schemas.microsoft.com/office/drawing/2014/main" id="{173D9F03-3C8D-A537-985B-DDA1D76EB97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92245" y="5002749"/>
            <a:ext cx="566928" cy="566928"/>
          </a:xfrm>
          <a:prstGeom prst="rect">
            <a:avLst/>
          </a:prstGeom>
        </p:spPr>
      </p:pic>
      <p:sp>
        <p:nvSpPr>
          <p:cNvPr id="30" name="TextBox 29">
            <a:extLst>
              <a:ext uri="{FF2B5EF4-FFF2-40B4-BE49-F238E27FC236}">
                <a16:creationId xmlns:a16="http://schemas.microsoft.com/office/drawing/2014/main" id="{B9F3D5F7-7BE3-3B4C-0579-2F3B06945878}"/>
              </a:ext>
            </a:extLst>
          </p:cNvPr>
          <p:cNvSpPr txBox="1"/>
          <p:nvPr/>
        </p:nvSpPr>
        <p:spPr>
          <a:xfrm>
            <a:off x="3703608" y="5307592"/>
            <a:ext cx="6630837" cy="800219"/>
          </a:xfrm>
          <a:prstGeom prst="rect">
            <a:avLst/>
          </a:prstGeom>
          <a:noFill/>
        </p:spPr>
        <p:txBody>
          <a:bodyPr wrap="square" rtlCol="0">
            <a:spAutoFit/>
          </a:bodyPr>
          <a:lstStyle/>
          <a:p>
            <a:r>
              <a:rPr lang="en-US" b="1">
                <a:solidFill>
                  <a:schemeClr val="bg1"/>
                </a:solidFill>
                <a:cs typeface="Poppins" panose="00000500000000000000" pitchFamily="2" charset="0"/>
              </a:rPr>
              <a:t>Reduced Intercompany Transfers </a:t>
            </a:r>
          </a:p>
          <a:p>
            <a:r>
              <a:rPr lang="en-US" sz="1400"/>
              <a:t>Found an optimal solution for warehouse to customer mapping that reduced the requirement for intercompany transfers of ~</a:t>
            </a:r>
            <a:r>
              <a:rPr lang="en-US" sz="1400" b="1" i="1"/>
              <a:t>50% </a:t>
            </a:r>
            <a:r>
              <a:rPr lang="en-US" sz="1400"/>
              <a:t>products</a:t>
            </a:r>
            <a:endParaRPr lang="en-US" sz="1400">
              <a:highlight>
                <a:srgbClr val="FFFF00"/>
              </a:highlight>
            </a:endParaRPr>
          </a:p>
        </p:txBody>
      </p:sp>
    </p:spTree>
    <p:extLst>
      <p:ext uri="{BB962C8B-B14F-4D97-AF65-F5344CB8AC3E}">
        <p14:creationId xmlns:p14="http://schemas.microsoft.com/office/powerpoint/2010/main" val="3002399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500"/>
                                        <p:tgtEl>
                                          <p:spTgt spid="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P spid="18" grpId="0"/>
      <p:bldP spid="19" grpId="0"/>
      <p:bldP spid="20" grpId="0"/>
      <p:bldP spid="21" grpId="0" animBg="1"/>
      <p:bldP spid="22" grpId="0" animBg="1"/>
      <p:bldP spid="23" grpId="0" animBg="1"/>
      <p:bldP spid="24" grpId="0" animBg="1"/>
      <p:bldP spid="3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6E12E-6BD5-9E32-CCB5-5B1D6A3569E6}"/>
            </a:ext>
          </a:extLst>
        </p:cNvPr>
        <p:cNvGrpSpPr/>
        <p:nvPr/>
      </p:nvGrpSpPr>
      <p:grpSpPr>
        <a:xfrm>
          <a:off x="0" y="0"/>
          <a:ext cx="0" cy="0"/>
          <a:chOff x="0" y="0"/>
          <a:chExt cx="0" cy="0"/>
        </a:xfrm>
      </p:grpSpPr>
      <p:sp>
        <p:nvSpPr>
          <p:cNvPr id="3" name="Arrow: Up 2">
            <a:extLst>
              <a:ext uri="{FF2B5EF4-FFF2-40B4-BE49-F238E27FC236}">
                <a16:creationId xmlns:a16="http://schemas.microsoft.com/office/drawing/2014/main" id="{F1A7AA66-0AB0-5C97-87CB-30454064B0F3}"/>
              </a:ext>
            </a:extLst>
          </p:cNvPr>
          <p:cNvSpPr/>
          <p:nvPr/>
        </p:nvSpPr>
        <p:spPr>
          <a:xfrm>
            <a:off x="9655478" y="1579554"/>
            <a:ext cx="1636682" cy="4252829"/>
          </a:xfrm>
          <a:prstGeom prst="upArrow">
            <a:avLst/>
          </a:prstGeom>
          <a:solidFill>
            <a:schemeClr val="accent3">
              <a:lumMod val="50000"/>
            </a:schemeClr>
          </a:solidFill>
          <a:ln>
            <a:noFill/>
          </a:ln>
          <a:effectLst>
            <a:outerShdw blurRad="50800" dist="38100" dir="2700000" sx="101000" sy="101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Arrow: Up 58">
            <a:extLst>
              <a:ext uri="{FF2B5EF4-FFF2-40B4-BE49-F238E27FC236}">
                <a16:creationId xmlns:a16="http://schemas.microsoft.com/office/drawing/2014/main" id="{5F92D78B-CFB6-BDEE-E1F1-5DF4220F396D}"/>
              </a:ext>
            </a:extLst>
          </p:cNvPr>
          <p:cNvSpPr/>
          <p:nvPr/>
        </p:nvSpPr>
        <p:spPr>
          <a:xfrm>
            <a:off x="8868773" y="2456936"/>
            <a:ext cx="1636682" cy="3380156"/>
          </a:xfrm>
          <a:prstGeom prst="upArrow">
            <a:avLst/>
          </a:prstGeom>
          <a:solidFill>
            <a:schemeClr val="accent3">
              <a:lumMod val="75000"/>
            </a:schemeClr>
          </a:solidFill>
          <a:ln>
            <a:noFill/>
          </a:ln>
          <a:effectLst>
            <a:outerShdw blurRad="50800" dist="38100" dir="2700000" sx="101000" sy="101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B46F36-AB5B-1E91-ED0F-4CC171BDF55E}"/>
              </a:ext>
            </a:extLst>
          </p:cNvPr>
          <p:cNvSpPr>
            <a:spLocks noGrp="1"/>
          </p:cNvSpPr>
          <p:nvPr>
            <p:ph type="ctrTitle"/>
          </p:nvPr>
        </p:nvSpPr>
        <p:spPr>
          <a:xfrm>
            <a:off x="1312946" y="173951"/>
            <a:ext cx="9651385" cy="664797"/>
          </a:xfrm>
        </p:spPr>
        <p:txBody>
          <a:bodyPr/>
          <a:lstStyle/>
          <a:p>
            <a:r>
              <a:rPr lang="en-US">
                <a:latin typeface="Franklin Gothic Book"/>
              </a:rPr>
              <a:t>Our current deliverables also present opportunities for future enhancements</a:t>
            </a:r>
            <a:endParaRPr lang="en-US"/>
          </a:p>
        </p:txBody>
      </p:sp>
      <p:sp>
        <p:nvSpPr>
          <p:cNvPr id="5" name="Date Placeholder 4">
            <a:extLst>
              <a:ext uri="{FF2B5EF4-FFF2-40B4-BE49-F238E27FC236}">
                <a16:creationId xmlns:a16="http://schemas.microsoft.com/office/drawing/2014/main" id="{B5D3229A-17EE-3C7E-1DC0-1D14DC794674}"/>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DC2AF941-118B-29BE-BABB-EB6E2CA37F90}"/>
              </a:ext>
            </a:extLst>
          </p:cNvPr>
          <p:cNvSpPr>
            <a:spLocks noGrp="1"/>
          </p:cNvSpPr>
          <p:nvPr>
            <p:ph type="sldNum" sz="quarter" idx="12"/>
          </p:nvPr>
        </p:nvSpPr>
        <p:spPr/>
        <p:txBody>
          <a:bodyPr/>
          <a:lstStyle/>
          <a:p>
            <a:fld id="{8A7A6979-0714-4377-B894-6BE4C2D6E202}" type="slidenum">
              <a:rPr lang="en-US" smtClean="0"/>
              <a:pPr/>
              <a:t>29</a:t>
            </a:fld>
            <a:endParaRPr lang="en-US"/>
          </a:p>
        </p:txBody>
      </p:sp>
      <p:sp>
        <p:nvSpPr>
          <p:cNvPr id="4" name="Arrow: Up 3">
            <a:extLst>
              <a:ext uri="{FF2B5EF4-FFF2-40B4-BE49-F238E27FC236}">
                <a16:creationId xmlns:a16="http://schemas.microsoft.com/office/drawing/2014/main" id="{CADC8587-1F10-328C-C187-7426707B523A}"/>
              </a:ext>
            </a:extLst>
          </p:cNvPr>
          <p:cNvSpPr/>
          <p:nvPr/>
        </p:nvSpPr>
        <p:spPr>
          <a:xfrm>
            <a:off x="8070913" y="3329214"/>
            <a:ext cx="1636682" cy="2507878"/>
          </a:xfrm>
          <a:prstGeom prst="upArrow">
            <a:avLst/>
          </a:prstGeom>
          <a:solidFill>
            <a:schemeClr val="tx2"/>
          </a:solidFill>
          <a:ln>
            <a:noFill/>
          </a:ln>
          <a:effectLst>
            <a:outerShdw blurRad="50800" dist="38100" dir="2700000" sx="101000" sy="101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Up 6">
            <a:extLst>
              <a:ext uri="{FF2B5EF4-FFF2-40B4-BE49-F238E27FC236}">
                <a16:creationId xmlns:a16="http://schemas.microsoft.com/office/drawing/2014/main" id="{259F2F90-2A78-62A8-FEE8-80C964E3EBA8}"/>
              </a:ext>
            </a:extLst>
          </p:cNvPr>
          <p:cNvSpPr/>
          <p:nvPr/>
        </p:nvSpPr>
        <p:spPr>
          <a:xfrm>
            <a:off x="7252886" y="4244747"/>
            <a:ext cx="1636682" cy="1591219"/>
          </a:xfrm>
          <a:prstGeom prst="upArrow">
            <a:avLst/>
          </a:prstGeom>
          <a:solidFill>
            <a:schemeClr val="tx2">
              <a:lumMod val="40000"/>
              <a:lumOff val="60000"/>
            </a:schemeClr>
          </a:solidFill>
          <a:ln>
            <a:noFill/>
          </a:ln>
          <a:effectLst>
            <a:outerShdw blurRad="50800" dist="38100" dir="2700000" sx="101000" sy="101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53AB8A6B-FA22-A5A8-76A7-0CCBFEEC57C2}"/>
              </a:ext>
            </a:extLst>
          </p:cNvPr>
          <p:cNvCxnSpPr>
            <a:cxnSpLocks/>
          </p:cNvCxnSpPr>
          <p:nvPr/>
        </p:nvCxnSpPr>
        <p:spPr>
          <a:xfrm flipH="1" flipV="1">
            <a:off x="7069820" y="4637852"/>
            <a:ext cx="288162" cy="228593"/>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5D3ED9EC-AFDC-CFA1-5679-AEE09844DEDC}"/>
              </a:ext>
            </a:extLst>
          </p:cNvPr>
          <p:cNvCxnSpPr>
            <a:cxnSpLocks/>
          </p:cNvCxnSpPr>
          <p:nvPr/>
        </p:nvCxnSpPr>
        <p:spPr>
          <a:xfrm flipH="1">
            <a:off x="6395230" y="4637852"/>
            <a:ext cx="674590" cy="0"/>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D20FAF7E-513F-B1E6-2115-45D35B2E2B97}"/>
              </a:ext>
            </a:extLst>
          </p:cNvPr>
          <p:cNvSpPr txBox="1"/>
          <p:nvPr/>
        </p:nvSpPr>
        <p:spPr>
          <a:xfrm>
            <a:off x="6310668" y="4325429"/>
            <a:ext cx="488128" cy="369332"/>
          </a:xfrm>
          <a:prstGeom prst="rect">
            <a:avLst/>
          </a:prstGeom>
          <a:noFill/>
        </p:spPr>
        <p:txBody>
          <a:bodyPr wrap="square" rtlCol="0">
            <a:spAutoFit/>
          </a:bodyPr>
          <a:lstStyle/>
          <a:p>
            <a:r>
              <a:rPr lang="en-US" b="1">
                <a:solidFill>
                  <a:schemeClr val="tx2"/>
                </a:solidFill>
                <a:latin typeface="Poppins" panose="00000500000000000000" pitchFamily="2" charset="0"/>
                <a:cs typeface="Poppins" panose="00000500000000000000" pitchFamily="2" charset="0"/>
              </a:rPr>
              <a:t>01</a:t>
            </a:r>
          </a:p>
        </p:txBody>
      </p:sp>
      <p:sp>
        <p:nvSpPr>
          <p:cNvPr id="11" name="TextBox 10">
            <a:extLst>
              <a:ext uri="{FF2B5EF4-FFF2-40B4-BE49-F238E27FC236}">
                <a16:creationId xmlns:a16="http://schemas.microsoft.com/office/drawing/2014/main" id="{59C4A18D-6A0B-C803-B193-2E219CCDB4F5}"/>
              </a:ext>
            </a:extLst>
          </p:cNvPr>
          <p:cNvSpPr txBox="1"/>
          <p:nvPr/>
        </p:nvSpPr>
        <p:spPr>
          <a:xfrm>
            <a:off x="235790" y="4324093"/>
            <a:ext cx="6108250" cy="923330"/>
          </a:xfrm>
          <a:prstGeom prst="rect">
            <a:avLst/>
          </a:prstGeom>
          <a:noFill/>
        </p:spPr>
        <p:txBody>
          <a:bodyPr wrap="square" rtlCol="0">
            <a:spAutoFit/>
          </a:bodyPr>
          <a:lstStyle/>
          <a:p>
            <a:pPr algn="r"/>
            <a:r>
              <a:rPr lang="en-US" b="1">
                <a:solidFill>
                  <a:schemeClr val="tx1"/>
                </a:solidFill>
                <a:cs typeface="Poppins" panose="00000500000000000000" pitchFamily="2" charset="0"/>
              </a:rPr>
              <a:t>Create One Integrated Stochastic Model for all Products</a:t>
            </a:r>
          </a:p>
          <a:p>
            <a:pPr algn="r"/>
            <a:r>
              <a:rPr lang="en-US" sz="1200">
                <a:cs typeface="Poppins" panose="00000500000000000000" pitchFamily="2" charset="0"/>
              </a:rPr>
              <a:t>Modifying the definition of the stages to model transfer of products in the off-sales season (in anticipation of the demand) in the first stage, and deliveries to customers and intercompany transfers in stage 2</a:t>
            </a:r>
            <a:endParaRPr lang="en-US" sz="1200">
              <a:solidFill>
                <a:schemeClr val="tx1"/>
              </a:solidFill>
              <a:cs typeface="Poppins" panose="00000500000000000000" pitchFamily="2" charset="0"/>
            </a:endParaRPr>
          </a:p>
        </p:txBody>
      </p:sp>
      <p:cxnSp>
        <p:nvCxnSpPr>
          <p:cNvPr id="12" name="Straight Connector 11">
            <a:extLst>
              <a:ext uri="{FF2B5EF4-FFF2-40B4-BE49-F238E27FC236}">
                <a16:creationId xmlns:a16="http://schemas.microsoft.com/office/drawing/2014/main" id="{6FFD757A-12EE-D847-FB58-6C490DD7D5FE}"/>
              </a:ext>
            </a:extLst>
          </p:cNvPr>
          <p:cNvCxnSpPr>
            <a:cxnSpLocks/>
          </p:cNvCxnSpPr>
          <p:nvPr/>
        </p:nvCxnSpPr>
        <p:spPr>
          <a:xfrm flipH="1" flipV="1">
            <a:off x="7946186" y="3685797"/>
            <a:ext cx="288162" cy="228593"/>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F95E1CAA-92B4-D908-AEFB-AAD97782E790}"/>
              </a:ext>
            </a:extLst>
          </p:cNvPr>
          <p:cNvCxnSpPr>
            <a:cxnSpLocks/>
          </p:cNvCxnSpPr>
          <p:nvPr/>
        </p:nvCxnSpPr>
        <p:spPr>
          <a:xfrm flipH="1">
            <a:off x="7271596" y="3685797"/>
            <a:ext cx="674590" cy="0"/>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A59A6F2F-C8DE-AECE-EA6F-3698C36ED5F4}"/>
              </a:ext>
            </a:extLst>
          </p:cNvPr>
          <p:cNvSpPr txBox="1"/>
          <p:nvPr/>
        </p:nvSpPr>
        <p:spPr>
          <a:xfrm>
            <a:off x="7187034" y="3373374"/>
            <a:ext cx="488128" cy="369332"/>
          </a:xfrm>
          <a:prstGeom prst="rect">
            <a:avLst/>
          </a:prstGeom>
          <a:noFill/>
        </p:spPr>
        <p:txBody>
          <a:bodyPr wrap="square" rtlCol="0">
            <a:spAutoFit/>
          </a:bodyPr>
          <a:lstStyle/>
          <a:p>
            <a:r>
              <a:rPr lang="en-US" b="1">
                <a:solidFill>
                  <a:schemeClr val="accent1">
                    <a:lumMod val="60000"/>
                    <a:lumOff val="40000"/>
                  </a:schemeClr>
                </a:solidFill>
                <a:latin typeface="Poppins" panose="00000500000000000000" pitchFamily="2" charset="0"/>
                <a:cs typeface="Poppins" panose="00000500000000000000" pitchFamily="2" charset="0"/>
              </a:rPr>
              <a:t>02</a:t>
            </a:r>
          </a:p>
        </p:txBody>
      </p:sp>
      <p:cxnSp>
        <p:nvCxnSpPr>
          <p:cNvPr id="28" name="Straight Connector 27">
            <a:extLst>
              <a:ext uri="{FF2B5EF4-FFF2-40B4-BE49-F238E27FC236}">
                <a16:creationId xmlns:a16="http://schemas.microsoft.com/office/drawing/2014/main" id="{265A0A25-9E46-2665-9B54-0901E7F17E33}"/>
              </a:ext>
            </a:extLst>
          </p:cNvPr>
          <p:cNvCxnSpPr>
            <a:cxnSpLocks/>
          </p:cNvCxnSpPr>
          <p:nvPr/>
        </p:nvCxnSpPr>
        <p:spPr>
          <a:xfrm flipH="1" flipV="1">
            <a:off x="8676980" y="2726931"/>
            <a:ext cx="288162" cy="228593"/>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758DAFF2-39F9-F8EF-F4E6-0E9C93931CDF}"/>
              </a:ext>
            </a:extLst>
          </p:cNvPr>
          <p:cNvCxnSpPr>
            <a:cxnSpLocks/>
          </p:cNvCxnSpPr>
          <p:nvPr/>
        </p:nvCxnSpPr>
        <p:spPr>
          <a:xfrm flipH="1">
            <a:off x="8002390" y="2726931"/>
            <a:ext cx="674590" cy="0"/>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B87CAE96-30BA-7B09-5E63-2B20764D2FC6}"/>
              </a:ext>
            </a:extLst>
          </p:cNvPr>
          <p:cNvSpPr txBox="1"/>
          <p:nvPr/>
        </p:nvSpPr>
        <p:spPr>
          <a:xfrm>
            <a:off x="7917828" y="2414508"/>
            <a:ext cx="488128" cy="369332"/>
          </a:xfrm>
          <a:prstGeom prst="rect">
            <a:avLst/>
          </a:prstGeom>
          <a:noFill/>
        </p:spPr>
        <p:txBody>
          <a:bodyPr wrap="square" rtlCol="0">
            <a:spAutoFit/>
          </a:bodyPr>
          <a:lstStyle/>
          <a:p>
            <a:r>
              <a:rPr lang="en-US" b="1">
                <a:solidFill>
                  <a:schemeClr val="accent1"/>
                </a:solidFill>
                <a:latin typeface="Poppins" panose="00000500000000000000" pitchFamily="2" charset="0"/>
                <a:cs typeface="Poppins" panose="00000500000000000000" pitchFamily="2" charset="0"/>
              </a:rPr>
              <a:t>03</a:t>
            </a:r>
          </a:p>
        </p:txBody>
      </p:sp>
      <p:cxnSp>
        <p:nvCxnSpPr>
          <p:cNvPr id="31" name="Straight Connector 30">
            <a:extLst>
              <a:ext uri="{FF2B5EF4-FFF2-40B4-BE49-F238E27FC236}">
                <a16:creationId xmlns:a16="http://schemas.microsoft.com/office/drawing/2014/main" id="{63AA9416-2668-88B7-F7BF-4CB70C4872FF}"/>
              </a:ext>
            </a:extLst>
          </p:cNvPr>
          <p:cNvCxnSpPr>
            <a:cxnSpLocks/>
          </p:cNvCxnSpPr>
          <p:nvPr/>
        </p:nvCxnSpPr>
        <p:spPr>
          <a:xfrm flipH="1" flipV="1">
            <a:off x="9438393" y="1916962"/>
            <a:ext cx="288162" cy="228593"/>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6A04F1B1-86DC-BA06-0223-5899F57557FE}"/>
              </a:ext>
            </a:extLst>
          </p:cNvPr>
          <p:cNvCxnSpPr>
            <a:cxnSpLocks/>
          </p:cNvCxnSpPr>
          <p:nvPr/>
        </p:nvCxnSpPr>
        <p:spPr>
          <a:xfrm flipH="1">
            <a:off x="8763803" y="1916962"/>
            <a:ext cx="674590" cy="0"/>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7657CE5D-060B-869C-0CA8-2219B408BCC3}"/>
              </a:ext>
            </a:extLst>
          </p:cNvPr>
          <p:cNvSpPr txBox="1"/>
          <p:nvPr/>
        </p:nvSpPr>
        <p:spPr>
          <a:xfrm>
            <a:off x="8679241" y="1604539"/>
            <a:ext cx="488128" cy="369332"/>
          </a:xfrm>
          <a:prstGeom prst="rect">
            <a:avLst/>
          </a:prstGeom>
          <a:noFill/>
        </p:spPr>
        <p:txBody>
          <a:bodyPr wrap="square" rtlCol="0">
            <a:spAutoFit/>
          </a:bodyPr>
          <a:lstStyle/>
          <a:p>
            <a:r>
              <a:rPr lang="en-US" b="1">
                <a:solidFill>
                  <a:schemeClr val="accent1">
                    <a:lumMod val="75000"/>
                  </a:schemeClr>
                </a:solidFill>
                <a:latin typeface="Poppins" panose="00000500000000000000" pitchFamily="2" charset="0"/>
                <a:cs typeface="Poppins" panose="00000500000000000000" pitchFamily="2" charset="0"/>
              </a:rPr>
              <a:t>04</a:t>
            </a:r>
          </a:p>
        </p:txBody>
      </p:sp>
      <p:sp>
        <p:nvSpPr>
          <p:cNvPr id="34" name="TextBox 33">
            <a:extLst>
              <a:ext uri="{FF2B5EF4-FFF2-40B4-BE49-F238E27FC236}">
                <a16:creationId xmlns:a16="http://schemas.microsoft.com/office/drawing/2014/main" id="{C9DDD81C-8C62-50B3-5D4F-84D26D180B89}"/>
              </a:ext>
            </a:extLst>
          </p:cNvPr>
          <p:cNvSpPr txBox="1"/>
          <p:nvPr/>
        </p:nvSpPr>
        <p:spPr>
          <a:xfrm>
            <a:off x="-95694" y="3275431"/>
            <a:ext cx="7292855" cy="738664"/>
          </a:xfrm>
          <a:prstGeom prst="rect">
            <a:avLst/>
          </a:prstGeom>
          <a:noFill/>
        </p:spPr>
        <p:txBody>
          <a:bodyPr wrap="square" rtlCol="0">
            <a:spAutoFit/>
          </a:bodyPr>
          <a:lstStyle/>
          <a:p>
            <a:pPr algn="r"/>
            <a:r>
              <a:rPr lang="en-US" b="1">
                <a:cs typeface="Poppins" panose="00000500000000000000" pitchFamily="2" charset="0"/>
              </a:rPr>
              <a:t>Solve for Demand Planning and Delivery Network Optimization together</a:t>
            </a:r>
            <a:endParaRPr lang="en-US" b="1">
              <a:solidFill>
                <a:schemeClr val="tx1"/>
              </a:solidFill>
              <a:cs typeface="Poppins" panose="00000500000000000000" pitchFamily="2" charset="0"/>
            </a:endParaRPr>
          </a:p>
          <a:p>
            <a:pPr algn="r"/>
            <a:r>
              <a:rPr lang="en-US" sz="1200">
                <a:cs typeface="Poppins" panose="00000500000000000000" pitchFamily="2" charset="0"/>
              </a:rPr>
              <a:t>Rolling up demand forecasting and network optimization into one problem as the accuracy of the forecasts impacts the optimality of the optimization model, hence solving both together will lead to a better solution</a:t>
            </a:r>
            <a:endParaRPr lang="en-US" sz="1200">
              <a:solidFill>
                <a:schemeClr val="tx1"/>
              </a:solidFill>
              <a:cs typeface="Poppins" panose="00000500000000000000" pitchFamily="2" charset="0"/>
            </a:endParaRPr>
          </a:p>
        </p:txBody>
      </p:sp>
      <p:sp>
        <p:nvSpPr>
          <p:cNvPr id="36" name="TextBox 35">
            <a:extLst>
              <a:ext uri="{FF2B5EF4-FFF2-40B4-BE49-F238E27FC236}">
                <a16:creationId xmlns:a16="http://schemas.microsoft.com/office/drawing/2014/main" id="{404E9C3C-54B7-1FA5-E8BA-A613388C1A66}"/>
              </a:ext>
            </a:extLst>
          </p:cNvPr>
          <p:cNvSpPr txBox="1"/>
          <p:nvPr/>
        </p:nvSpPr>
        <p:spPr>
          <a:xfrm>
            <a:off x="667254" y="1492297"/>
            <a:ext cx="8009726" cy="738664"/>
          </a:xfrm>
          <a:prstGeom prst="rect">
            <a:avLst/>
          </a:prstGeom>
          <a:noFill/>
        </p:spPr>
        <p:txBody>
          <a:bodyPr wrap="square" rtlCol="0">
            <a:spAutoFit/>
          </a:bodyPr>
          <a:lstStyle/>
          <a:p>
            <a:pPr algn="r"/>
            <a:r>
              <a:rPr lang="en-US" b="1">
                <a:solidFill>
                  <a:schemeClr val="tx1"/>
                </a:solidFill>
                <a:cs typeface="Poppins" panose="00000500000000000000" pitchFamily="2" charset="0"/>
              </a:rPr>
              <a:t>Use insights from model to improve Truck Utilization </a:t>
            </a:r>
          </a:p>
          <a:p>
            <a:pPr algn="r"/>
            <a:r>
              <a:rPr lang="en-US" sz="1200">
                <a:cs typeface="Poppins" panose="00000500000000000000" pitchFamily="2" charset="0"/>
              </a:rPr>
              <a:t>Utilizing the existing insights from the excessive shipments analysis and the optimization model to better utilize truck capacity to reduce costs and improve customer satisfaction</a:t>
            </a:r>
          </a:p>
        </p:txBody>
      </p:sp>
      <p:sp>
        <p:nvSpPr>
          <p:cNvPr id="37" name="Google Shape;10791;p60">
            <a:extLst>
              <a:ext uri="{FF2B5EF4-FFF2-40B4-BE49-F238E27FC236}">
                <a16:creationId xmlns:a16="http://schemas.microsoft.com/office/drawing/2014/main" id="{048BF86C-FB65-680D-5CDE-2E3227C993A9}"/>
              </a:ext>
            </a:extLst>
          </p:cNvPr>
          <p:cNvSpPr/>
          <p:nvPr/>
        </p:nvSpPr>
        <p:spPr>
          <a:xfrm>
            <a:off x="7752254" y="4632306"/>
            <a:ext cx="640080" cy="640080"/>
          </a:xfrm>
          <a:custGeom>
            <a:avLst/>
            <a:gdLst/>
            <a:ahLst/>
            <a:cxnLst/>
            <a:rect l="l" t="t" r="r" b="b"/>
            <a:pathLst>
              <a:path w="11574" h="11573" extrusionOk="0">
                <a:moveTo>
                  <a:pt x="10680" y="333"/>
                </a:moveTo>
                <a:cubicBezTo>
                  <a:pt x="10990" y="333"/>
                  <a:pt x="11228" y="583"/>
                  <a:pt x="11228" y="881"/>
                </a:cubicBezTo>
                <a:lnTo>
                  <a:pt x="11228" y="5620"/>
                </a:lnTo>
                <a:lnTo>
                  <a:pt x="11037" y="5620"/>
                </a:lnTo>
                <a:cubicBezTo>
                  <a:pt x="10954" y="5620"/>
                  <a:pt x="10871" y="5691"/>
                  <a:pt x="10871" y="5787"/>
                </a:cubicBezTo>
                <a:cubicBezTo>
                  <a:pt x="10871" y="5870"/>
                  <a:pt x="10954" y="5953"/>
                  <a:pt x="11037" y="5953"/>
                </a:cubicBezTo>
                <a:lnTo>
                  <a:pt x="11228" y="5953"/>
                </a:lnTo>
                <a:lnTo>
                  <a:pt x="11228" y="10680"/>
                </a:lnTo>
                <a:cubicBezTo>
                  <a:pt x="11228" y="10990"/>
                  <a:pt x="10978" y="11228"/>
                  <a:pt x="10680" y="11228"/>
                </a:cubicBezTo>
                <a:lnTo>
                  <a:pt x="5953" y="11228"/>
                </a:lnTo>
                <a:lnTo>
                  <a:pt x="5953" y="9406"/>
                </a:lnTo>
                <a:cubicBezTo>
                  <a:pt x="5953" y="9108"/>
                  <a:pt x="5715" y="8870"/>
                  <a:pt x="5418" y="8870"/>
                </a:cubicBezTo>
                <a:lnTo>
                  <a:pt x="5060" y="8870"/>
                </a:lnTo>
                <a:cubicBezTo>
                  <a:pt x="4834" y="8870"/>
                  <a:pt x="4644" y="8954"/>
                  <a:pt x="4525" y="9108"/>
                </a:cubicBezTo>
                <a:cubicBezTo>
                  <a:pt x="4358" y="9299"/>
                  <a:pt x="4132" y="9406"/>
                  <a:pt x="3882" y="9406"/>
                </a:cubicBezTo>
                <a:cubicBezTo>
                  <a:pt x="3632" y="9406"/>
                  <a:pt x="3382" y="9287"/>
                  <a:pt x="3239" y="9085"/>
                </a:cubicBezTo>
                <a:cubicBezTo>
                  <a:pt x="3072" y="8894"/>
                  <a:pt x="3013" y="8644"/>
                  <a:pt x="3072" y="8394"/>
                </a:cubicBezTo>
                <a:cubicBezTo>
                  <a:pt x="3132" y="8073"/>
                  <a:pt x="3405" y="7822"/>
                  <a:pt x="3727" y="7751"/>
                </a:cubicBezTo>
                <a:cubicBezTo>
                  <a:pt x="3781" y="7740"/>
                  <a:pt x="3835" y="7735"/>
                  <a:pt x="3889" y="7735"/>
                </a:cubicBezTo>
                <a:cubicBezTo>
                  <a:pt x="4129" y="7735"/>
                  <a:pt x="4357" y="7842"/>
                  <a:pt x="4513" y="8037"/>
                </a:cubicBezTo>
                <a:cubicBezTo>
                  <a:pt x="4656" y="8192"/>
                  <a:pt x="4846" y="8287"/>
                  <a:pt x="5049" y="8287"/>
                </a:cubicBezTo>
                <a:lnTo>
                  <a:pt x="5430" y="8287"/>
                </a:lnTo>
                <a:cubicBezTo>
                  <a:pt x="5727" y="8287"/>
                  <a:pt x="5965" y="8049"/>
                  <a:pt x="5965" y="7751"/>
                </a:cubicBezTo>
                <a:lnTo>
                  <a:pt x="5965" y="5917"/>
                </a:lnTo>
                <a:lnTo>
                  <a:pt x="7799" y="5917"/>
                </a:lnTo>
                <a:cubicBezTo>
                  <a:pt x="7894" y="5917"/>
                  <a:pt x="7989" y="6001"/>
                  <a:pt x="7989" y="6108"/>
                </a:cubicBezTo>
                <a:lnTo>
                  <a:pt x="7989" y="6477"/>
                </a:lnTo>
                <a:cubicBezTo>
                  <a:pt x="7989" y="6584"/>
                  <a:pt x="7942" y="6691"/>
                  <a:pt x="7858" y="6763"/>
                </a:cubicBezTo>
                <a:cubicBezTo>
                  <a:pt x="7525" y="7037"/>
                  <a:pt x="7382" y="7453"/>
                  <a:pt x="7454" y="7882"/>
                </a:cubicBezTo>
                <a:cubicBezTo>
                  <a:pt x="7537" y="8346"/>
                  <a:pt x="7894" y="8704"/>
                  <a:pt x="8347" y="8799"/>
                </a:cubicBezTo>
                <a:cubicBezTo>
                  <a:pt x="8430" y="8823"/>
                  <a:pt x="8513" y="8835"/>
                  <a:pt x="8597" y="8835"/>
                </a:cubicBezTo>
                <a:cubicBezTo>
                  <a:pt x="8870" y="8835"/>
                  <a:pt x="9120" y="8739"/>
                  <a:pt x="9347" y="8561"/>
                </a:cubicBezTo>
                <a:cubicBezTo>
                  <a:pt x="9609" y="8346"/>
                  <a:pt x="9775" y="8013"/>
                  <a:pt x="9775" y="7656"/>
                </a:cubicBezTo>
                <a:cubicBezTo>
                  <a:pt x="9775" y="7311"/>
                  <a:pt x="9621" y="6977"/>
                  <a:pt x="9347" y="6751"/>
                </a:cubicBezTo>
                <a:cubicBezTo>
                  <a:pt x="9263" y="6691"/>
                  <a:pt x="9228" y="6584"/>
                  <a:pt x="9228" y="6465"/>
                </a:cubicBezTo>
                <a:lnTo>
                  <a:pt x="9228" y="6108"/>
                </a:lnTo>
                <a:cubicBezTo>
                  <a:pt x="9228" y="6001"/>
                  <a:pt x="9311" y="5917"/>
                  <a:pt x="9418" y="5917"/>
                </a:cubicBezTo>
                <a:lnTo>
                  <a:pt x="10323" y="5917"/>
                </a:lnTo>
                <a:cubicBezTo>
                  <a:pt x="10418" y="5917"/>
                  <a:pt x="10490" y="5846"/>
                  <a:pt x="10490" y="5751"/>
                </a:cubicBezTo>
                <a:cubicBezTo>
                  <a:pt x="10490" y="5667"/>
                  <a:pt x="10418" y="5584"/>
                  <a:pt x="10323" y="5584"/>
                </a:cubicBezTo>
                <a:lnTo>
                  <a:pt x="9418" y="5584"/>
                </a:lnTo>
                <a:cubicBezTo>
                  <a:pt x="9120" y="5584"/>
                  <a:pt x="8882" y="5822"/>
                  <a:pt x="8882" y="6120"/>
                </a:cubicBezTo>
                <a:lnTo>
                  <a:pt x="8882" y="6477"/>
                </a:lnTo>
                <a:cubicBezTo>
                  <a:pt x="8882" y="6703"/>
                  <a:pt x="8966" y="6894"/>
                  <a:pt x="9120" y="7013"/>
                </a:cubicBezTo>
                <a:cubicBezTo>
                  <a:pt x="9311" y="7180"/>
                  <a:pt x="9418" y="7406"/>
                  <a:pt x="9418" y="7656"/>
                </a:cubicBezTo>
                <a:cubicBezTo>
                  <a:pt x="9418" y="7906"/>
                  <a:pt x="9299" y="8144"/>
                  <a:pt x="9109" y="8299"/>
                </a:cubicBezTo>
                <a:cubicBezTo>
                  <a:pt x="8957" y="8423"/>
                  <a:pt x="8780" y="8488"/>
                  <a:pt x="8595" y="8488"/>
                </a:cubicBezTo>
                <a:cubicBezTo>
                  <a:pt x="8533" y="8488"/>
                  <a:pt x="8469" y="8480"/>
                  <a:pt x="8406" y="8465"/>
                </a:cubicBezTo>
                <a:cubicBezTo>
                  <a:pt x="8097" y="8406"/>
                  <a:pt x="7835" y="8132"/>
                  <a:pt x="7763" y="7811"/>
                </a:cubicBezTo>
                <a:cubicBezTo>
                  <a:pt x="7704" y="7513"/>
                  <a:pt x="7811" y="7215"/>
                  <a:pt x="8049" y="7013"/>
                </a:cubicBezTo>
                <a:cubicBezTo>
                  <a:pt x="8216" y="6882"/>
                  <a:pt x="8299" y="6691"/>
                  <a:pt x="8299" y="6477"/>
                </a:cubicBezTo>
                <a:lnTo>
                  <a:pt x="8299" y="6108"/>
                </a:lnTo>
                <a:cubicBezTo>
                  <a:pt x="8299" y="5810"/>
                  <a:pt x="8061" y="5572"/>
                  <a:pt x="7763" y="5572"/>
                </a:cubicBezTo>
                <a:lnTo>
                  <a:pt x="5953" y="5572"/>
                </a:lnTo>
                <a:lnTo>
                  <a:pt x="5953" y="3739"/>
                </a:lnTo>
                <a:cubicBezTo>
                  <a:pt x="5953" y="3643"/>
                  <a:pt x="6037" y="3548"/>
                  <a:pt x="6144" y="3548"/>
                </a:cubicBezTo>
                <a:lnTo>
                  <a:pt x="6513" y="3548"/>
                </a:lnTo>
                <a:cubicBezTo>
                  <a:pt x="6620" y="3548"/>
                  <a:pt x="6727" y="3596"/>
                  <a:pt x="6799" y="3679"/>
                </a:cubicBezTo>
                <a:cubicBezTo>
                  <a:pt x="7017" y="3956"/>
                  <a:pt x="7342" y="4102"/>
                  <a:pt x="7698" y="4102"/>
                </a:cubicBezTo>
                <a:cubicBezTo>
                  <a:pt x="7770" y="4102"/>
                  <a:pt x="7844" y="4096"/>
                  <a:pt x="7918" y="4084"/>
                </a:cubicBezTo>
                <a:cubicBezTo>
                  <a:pt x="8370" y="4001"/>
                  <a:pt x="8728" y="3643"/>
                  <a:pt x="8835" y="3191"/>
                </a:cubicBezTo>
                <a:cubicBezTo>
                  <a:pt x="8906" y="2834"/>
                  <a:pt x="8823" y="2477"/>
                  <a:pt x="8597" y="2215"/>
                </a:cubicBezTo>
                <a:cubicBezTo>
                  <a:pt x="8370" y="1941"/>
                  <a:pt x="8049" y="1774"/>
                  <a:pt x="7692" y="1774"/>
                </a:cubicBezTo>
                <a:cubicBezTo>
                  <a:pt x="7346" y="1774"/>
                  <a:pt x="7001" y="1929"/>
                  <a:pt x="6775" y="2215"/>
                </a:cubicBezTo>
                <a:cubicBezTo>
                  <a:pt x="6715" y="2286"/>
                  <a:pt x="6620" y="2334"/>
                  <a:pt x="6501" y="2334"/>
                </a:cubicBezTo>
                <a:lnTo>
                  <a:pt x="6144" y="2334"/>
                </a:lnTo>
                <a:cubicBezTo>
                  <a:pt x="6037" y="2334"/>
                  <a:pt x="5941" y="2238"/>
                  <a:pt x="5941" y="2131"/>
                </a:cubicBezTo>
                <a:lnTo>
                  <a:pt x="5941" y="1226"/>
                </a:lnTo>
                <a:cubicBezTo>
                  <a:pt x="5941" y="1143"/>
                  <a:pt x="5870" y="1060"/>
                  <a:pt x="5787" y="1060"/>
                </a:cubicBezTo>
                <a:cubicBezTo>
                  <a:pt x="5691" y="1060"/>
                  <a:pt x="5620" y="1143"/>
                  <a:pt x="5620" y="1226"/>
                </a:cubicBezTo>
                <a:lnTo>
                  <a:pt x="5620" y="2131"/>
                </a:lnTo>
                <a:cubicBezTo>
                  <a:pt x="5620" y="2429"/>
                  <a:pt x="5858" y="2667"/>
                  <a:pt x="6156" y="2667"/>
                </a:cubicBezTo>
                <a:lnTo>
                  <a:pt x="6513" y="2667"/>
                </a:lnTo>
                <a:cubicBezTo>
                  <a:pt x="6739" y="2667"/>
                  <a:pt x="6930" y="2584"/>
                  <a:pt x="7049" y="2429"/>
                </a:cubicBezTo>
                <a:cubicBezTo>
                  <a:pt x="7215" y="2238"/>
                  <a:pt x="7430" y="2131"/>
                  <a:pt x="7692" y="2131"/>
                </a:cubicBezTo>
                <a:cubicBezTo>
                  <a:pt x="7942" y="2131"/>
                  <a:pt x="8180" y="2250"/>
                  <a:pt x="8323" y="2453"/>
                </a:cubicBezTo>
                <a:cubicBezTo>
                  <a:pt x="8489" y="2643"/>
                  <a:pt x="8549" y="2893"/>
                  <a:pt x="8489" y="3143"/>
                </a:cubicBezTo>
                <a:cubicBezTo>
                  <a:pt x="8430" y="3465"/>
                  <a:pt x="8168" y="3715"/>
                  <a:pt x="7835" y="3786"/>
                </a:cubicBezTo>
                <a:cubicBezTo>
                  <a:pt x="7780" y="3797"/>
                  <a:pt x="7726" y="3802"/>
                  <a:pt x="7673" y="3802"/>
                </a:cubicBezTo>
                <a:cubicBezTo>
                  <a:pt x="7432" y="3802"/>
                  <a:pt x="7205" y="3695"/>
                  <a:pt x="7049" y="3501"/>
                </a:cubicBezTo>
                <a:cubicBezTo>
                  <a:pt x="6918" y="3346"/>
                  <a:pt x="6727" y="3250"/>
                  <a:pt x="6513" y="3250"/>
                </a:cubicBezTo>
                <a:lnTo>
                  <a:pt x="6144" y="3250"/>
                </a:lnTo>
                <a:cubicBezTo>
                  <a:pt x="5846" y="3250"/>
                  <a:pt x="5608" y="3489"/>
                  <a:pt x="5608" y="3786"/>
                </a:cubicBezTo>
                <a:lnTo>
                  <a:pt x="5608" y="5620"/>
                </a:lnTo>
                <a:lnTo>
                  <a:pt x="3775" y="5620"/>
                </a:lnTo>
                <a:cubicBezTo>
                  <a:pt x="3667" y="5620"/>
                  <a:pt x="3584" y="5525"/>
                  <a:pt x="3584" y="5429"/>
                </a:cubicBezTo>
                <a:lnTo>
                  <a:pt x="3584" y="5048"/>
                </a:lnTo>
                <a:cubicBezTo>
                  <a:pt x="3584" y="4953"/>
                  <a:pt x="3620" y="4846"/>
                  <a:pt x="3715" y="4774"/>
                </a:cubicBezTo>
                <a:cubicBezTo>
                  <a:pt x="4036" y="4501"/>
                  <a:pt x="4191" y="4084"/>
                  <a:pt x="4120" y="3655"/>
                </a:cubicBezTo>
                <a:cubicBezTo>
                  <a:pt x="4025" y="3191"/>
                  <a:pt x="3667" y="2834"/>
                  <a:pt x="3227" y="2727"/>
                </a:cubicBezTo>
                <a:cubicBezTo>
                  <a:pt x="3148" y="2711"/>
                  <a:pt x="3069" y="2703"/>
                  <a:pt x="2991" y="2703"/>
                </a:cubicBezTo>
                <a:cubicBezTo>
                  <a:pt x="2716" y="2703"/>
                  <a:pt x="2452" y="2798"/>
                  <a:pt x="2239" y="2965"/>
                </a:cubicBezTo>
                <a:cubicBezTo>
                  <a:pt x="1977" y="3191"/>
                  <a:pt x="1810" y="3524"/>
                  <a:pt x="1810" y="3882"/>
                </a:cubicBezTo>
                <a:cubicBezTo>
                  <a:pt x="1810" y="4215"/>
                  <a:pt x="1953" y="4560"/>
                  <a:pt x="2239" y="4786"/>
                </a:cubicBezTo>
                <a:cubicBezTo>
                  <a:pt x="2310" y="4846"/>
                  <a:pt x="2358" y="4953"/>
                  <a:pt x="2358" y="5072"/>
                </a:cubicBezTo>
                <a:lnTo>
                  <a:pt x="2358" y="5429"/>
                </a:lnTo>
                <a:cubicBezTo>
                  <a:pt x="2358" y="5525"/>
                  <a:pt x="2274" y="5620"/>
                  <a:pt x="2167" y="5620"/>
                </a:cubicBezTo>
                <a:lnTo>
                  <a:pt x="334" y="5620"/>
                </a:lnTo>
                <a:lnTo>
                  <a:pt x="334" y="881"/>
                </a:lnTo>
                <a:cubicBezTo>
                  <a:pt x="334" y="572"/>
                  <a:pt x="584" y="333"/>
                  <a:pt x="881" y="333"/>
                </a:cubicBezTo>
                <a:lnTo>
                  <a:pt x="5620" y="333"/>
                </a:lnTo>
                <a:lnTo>
                  <a:pt x="5620" y="524"/>
                </a:lnTo>
                <a:cubicBezTo>
                  <a:pt x="5620" y="619"/>
                  <a:pt x="5691" y="691"/>
                  <a:pt x="5787" y="691"/>
                </a:cubicBezTo>
                <a:cubicBezTo>
                  <a:pt x="5870" y="691"/>
                  <a:pt x="5941" y="619"/>
                  <a:pt x="5941" y="524"/>
                </a:cubicBezTo>
                <a:lnTo>
                  <a:pt x="5941" y="333"/>
                </a:lnTo>
                <a:close/>
                <a:moveTo>
                  <a:pt x="2976" y="3061"/>
                </a:moveTo>
                <a:cubicBezTo>
                  <a:pt x="3040" y="3061"/>
                  <a:pt x="3104" y="3069"/>
                  <a:pt x="3167" y="3084"/>
                </a:cubicBezTo>
                <a:cubicBezTo>
                  <a:pt x="3477" y="3143"/>
                  <a:pt x="3727" y="3417"/>
                  <a:pt x="3810" y="3739"/>
                </a:cubicBezTo>
                <a:cubicBezTo>
                  <a:pt x="3870" y="4036"/>
                  <a:pt x="3763" y="4334"/>
                  <a:pt x="3525" y="4536"/>
                </a:cubicBezTo>
                <a:cubicBezTo>
                  <a:pt x="3358" y="4667"/>
                  <a:pt x="3274" y="4858"/>
                  <a:pt x="3274" y="5072"/>
                </a:cubicBezTo>
                <a:lnTo>
                  <a:pt x="3274" y="5441"/>
                </a:lnTo>
                <a:cubicBezTo>
                  <a:pt x="3274" y="5739"/>
                  <a:pt x="3513" y="5977"/>
                  <a:pt x="3810" y="5977"/>
                </a:cubicBezTo>
                <a:lnTo>
                  <a:pt x="5632" y="5977"/>
                </a:lnTo>
                <a:lnTo>
                  <a:pt x="5632" y="7811"/>
                </a:lnTo>
                <a:cubicBezTo>
                  <a:pt x="5632" y="7918"/>
                  <a:pt x="5549" y="8001"/>
                  <a:pt x="5441" y="8001"/>
                </a:cubicBezTo>
                <a:lnTo>
                  <a:pt x="5072" y="8001"/>
                </a:lnTo>
                <a:cubicBezTo>
                  <a:pt x="4965" y="8001"/>
                  <a:pt x="4858" y="7953"/>
                  <a:pt x="4787" y="7870"/>
                </a:cubicBezTo>
                <a:cubicBezTo>
                  <a:pt x="4569" y="7593"/>
                  <a:pt x="4244" y="7447"/>
                  <a:pt x="3887" y="7447"/>
                </a:cubicBezTo>
                <a:cubicBezTo>
                  <a:pt x="3815" y="7447"/>
                  <a:pt x="3741" y="7453"/>
                  <a:pt x="3667" y="7465"/>
                </a:cubicBezTo>
                <a:cubicBezTo>
                  <a:pt x="3215" y="7561"/>
                  <a:pt x="2858" y="7918"/>
                  <a:pt x="2751" y="8358"/>
                </a:cubicBezTo>
                <a:cubicBezTo>
                  <a:pt x="2679" y="8715"/>
                  <a:pt x="2763" y="9073"/>
                  <a:pt x="2989" y="9346"/>
                </a:cubicBezTo>
                <a:cubicBezTo>
                  <a:pt x="3215" y="9608"/>
                  <a:pt x="3536" y="9775"/>
                  <a:pt x="3894" y="9775"/>
                </a:cubicBezTo>
                <a:cubicBezTo>
                  <a:pt x="4239" y="9775"/>
                  <a:pt x="4584" y="9620"/>
                  <a:pt x="4798" y="9346"/>
                </a:cubicBezTo>
                <a:cubicBezTo>
                  <a:pt x="4858" y="9263"/>
                  <a:pt x="4965" y="9227"/>
                  <a:pt x="5084" y="9227"/>
                </a:cubicBezTo>
                <a:lnTo>
                  <a:pt x="5441" y="9227"/>
                </a:lnTo>
                <a:cubicBezTo>
                  <a:pt x="5549" y="9227"/>
                  <a:pt x="5632" y="9311"/>
                  <a:pt x="5632" y="9418"/>
                </a:cubicBezTo>
                <a:lnTo>
                  <a:pt x="5632" y="11251"/>
                </a:lnTo>
                <a:lnTo>
                  <a:pt x="869" y="11251"/>
                </a:lnTo>
                <a:cubicBezTo>
                  <a:pt x="560" y="11251"/>
                  <a:pt x="322" y="10990"/>
                  <a:pt x="322" y="10692"/>
                </a:cubicBezTo>
                <a:lnTo>
                  <a:pt x="322" y="5965"/>
                </a:lnTo>
                <a:lnTo>
                  <a:pt x="2155" y="5965"/>
                </a:lnTo>
                <a:cubicBezTo>
                  <a:pt x="2453" y="5965"/>
                  <a:pt x="2691" y="5727"/>
                  <a:pt x="2691" y="5429"/>
                </a:cubicBezTo>
                <a:lnTo>
                  <a:pt x="2691" y="5072"/>
                </a:lnTo>
                <a:cubicBezTo>
                  <a:pt x="2691" y="4846"/>
                  <a:pt x="2596" y="4655"/>
                  <a:pt x="2453" y="4536"/>
                </a:cubicBezTo>
                <a:cubicBezTo>
                  <a:pt x="2262" y="4370"/>
                  <a:pt x="2155" y="4143"/>
                  <a:pt x="2155" y="3893"/>
                </a:cubicBezTo>
                <a:cubicBezTo>
                  <a:pt x="2155" y="3643"/>
                  <a:pt x="2274" y="3405"/>
                  <a:pt x="2465" y="3250"/>
                </a:cubicBezTo>
                <a:cubicBezTo>
                  <a:pt x="2607" y="3126"/>
                  <a:pt x="2789" y="3061"/>
                  <a:pt x="2976" y="3061"/>
                </a:cubicBezTo>
                <a:close/>
                <a:moveTo>
                  <a:pt x="893" y="0"/>
                </a:moveTo>
                <a:cubicBezTo>
                  <a:pt x="393" y="0"/>
                  <a:pt x="0" y="393"/>
                  <a:pt x="0" y="893"/>
                </a:cubicBezTo>
                <a:lnTo>
                  <a:pt x="0" y="10680"/>
                </a:lnTo>
                <a:cubicBezTo>
                  <a:pt x="0" y="11168"/>
                  <a:pt x="393" y="11573"/>
                  <a:pt x="893" y="11573"/>
                </a:cubicBezTo>
                <a:lnTo>
                  <a:pt x="10680" y="11573"/>
                </a:lnTo>
                <a:cubicBezTo>
                  <a:pt x="11168" y="11573"/>
                  <a:pt x="11573" y="11168"/>
                  <a:pt x="11573" y="10680"/>
                </a:cubicBezTo>
                <a:lnTo>
                  <a:pt x="11573" y="893"/>
                </a:lnTo>
                <a:cubicBezTo>
                  <a:pt x="11573" y="393"/>
                  <a:pt x="11168" y="0"/>
                  <a:pt x="10680"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 name="Graphic 37">
            <a:extLst>
              <a:ext uri="{FF2B5EF4-FFF2-40B4-BE49-F238E27FC236}">
                <a16:creationId xmlns:a16="http://schemas.microsoft.com/office/drawing/2014/main" id="{8F3F2CE9-D7DD-83A5-9B9D-D043AEC2E5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41057" y="2784076"/>
            <a:ext cx="731520" cy="731520"/>
          </a:xfrm>
          <a:prstGeom prst="rect">
            <a:avLst/>
          </a:prstGeom>
        </p:spPr>
      </p:pic>
      <p:grpSp>
        <p:nvGrpSpPr>
          <p:cNvPr id="39" name="Google Shape;13380;p64">
            <a:extLst>
              <a:ext uri="{FF2B5EF4-FFF2-40B4-BE49-F238E27FC236}">
                <a16:creationId xmlns:a16="http://schemas.microsoft.com/office/drawing/2014/main" id="{0D0794E1-A51F-B2E0-0B69-64658E8C4874}"/>
              </a:ext>
            </a:extLst>
          </p:cNvPr>
          <p:cNvGrpSpPr/>
          <p:nvPr/>
        </p:nvGrpSpPr>
        <p:grpSpPr>
          <a:xfrm>
            <a:off x="10208275" y="2020197"/>
            <a:ext cx="594360" cy="548649"/>
            <a:chOff x="7500054" y="2934735"/>
            <a:chExt cx="350576" cy="280454"/>
          </a:xfrm>
          <a:solidFill>
            <a:schemeClr val="bg1"/>
          </a:solidFill>
        </p:grpSpPr>
        <p:sp>
          <p:nvSpPr>
            <p:cNvPr id="40" name="Google Shape;13381;p64">
              <a:extLst>
                <a:ext uri="{FF2B5EF4-FFF2-40B4-BE49-F238E27FC236}">
                  <a16:creationId xmlns:a16="http://schemas.microsoft.com/office/drawing/2014/main" id="{228732BD-45AC-7AA7-48B4-9833FAF6F9D3}"/>
                </a:ext>
              </a:extLst>
            </p:cNvPr>
            <p:cNvSpPr/>
            <p:nvPr/>
          </p:nvSpPr>
          <p:spPr>
            <a:xfrm>
              <a:off x="7571671" y="2959371"/>
              <a:ext cx="191426" cy="10249"/>
            </a:xfrm>
            <a:custGeom>
              <a:avLst/>
              <a:gdLst/>
              <a:ahLst/>
              <a:cxnLst/>
              <a:rect l="l" t="t" r="r" b="b"/>
              <a:pathLst>
                <a:path w="6014" h="322" extrusionOk="0">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382;p64">
              <a:extLst>
                <a:ext uri="{FF2B5EF4-FFF2-40B4-BE49-F238E27FC236}">
                  <a16:creationId xmlns:a16="http://schemas.microsoft.com/office/drawing/2014/main" id="{F82CCFD1-0503-748C-E7DA-CA554075DF72}"/>
                </a:ext>
              </a:extLst>
            </p:cNvPr>
            <p:cNvSpPr/>
            <p:nvPr/>
          </p:nvSpPr>
          <p:spPr>
            <a:xfrm>
              <a:off x="7500054" y="2934735"/>
              <a:ext cx="350576" cy="280454"/>
            </a:xfrm>
            <a:custGeom>
              <a:avLst/>
              <a:gdLst/>
              <a:ahLst/>
              <a:cxnLst/>
              <a:rect l="l" t="t" r="r" b="b"/>
              <a:pathLst>
                <a:path w="11014" h="8811" extrusionOk="0">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383;p64">
              <a:extLst>
                <a:ext uri="{FF2B5EF4-FFF2-40B4-BE49-F238E27FC236}">
                  <a16:creationId xmlns:a16="http://schemas.microsoft.com/office/drawing/2014/main" id="{74417E4A-7E8E-C858-2CB4-3DA0166CBCDB}"/>
                </a:ext>
              </a:extLst>
            </p:cNvPr>
            <p:cNvSpPr/>
            <p:nvPr/>
          </p:nvSpPr>
          <p:spPr>
            <a:xfrm>
              <a:off x="7539459" y="3074564"/>
              <a:ext cx="82663" cy="10249"/>
            </a:xfrm>
            <a:custGeom>
              <a:avLst/>
              <a:gdLst/>
              <a:ahLst/>
              <a:cxnLst/>
              <a:rect l="l" t="t" r="r" b="b"/>
              <a:pathLst>
                <a:path w="2597" h="322"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3384;p64">
              <a:extLst>
                <a:ext uri="{FF2B5EF4-FFF2-40B4-BE49-F238E27FC236}">
                  <a16:creationId xmlns:a16="http://schemas.microsoft.com/office/drawing/2014/main" id="{E919F024-84CF-EE88-4171-E7CD079162AB}"/>
                </a:ext>
              </a:extLst>
            </p:cNvPr>
            <p:cNvSpPr/>
            <p:nvPr/>
          </p:nvSpPr>
          <p:spPr>
            <a:xfrm>
              <a:off x="7539459" y="3099582"/>
              <a:ext cx="82663" cy="10249"/>
            </a:xfrm>
            <a:custGeom>
              <a:avLst/>
              <a:gdLst/>
              <a:ahLst/>
              <a:cxnLst/>
              <a:rect l="l" t="t" r="r" b="b"/>
              <a:pathLst>
                <a:path w="2597" h="322" extrusionOk="0">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3385;p64">
              <a:extLst>
                <a:ext uri="{FF2B5EF4-FFF2-40B4-BE49-F238E27FC236}">
                  <a16:creationId xmlns:a16="http://schemas.microsoft.com/office/drawing/2014/main" id="{A80F69C2-A924-F78E-6464-457C80965740}"/>
                </a:ext>
              </a:extLst>
            </p:cNvPr>
            <p:cNvSpPr/>
            <p:nvPr/>
          </p:nvSpPr>
          <p:spPr>
            <a:xfrm>
              <a:off x="7539459" y="3124601"/>
              <a:ext cx="82663" cy="10631"/>
            </a:xfrm>
            <a:custGeom>
              <a:avLst/>
              <a:gdLst/>
              <a:ahLst/>
              <a:cxnLst/>
              <a:rect l="l" t="t" r="r" b="b"/>
              <a:pathLst>
                <a:path w="2597" h="334" extrusionOk="0">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3386;p64">
              <a:extLst>
                <a:ext uri="{FF2B5EF4-FFF2-40B4-BE49-F238E27FC236}">
                  <a16:creationId xmlns:a16="http://schemas.microsoft.com/office/drawing/2014/main" id="{E72686B3-3D6A-EA90-B32E-CCF7A36CBD6C}"/>
                </a:ext>
              </a:extLst>
            </p:cNvPr>
            <p:cNvSpPr/>
            <p:nvPr/>
          </p:nvSpPr>
          <p:spPr>
            <a:xfrm>
              <a:off x="7539459" y="3149587"/>
              <a:ext cx="82663" cy="10663"/>
            </a:xfrm>
            <a:custGeom>
              <a:avLst/>
              <a:gdLst/>
              <a:ahLst/>
              <a:cxnLst/>
              <a:rect l="l" t="t" r="r" b="b"/>
              <a:pathLst>
                <a:path w="2597" h="335" extrusionOk="0">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3387;p64">
              <a:extLst>
                <a:ext uri="{FF2B5EF4-FFF2-40B4-BE49-F238E27FC236}">
                  <a16:creationId xmlns:a16="http://schemas.microsoft.com/office/drawing/2014/main" id="{663ED762-62E7-A48C-7413-A2DABB579514}"/>
                </a:ext>
              </a:extLst>
            </p:cNvPr>
            <p:cNvSpPr/>
            <p:nvPr/>
          </p:nvSpPr>
          <p:spPr>
            <a:xfrm>
              <a:off x="7539459" y="3174988"/>
              <a:ext cx="82663" cy="10281"/>
            </a:xfrm>
            <a:custGeom>
              <a:avLst/>
              <a:gdLst/>
              <a:ahLst/>
              <a:cxnLst/>
              <a:rect l="l" t="t" r="r" b="b"/>
              <a:pathLst>
                <a:path w="2597" h="323"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388;p64">
              <a:extLst>
                <a:ext uri="{FF2B5EF4-FFF2-40B4-BE49-F238E27FC236}">
                  <a16:creationId xmlns:a16="http://schemas.microsoft.com/office/drawing/2014/main" id="{0A461983-C1DA-E495-D3E7-E397AB6D8896}"/>
                </a:ext>
              </a:extLst>
            </p:cNvPr>
            <p:cNvSpPr/>
            <p:nvPr/>
          </p:nvSpPr>
          <p:spPr>
            <a:xfrm>
              <a:off x="7539459" y="3011286"/>
              <a:ext cx="220614" cy="47395"/>
            </a:xfrm>
            <a:custGeom>
              <a:avLst/>
              <a:gdLst/>
              <a:ahLst/>
              <a:cxnLst/>
              <a:rect l="l" t="t" r="r" b="b"/>
              <a:pathLst>
                <a:path w="6931" h="1489" extrusionOk="0">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13581;p64">
            <a:extLst>
              <a:ext uri="{FF2B5EF4-FFF2-40B4-BE49-F238E27FC236}">
                <a16:creationId xmlns:a16="http://schemas.microsoft.com/office/drawing/2014/main" id="{BDC862DB-6CB8-1ACD-3B3E-D3C62A005468}"/>
              </a:ext>
            </a:extLst>
          </p:cNvPr>
          <p:cNvGrpSpPr/>
          <p:nvPr/>
        </p:nvGrpSpPr>
        <p:grpSpPr>
          <a:xfrm>
            <a:off x="8553007" y="3760111"/>
            <a:ext cx="640080" cy="548640"/>
            <a:chOff x="5626763" y="2013829"/>
            <a:chExt cx="351722" cy="274788"/>
          </a:xfrm>
          <a:solidFill>
            <a:schemeClr val="bg1"/>
          </a:solidFill>
        </p:grpSpPr>
        <p:sp>
          <p:nvSpPr>
            <p:cNvPr id="49" name="Google Shape;13582;p64">
              <a:extLst>
                <a:ext uri="{FF2B5EF4-FFF2-40B4-BE49-F238E27FC236}">
                  <a16:creationId xmlns:a16="http://schemas.microsoft.com/office/drawing/2014/main" id="{F5C06E9A-48E1-3971-E9AA-B959751C9D96}"/>
                </a:ext>
              </a:extLst>
            </p:cNvPr>
            <p:cNvSpPr/>
            <p:nvPr/>
          </p:nvSpPr>
          <p:spPr>
            <a:xfrm>
              <a:off x="5626763" y="2013829"/>
              <a:ext cx="351722" cy="274788"/>
            </a:xfrm>
            <a:custGeom>
              <a:avLst/>
              <a:gdLst/>
              <a:ahLst/>
              <a:cxnLst/>
              <a:rect l="l" t="t" r="r" b="b"/>
              <a:pathLst>
                <a:path w="11050" h="8633" extrusionOk="0">
                  <a:moveTo>
                    <a:pt x="10657" y="345"/>
                  </a:moveTo>
                  <a:lnTo>
                    <a:pt x="10681" y="714"/>
                  </a:lnTo>
                  <a:lnTo>
                    <a:pt x="9395" y="714"/>
                  </a:lnTo>
                  <a:cubicBezTo>
                    <a:pt x="9312" y="714"/>
                    <a:pt x="9216" y="786"/>
                    <a:pt x="9216" y="893"/>
                  </a:cubicBezTo>
                  <a:cubicBezTo>
                    <a:pt x="9216" y="1000"/>
                    <a:pt x="9288" y="1072"/>
                    <a:pt x="9395" y="1072"/>
                  </a:cubicBezTo>
                  <a:lnTo>
                    <a:pt x="10383" y="1072"/>
                  </a:lnTo>
                  <a:lnTo>
                    <a:pt x="10383" y="6191"/>
                  </a:lnTo>
                  <a:lnTo>
                    <a:pt x="4466" y="6191"/>
                  </a:lnTo>
                  <a:lnTo>
                    <a:pt x="4466" y="6025"/>
                  </a:lnTo>
                  <a:cubicBezTo>
                    <a:pt x="4466" y="5929"/>
                    <a:pt x="4394" y="5846"/>
                    <a:pt x="4287" y="5846"/>
                  </a:cubicBezTo>
                  <a:lnTo>
                    <a:pt x="4001" y="5846"/>
                  </a:lnTo>
                  <a:cubicBezTo>
                    <a:pt x="3978" y="5739"/>
                    <a:pt x="3930" y="5644"/>
                    <a:pt x="3871" y="5536"/>
                  </a:cubicBezTo>
                  <a:lnTo>
                    <a:pt x="4085" y="5322"/>
                  </a:lnTo>
                  <a:cubicBezTo>
                    <a:pt x="4156" y="5251"/>
                    <a:pt x="4156" y="5144"/>
                    <a:pt x="4085" y="5072"/>
                  </a:cubicBezTo>
                  <a:lnTo>
                    <a:pt x="3549" y="4536"/>
                  </a:lnTo>
                  <a:cubicBezTo>
                    <a:pt x="3513" y="4512"/>
                    <a:pt x="3478" y="4489"/>
                    <a:pt x="3430" y="4489"/>
                  </a:cubicBezTo>
                  <a:cubicBezTo>
                    <a:pt x="3382" y="4489"/>
                    <a:pt x="3335" y="4512"/>
                    <a:pt x="3311" y="4536"/>
                  </a:cubicBezTo>
                  <a:lnTo>
                    <a:pt x="3097" y="4739"/>
                  </a:lnTo>
                  <a:cubicBezTo>
                    <a:pt x="2989" y="4679"/>
                    <a:pt x="2894" y="4643"/>
                    <a:pt x="2787" y="4608"/>
                  </a:cubicBezTo>
                  <a:lnTo>
                    <a:pt x="2787" y="4334"/>
                  </a:lnTo>
                  <a:cubicBezTo>
                    <a:pt x="2787" y="4239"/>
                    <a:pt x="2716" y="4155"/>
                    <a:pt x="2608" y="4155"/>
                  </a:cubicBezTo>
                  <a:lnTo>
                    <a:pt x="2180" y="4155"/>
                  </a:lnTo>
                  <a:lnTo>
                    <a:pt x="2180" y="1060"/>
                  </a:lnTo>
                  <a:lnTo>
                    <a:pt x="8788" y="1060"/>
                  </a:lnTo>
                  <a:cubicBezTo>
                    <a:pt x="8871" y="1060"/>
                    <a:pt x="8966" y="976"/>
                    <a:pt x="8966" y="881"/>
                  </a:cubicBezTo>
                  <a:cubicBezTo>
                    <a:pt x="8966" y="786"/>
                    <a:pt x="8895" y="702"/>
                    <a:pt x="8788" y="702"/>
                  </a:cubicBezTo>
                  <a:lnTo>
                    <a:pt x="1894" y="702"/>
                  </a:lnTo>
                  <a:lnTo>
                    <a:pt x="1894" y="345"/>
                  </a:lnTo>
                  <a:close/>
                  <a:moveTo>
                    <a:pt x="10681" y="6537"/>
                  </a:moveTo>
                  <a:lnTo>
                    <a:pt x="10681" y="6870"/>
                  </a:lnTo>
                  <a:lnTo>
                    <a:pt x="4430" y="6870"/>
                  </a:lnTo>
                  <a:cubicBezTo>
                    <a:pt x="4454" y="6846"/>
                    <a:pt x="4466" y="6798"/>
                    <a:pt x="4466" y="6751"/>
                  </a:cubicBezTo>
                  <a:lnTo>
                    <a:pt x="4466" y="6560"/>
                  </a:lnTo>
                  <a:lnTo>
                    <a:pt x="10562" y="6560"/>
                  </a:lnTo>
                  <a:cubicBezTo>
                    <a:pt x="10598" y="6560"/>
                    <a:pt x="10633" y="6548"/>
                    <a:pt x="10657" y="6537"/>
                  </a:cubicBezTo>
                  <a:close/>
                  <a:moveTo>
                    <a:pt x="2477" y="4524"/>
                  </a:moveTo>
                  <a:lnTo>
                    <a:pt x="2477" y="4763"/>
                  </a:lnTo>
                  <a:cubicBezTo>
                    <a:pt x="2477" y="4834"/>
                    <a:pt x="2537" y="4905"/>
                    <a:pt x="2608" y="4929"/>
                  </a:cubicBezTo>
                  <a:cubicBezTo>
                    <a:pt x="2775" y="4965"/>
                    <a:pt x="2942" y="5024"/>
                    <a:pt x="3073" y="5120"/>
                  </a:cubicBezTo>
                  <a:cubicBezTo>
                    <a:pt x="3099" y="5137"/>
                    <a:pt x="3128" y="5145"/>
                    <a:pt x="3157" y="5145"/>
                  </a:cubicBezTo>
                  <a:cubicBezTo>
                    <a:pt x="3206" y="5145"/>
                    <a:pt x="3253" y="5122"/>
                    <a:pt x="3275" y="5084"/>
                  </a:cubicBezTo>
                  <a:lnTo>
                    <a:pt x="3454" y="4905"/>
                  </a:lnTo>
                  <a:lnTo>
                    <a:pt x="3740" y="5191"/>
                  </a:lnTo>
                  <a:lnTo>
                    <a:pt x="3561" y="5370"/>
                  </a:lnTo>
                  <a:cubicBezTo>
                    <a:pt x="3501" y="5429"/>
                    <a:pt x="3490" y="5525"/>
                    <a:pt x="3537" y="5584"/>
                  </a:cubicBezTo>
                  <a:cubicBezTo>
                    <a:pt x="3620" y="5727"/>
                    <a:pt x="3680" y="5882"/>
                    <a:pt x="3728" y="6036"/>
                  </a:cubicBezTo>
                  <a:cubicBezTo>
                    <a:pt x="3740" y="6120"/>
                    <a:pt x="3811" y="6179"/>
                    <a:pt x="3894" y="6179"/>
                  </a:cubicBezTo>
                  <a:lnTo>
                    <a:pt x="4132" y="6179"/>
                  </a:lnTo>
                  <a:lnTo>
                    <a:pt x="4132" y="6572"/>
                  </a:lnTo>
                  <a:lnTo>
                    <a:pt x="3894" y="6572"/>
                  </a:lnTo>
                  <a:cubicBezTo>
                    <a:pt x="3811" y="6572"/>
                    <a:pt x="3740" y="6632"/>
                    <a:pt x="3728" y="6715"/>
                  </a:cubicBezTo>
                  <a:cubicBezTo>
                    <a:pt x="3680" y="6870"/>
                    <a:pt x="3620" y="7037"/>
                    <a:pt x="3537" y="7168"/>
                  </a:cubicBezTo>
                  <a:cubicBezTo>
                    <a:pt x="3490" y="7251"/>
                    <a:pt x="3501" y="7334"/>
                    <a:pt x="3561" y="7382"/>
                  </a:cubicBezTo>
                  <a:lnTo>
                    <a:pt x="3740" y="7560"/>
                  </a:lnTo>
                  <a:lnTo>
                    <a:pt x="3454" y="7834"/>
                  </a:lnTo>
                  <a:lnTo>
                    <a:pt x="3275" y="7656"/>
                  </a:lnTo>
                  <a:cubicBezTo>
                    <a:pt x="3238" y="7626"/>
                    <a:pt x="3193" y="7606"/>
                    <a:pt x="3149" y="7606"/>
                  </a:cubicBezTo>
                  <a:cubicBezTo>
                    <a:pt x="3122" y="7606"/>
                    <a:pt x="3096" y="7614"/>
                    <a:pt x="3073" y="7632"/>
                  </a:cubicBezTo>
                  <a:cubicBezTo>
                    <a:pt x="2918" y="7727"/>
                    <a:pt x="2775" y="7787"/>
                    <a:pt x="2608" y="7822"/>
                  </a:cubicBezTo>
                  <a:cubicBezTo>
                    <a:pt x="2537" y="7846"/>
                    <a:pt x="2477" y="7918"/>
                    <a:pt x="2477" y="7989"/>
                  </a:cubicBezTo>
                  <a:lnTo>
                    <a:pt x="2477" y="8227"/>
                  </a:lnTo>
                  <a:lnTo>
                    <a:pt x="2073" y="8227"/>
                  </a:lnTo>
                  <a:lnTo>
                    <a:pt x="2073" y="7989"/>
                  </a:lnTo>
                  <a:cubicBezTo>
                    <a:pt x="2073" y="7918"/>
                    <a:pt x="2013" y="7846"/>
                    <a:pt x="1942" y="7822"/>
                  </a:cubicBezTo>
                  <a:cubicBezTo>
                    <a:pt x="1775" y="7787"/>
                    <a:pt x="1608" y="7727"/>
                    <a:pt x="1477" y="7632"/>
                  </a:cubicBezTo>
                  <a:cubicBezTo>
                    <a:pt x="1450" y="7614"/>
                    <a:pt x="1419" y="7606"/>
                    <a:pt x="1390" y="7606"/>
                  </a:cubicBezTo>
                  <a:cubicBezTo>
                    <a:pt x="1342" y="7606"/>
                    <a:pt x="1297" y="7626"/>
                    <a:pt x="1275" y="7656"/>
                  </a:cubicBezTo>
                  <a:lnTo>
                    <a:pt x="1096" y="7834"/>
                  </a:lnTo>
                  <a:lnTo>
                    <a:pt x="811" y="7560"/>
                  </a:lnTo>
                  <a:lnTo>
                    <a:pt x="989" y="7382"/>
                  </a:lnTo>
                  <a:cubicBezTo>
                    <a:pt x="1049" y="7322"/>
                    <a:pt x="1061" y="7227"/>
                    <a:pt x="1013" y="7168"/>
                  </a:cubicBezTo>
                  <a:cubicBezTo>
                    <a:pt x="930" y="7025"/>
                    <a:pt x="870" y="6870"/>
                    <a:pt x="823" y="6715"/>
                  </a:cubicBezTo>
                  <a:cubicBezTo>
                    <a:pt x="811" y="6632"/>
                    <a:pt x="739" y="6572"/>
                    <a:pt x="656" y="6572"/>
                  </a:cubicBezTo>
                  <a:lnTo>
                    <a:pt x="418" y="6572"/>
                  </a:lnTo>
                  <a:lnTo>
                    <a:pt x="418" y="6179"/>
                  </a:lnTo>
                  <a:lnTo>
                    <a:pt x="656" y="6179"/>
                  </a:lnTo>
                  <a:cubicBezTo>
                    <a:pt x="739" y="6179"/>
                    <a:pt x="811" y="6120"/>
                    <a:pt x="823" y="6036"/>
                  </a:cubicBezTo>
                  <a:cubicBezTo>
                    <a:pt x="870" y="5882"/>
                    <a:pt x="930" y="5715"/>
                    <a:pt x="1013" y="5584"/>
                  </a:cubicBezTo>
                  <a:cubicBezTo>
                    <a:pt x="1061" y="5501"/>
                    <a:pt x="1049" y="5417"/>
                    <a:pt x="989" y="5370"/>
                  </a:cubicBezTo>
                  <a:lnTo>
                    <a:pt x="811" y="5191"/>
                  </a:lnTo>
                  <a:lnTo>
                    <a:pt x="1096" y="4905"/>
                  </a:lnTo>
                  <a:lnTo>
                    <a:pt x="1275" y="5084"/>
                  </a:lnTo>
                  <a:cubicBezTo>
                    <a:pt x="1313" y="5122"/>
                    <a:pt x="1360" y="5145"/>
                    <a:pt x="1405" y="5145"/>
                  </a:cubicBezTo>
                  <a:cubicBezTo>
                    <a:pt x="1430" y="5145"/>
                    <a:pt x="1456" y="5137"/>
                    <a:pt x="1477" y="5120"/>
                  </a:cubicBezTo>
                  <a:cubicBezTo>
                    <a:pt x="1632" y="5024"/>
                    <a:pt x="1775" y="4965"/>
                    <a:pt x="1942" y="4929"/>
                  </a:cubicBezTo>
                  <a:cubicBezTo>
                    <a:pt x="2013" y="4905"/>
                    <a:pt x="2073" y="4834"/>
                    <a:pt x="2073" y="4763"/>
                  </a:cubicBezTo>
                  <a:lnTo>
                    <a:pt x="2073" y="4524"/>
                  </a:lnTo>
                  <a:close/>
                  <a:moveTo>
                    <a:pt x="1715" y="0"/>
                  </a:moveTo>
                  <a:cubicBezTo>
                    <a:pt x="1632" y="0"/>
                    <a:pt x="1537" y="71"/>
                    <a:pt x="1537" y="179"/>
                  </a:cubicBezTo>
                  <a:lnTo>
                    <a:pt x="1537" y="881"/>
                  </a:lnTo>
                  <a:cubicBezTo>
                    <a:pt x="1537" y="964"/>
                    <a:pt x="1608" y="1060"/>
                    <a:pt x="1715" y="1060"/>
                  </a:cubicBezTo>
                  <a:lnTo>
                    <a:pt x="1835" y="1060"/>
                  </a:lnTo>
                  <a:lnTo>
                    <a:pt x="1835" y="4155"/>
                  </a:lnTo>
                  <a:cubicBezTo>
                    <a:pt x="1751" y="4167"/>
                    <a:pt x="1692" y="4239"/>
                    <a:pt x="1692" y="4310"/>
                  </a:cubicBezTo>
                  <a:lnTo>
                    <a:pt x="1692" y="4596"/>
                  </a:lnTo>
                  <a:cubicBezTo>
                    <a:pt x="1585" y="4632"/>
                    <a:pt x="1477" y="4667"/>
                    <a:pt x="1370" y="4727"/>
                  </a:cubicBezTo>
                  <a:lnTo>
                    <a:pt x="1168" y="4524"/>
                  </a:lnTo>
                  <a:cubicBezTo>
                    <a:pt x="1132" y="4489"/>
                    <a:pt x="1096" y="4477"/>
                    <a:pt x="1049" y="4477"/>
                  </a:cubicBezTo>
                  <a:cubicBezTo>
                    <a:pt x="1001" y="4477"/>
                    <a:pt x="953" y="4489"/>
                    <a:pt x="930" y="4524"/>
                  </a:cubicBezTo>
                  <a:lnTo>
                    <a:pt x="394" y="5060"/>
                  </a:lnTo>
                  <a:cubicBezTo>
                    <a:pt x="322" y="5132"/>
                    <a:pt x="322" y="5239"/>
                    <a:pt x="394" y="5310"/>
                  </a:cubicBezTo>
                  <a:lnTo>
                    <a:pt x="596" y="5525"/>
                  </a:lnTo>
                  <a:cubicBezTo>
                    <a:pt x="537" y="5620"/>
                    <a:pt x="501" y="5727"/>
                    <a:pt x="465" y="5834"/>
                  </a:cubicBezTo>
                  <a:lnTo>
                    <a:pt x="180" y="5834"/>
                  </a:lnTo>
                  <a:cubicBezTo>
                    <a:pt x="96" y="5834"/>
                    <a:pt x="1" y="5906"/>
                    <a:pt x="1" y="6013"/>
                  </a:cubicBezTo>
                  <a:lnTo>
                    <a:pt x="1" y="6751"/>
                  </a:lnTo>
                  <a:cubicBezTo>
                    <a:pt x="1" y="6846"/>
                    <a:pt x="84" y="6929"/>
                    <a:pt x="180" y="6929"/>
                  </a:cubicBezTo>
                  <a:lnTo>
                    <a:pt x="465" y="6929"/>
                  </a:lnTo>
                  <a:cubicBezTo>
                    <a:pt x="501" y="7037"/>
                    <a:pt x="537" y="7144"/>
                    <a:pt x="596" y="7251"/>
                  </a:cubicBezTo>
                  <a:lnTo>
                    <a:pt x="394" y="7453"/>
                  </a:lnTo>
                  <a:cubicBezTo>
                    <a:pt x="322" y="7525"/>
                    <a:pt x="322" y="7632"/>
                    <a:pt x="394" y="7703"/>
                  </a:cubicBezTo>
                  <a:lnTo>
                    <a:pt x="930" y="8239"/>
                  </a:lnTo>
                  <a:cubicBezTo>
                    <a:pt x="965" y="8281"/>
                    <a:pt x="1010" y="8302"/>
                    <a:pt x="1055" y="8302"/>
                  </a:cubicBezTo>
                  <a:cubicBezTo>
                    <a:pt x="1099" y="8302"/>
                    <a:pt x="1144" y="8281"/>
                    <a:pt x="1180" y="8239"/>
                  </a:cubicBezTo>
                  <a:lnTo>
                    <a:pt x="1394" y="8037"/>
                  </a:lnTo>
                  <a:cubicBezTo>
                    <a:pt x="1489" y="8096"/>
                    <a:pt x="1596" y="8144"/>
                    <a:pt x="1704" y="8168"/>
                  </a:cubicBezTo>
                  <a:lnTo>
                    <a:pt x="1704" y="8453"/>
                  </a:lnTo>
                  <a:cubicBezTo>
                    <a:pt x="1704" y="8537"/>
                    <a:pt x="1775" y="8632"/>
                    <a:pt x="1882" y="8632"/>
                  </a:cubicBezTo>
                  <a:lnTo>
                    <a:pt x="2620" y="8632"/>
                  </a:lnTo>
                  <a:cubicBezTo>
                    <a:pt x="2716" y="8632"/>
                    <a:pt x="2799" y="8549"/>
                    <a:pt x="2799" y="8453"/>
                  </a:cubicBezTo>
                  <a:lnTo>
                    <a:pt x="2799" y="8168"/>
                  </a:lnTo>
                  <a:cubicBezTo>
                    <a:pt x="2906" y="8144"/>
                    <a:pt x="3013" y="8096"/>
                    <a:pt x="3120" y="8037"/>
                  </a:cubicBezTo>
                  <a:lnTo>
                    <a:pt x="3323" y="8239"/>
                  </a:lnTo>
                  <a:cubicBezTo>
                    <a:pt x="3359" y="8281"/>
                    <a:pt x="3403" y="8302"/>
                    <a:pt x="3448" y="8302"/>
                  </a:cubicBezTo>
                  <a:cubicBezTo>
                    <a:pt x="3492" y="8302"/>
                    <a:pt x="3537" y="8281"/>
                    <a:pt x="3573" y="8239"/>
                  </a:cubicBezTo>
                  <a:lnTo>
                    <a:pt x="4109" y="7703"/>
                  </a:lnTo>
                  <a:cubicBezTo>
                    <a:pt x="4192" y="7632"/>
                    <a:pt x="4192" y="7525"/>
                    <a:pt x="4109" y="7453"/>
                  </a:cubicBezTo>
                  <a:lnTo>
                    <a:pt x="3906" y="7251"/>
                  </a:lnTo>
                  <a:cubicBezTo>
                    <a:pt x="3906" y="7227"/>
                    <a:pt x="3918" y="7227"/>
                    <a:pt x="3918" y="7215"/>
                  </a:cubicBezTo>
                  <a:lnTo>
                    <a:pt x="10871" y="7215"/>
                  </a:lnTo>
                  <a:cubicBezTo>
                    <a:pt x="10955" y="7215"/>
                    <a:pt x="11050" y="7144"/>
                    <a:pt x="11050" y="7037"/>
                  </a:cubicBezTo>
                  <a:lnTo>
                    <a:pt x="11050" y="6358"/>
                  </a:lnTo>
                  <a:cubicBezTo>
                    <a:pt x="11050" y="6263"/>
                    <a:pt x="10979" y="6179"/>
                    <a:pt x="10871" y="6179"/>
                  </a:cubicBezTo>
                  <a:lnTo>
                    <a:pt x="10752" y="6179"/>
                  </a:lnTo>
                  <a:lnTo>
                    <a:pt x="10752" y="1060"/>
                  </a:lnTo>
                  <a:lnTo>
                    <a:pt x="10836" y="1060"/>
                  </a:lnTo>
                  <a:cubicBezTo>
                    <a:pt x="10931" y="1060"/>
                    <a:pt x="11014" y="976"/>
                    <a:pt x="11014" y="881"/>
                  </a:cubicBezTo>
                  <a:lnTo>
                    <a:pt x="11014" y="179"/>
                  </a:lnTo>
                  <a:cubicBezTo>
                    <a:pt x="11014" y="83"/>
                    <a:pt x="10943" y="0"/>
                    <a:pt x="108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3583;p64">
              <a:extLst>
                <a:ext uri="{FF2B5EF4-FFF2-40B4-BE49-F238E27FC236}">
                  <a16:creationId xmlns:a16="http://schemas.microsoft.com/office/drawing/2014/main" id="{91205D8C-46B5-A3EF-11E7-CBDDA8C1C9CD}"/>
                </a:ext>
              </a:extLst>
            </p:cNvPr>
            <p:cNvSpPr/>
            <p:nvPr/>
          </p:nvSpPr>
          <p:spPr>
            <a:xfrm>
              <a:off x="5784799" y="2125234"/>
              <a:ext cx="33390" cy="70503"/>
            </a:xfrm>
            <a:custGeom>
              <a:avLst/>
              <a:gdLst/>
              <a:ahLst/>
              <a:cxnLst/>
              <a:rect l="l" t="t" r="r" b="b"/>
              <a:pathLst>
                <a:path w="1049" h="2215" extrusionOk="0">
                  <a:moveTo>
                    <a:pt x="691" y="334"/>
                  </a:moveTo>
                  <a:lnTo>
                    <a:pt x="691" y="1858"/>
                  </a:lnTo>
                  <a:lnTo>
                    <a:pt x="334" y="1858"/>
                  </a:lnTo>
                  <a:lnTo>
                    <a:pt x="334" y="334"/>
                  </a:lnTo>
                  <a:close/>
                  <a:moveTo>
                    <a:pt x="179" y="0"/>
                  </a:moveTo>
                  <a:cubicBezTo>
                    <a:pt x="84" y="0"/>
                    <a:pt x="1" y="72"/>
                    <a:pt x="1" y="179"/>
                  </a:cubicBezTo>
                  <a:lnTo>
                    <a:pt x="1" y="2036"/>
                  </a:lnTo>
                  <a:cubicBezTo>
                    <a:pt x="1" y="2120"/>
                    <a:pt x="72" y="2215"/>
                    <a:pt x="179" y="2215"/>
                  </a:cubicBezTo>
                  <a:lnTo>
                    <a:pt x="870" y="2215"/>
                  </a:lnTo>
                  <a:cubicBezTo>
                    <a:pt x="965" y="2215"/>
                    <a:pt x="1049" y="2144"/>
                    <a:pt x="1049" y="2036"/>
                  </a:cubicBezTo>
                  <a:lnTo>
                    <a:pt x="1049" y="179"/>
                  </a:lnTo>
                  <a:cubicBezTo>
                    <a:pt x="1049" y="72"/>
                    <a:pt x="965" y="0"/>
                    <a:pt x="8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584;p64">
              <a:extLst>
                <a:ext uri="{FF2B5EF4-FFF2-40B4-BE49-F238E27FC236}">
                  <a16:creationId xmlns:a16="http://schemas.microsoft.com/office/drawing/2014/main" id="{3F8E923A-BA73-BB3B-74AD-81A1FE9F63C0}"/>
                </a:ext>
              </a:extLst>
            </p:cNvPr>
            <p:cNvSpPr/>
            <p:nvPr/>
          </p:nvSpPr>
          <p:spPr>
            <a:xfrm>
              <a:off x="5824236" y="2097956"/>
              <a:ext cx="33740" cy="97782"/>
            </a:xfrm>
            <a:custGeom>
              <a:avLst/>
              <a:gdLst/>
              <a:ahLst/>
              <a:cxnLst/>
              <a:rect l="l" t="t" r="r" b="b"/>
              <a:pathLst>
                <a:path w="1060" h="3072" extrusionOk="0">
                  <a:moveTo>
                    <a:pt x="703" y="345"/>
                  </a:moveTo>
                  <a:lnTo>
                    <a:pt x="703" y="2715"/>
                  </a:lnTo>
                  <a:lnTo>
                    <a:pt x="345" y="2715"/>
                  </a:lnTo>
                  <a:lnTo>
                    <a:pt x="345" y="345"/>
                  </a:lnTo>
                  <a:close/>
                  <a:moveTo>
                    <a:pt x="179" y="0"/>
                  </a:moveTo>
                  <a:cubicBezTo>
                    <a:pt x="95" y="0"/>
                    <a:pt x="0" y="84"/>
                    <a:pt x="0" y="179"/>
                  </a:cubicBezTo>
                  <a:lnTo>
                    <a:pt x="0" y="2893"/>
                  </a:lnTo>
                  <a:cubicBezTo>
                    <a:pt x="0" y="2977"/>
                    <a:pt x="83" y="3072"/>
                    <a:pt x="179" y="3072"/>
                  </a:cubicBezTo>
                  <a:lnTo>
                    <a:pt x="881" y="3072"/>
                  </a:lnTo>
                  <a:cubicBezTo>
                    <a:pt x="976" y="3072"/>
                    <a:pt x="1060" y="3001"/>
                    <a:pt x="1060" y="2893"/>
                  </a:cubicBezTo>
                  <a:lnTo>
                    <a:pt x="1060" y="179"/>
                  </a:lnTo>
                  <a:cubicBezTo>
                    <a:pt x="1048" y="84"/>
                    <a:pt x="976" y="0"/>
                    <a:pt x="8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585;p64">
              <a:extLst>
                <a:ext uri="{FF2B5EF4-FFF2-40B4-BE49-F238E27FC236}">
                  <a16:creationId xmlns:a16="http://schemas.microsoft.com/office/drawing/2014/main" id="{38632B9C-F85D-4334-FDD0-3F399F7A05E9}"/>
                </a:ext>
              </a:extLst>
            </p:cNvPr>
            <p:cNvSpPr/>
            <p:nvPr/>
          </p:nvSpPr>
          <p:spPr>
            <a:xfrm>
              <a:off x="5864024" y="2111961"/>
              <a:ext cx="33740" cy="83426"/>
            </a:xfrm>
            <a:custGeom>
              <a:avLst/>
              <a:gdLst/>
              <a:ahLst/>
              <a:cxnLst/>
              <a:rect l="l" t="t" r="r" b="b"/>
              <a:pathLst>
                <a:path w="1060" h="2621" extrusionOk="0">
                  <a:moveTo>
                    <a:pt x="703" y="358"/>
                  </a:moveTo>
                  <a:lnTo>
                    <a:pt x="703" y="2275"/>
                  </a:lnTo>
                  <a:lnTo>
                    <a:pt x="346" y="2275"/>
                  </a:lnTo>
                  <a:lnTo>
                    <a:pt x="346" y="358"/>
                  </a:lnTo>
                  <a:close/>
                  <a:moveTo>
                    <a:pt x="191" y="1"/>
                  </a:moveTo>
                  <a:cubicBezTo>
                    <a:pt x="96" y="1"/>
                    <a:pt x="0" y="72"/>
                    <a:pt x="0" y="179"/>
                  </a:cubicBezTo>
                  <a:lnTo>
                    <a:pt x="0" y="2442"/>
                  </a:lnTo>
                  <a:cubicBezTo>
                    <a:pt x="0" y="2525"/>
                    <a:pt x="84" y="2620"/>
                    <a:pt x="191" y="2620"/>
                  </a:cubicBezTo>
                  <a:lnTo>
                    <a:pt x="881" y="2620"/>
                  </a:lnTo>
                  <a:cubicBezTo>
                    <a:pt x="977" y="2620"/>
                    <a:pt x="1060" y="2537"/>
                    <a:pt x="1060" y="2442"/>
                  </a:cubicBezTo>
                  <a:lnTo>
                    <a:pt x="1060" y="179"/>
                  </a:lnTo>
                  <a:cubicBezTo>
                    <a:pt x="1048" y="84"/>
                    <a:pt x="977" y="1"/>
                    <a:pt x="8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586;p64">
              <a:extLst>
                <a:ext uri="{FF2B5EF4-FFF2-40B4-BE49-F238E27FC236}">
                  <a16:creationId xmlns:a16="http://schemas.microsoft.com/office/drawing/2014/main" id="{D50F2039-5F32-5A46-0ECF-29E1AC2602F8}"/>
                </a:ext>
              </a:extLst>
            </p:cNvPr>
            <p:cNvSpPr/>
            <p:nvPr/>
          </p:nvSpPr>
          <p:spPr>
            <a:xfrm>
              <a:off x="5904193" y="2065744"/>
              <a:ext cx="33390" cy="129644"/>
            </a:xfrm>
            <a:custGeom>
              <a:avLst/>
              <a:gdLst/>
              <a:ahLst/>
              <a:cxnLst/>
              <a:rect l="l" t="t" r="r" b="b"/>
              <a:pathLst>
                <a:path w="1049" h="4073" extrusionOk="0">
                  <a:moveTo>
                    <a:pt x="691" y="357"/>
                  </a:moveTo>
                  <a:lnTo>
                    <a:pt x="691" y="3727"/>
                  </a:lnTo>
                  <a:lnTo>
                    <a:pt x="334" y="3727"/>
                  </a:lnTo>
                  <a:lnTo>
                    <a:pt x="334" y="357"/>
                  </a:lnTo>
                  <a:close/>
                  <a:moveTo>
                    <a:pt x="179" y="0"/>
                  </a:moveTo>
                  <a:cubicBezTo>
                    <a:pt x="72" y="24"/>
                    <a:pt x="0" y="95"/>
                    <a:pt x="0" y="179"/>
                  </a:cubicBezTo>
                  <a:lnTo>
                    <a:pt x="0" y="3894"/>
                  </a:lnTo>
                  <a:cubicBezTo>
                    <a:pt x="0" y="3977"/>
                    <a:pt x="72" y="4072"/>
                    <a:pt x="179" y="4072"/>
                  </a:cubicBezTo>
                  <a:lnTo>
                    <a:pt x="870" y="4072"/>
                  </a:lnTo>
                  <a:cubicBezTo>
                    <a:pt x="965" y="4072"/>
                    <a:pt x="1048" y="3989"/>
                    <a:pt x="1048" y="3894"/>
                  </a:cubicBezTo>
                  <a:lnTo>
                    <a:pt x="1048" y="179"/>
                  </a:lnTo>
                  <a:cubicBezTo>
                    <a:pt x="1048" y="95"/>
                    <a:pt x="977" y="0"/>
                    <a:pt x="8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587;p64">
              <a:extLst>
                <a:ext uri="{FF2B5EF4-FFF2-40B4-BE49-F238E27FC236}">
                  <a16:creationId xmlns:a16="http://schemas.microsoft.com/office/drawing/2014/main" id="{77A2280C-81DA-37A8-D3F2-9E1CB28DB692}"/>
                </a:ext>
              </a:extLst>
            </p:cNvPr>
            <p:cNvSpPr/>
            <p:nvPr/>
          </p:nvSpPr>
          <p:spPr>
            <a:xfrm>
              <a:off x="5713563" y="2080131"/>
              <a:ext cx="40965" cy="11395"/>
            </a:xfrm>
            <a:custGeom>
              <a:avLst/>
              <a:gdLst/>
              <a:ahLst/>
              <a:cxnLst/>
              <a:rect l="l" t="t" r="r" b="b"/>
              <a:pathLst>
                <a:path w="1287" h="358" extrusionOk="0">
                  <a:moveTo>
                    <a:pt x="179" y="1"/>
                  </a:moveTo>
                  <a:cubicBezTo>
                    <a:pt x="96" y="1"/>
                    <a:pt x="1" y="72"/>
                    <a:pt x="1" y="179"/>
                  </a:cubicBezTo>
                  <a:cubicBezTo>
                    <a:pt x="12" y="263"/>
                    <a:pt x="96" y="358"/>
                    <a:pt x="179" y="358"/>
                  </a:cubicBezTo>
                  <a:lnTo>
                    <a:pt x="1108" y="358"/>
                  </a:lnTo>
                  <a:cubicBezTo>
                    <a:pt x="1191" y="358"/>
                    <a:pt x="1286" y="286"/>
                    <a:pt x="1286" y="179"/>
                  </a:cubicBezTo>
                  <a:cubicBezTo>
                    <a:pt x="1286" y="72"/>
                    <a:pt x="1203" y="1"/>
                    <a:pt x="11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588;p64">
              <a:extLst>
                <a:ext uri="{FF2B5EF4-FFF2-40B4-BE49-F238E27FC236}">
                  <a16:creationId xmlns:a16="http://schemas.microsoft.com/office/drawing/2014/main" id="{79E9B572-960B-75C6-6194-00D3CAE301BA}"/>
                </a:ext>
              </a:extLst>
            </p:cNvPr>
            <p:cNvSpPr/>
            <p:nvPr/>
          </p:nvSpPr>
          <p:spPr>
            <a:xfrm>
              <a:off x="5713945" y="2097574"/>
              <a:ext cx="56880" cy="11395"/>
            </a:xfrm>
            <a:custGeom>
              <a:avLst/>
              <a:gdLst/>
              <a:ahLst/>
              <a:cxnLst/>
              <a:rect l="l" t="t" r="r" b="b"/>
              <a:pathLst>
                <a:path w="1787" h="358" extrusionOk="0">
                  <a:moveTo>
                    <a:pt x="179" y="0"/>
                  </a:moveTo>
                  <a:cubicBezTo>
                    <a:pt x="96" y="0"/>
                    <a:pt x="0" y="72"/>
                    <a:pt x="0" y="179"/>
                  </a:cubicBezTo>
                  <a:cubicBezTo>
                    <a:pt x="0" y="274"/>
                    <a:pt x="84" y="357"/>
                    <a:pt x="179" y="357"/>
                  </a:cubicBezTo>
                  <a:lnTo>
                    <a:pt x="1608" y="357"/>
                  </a:lnTo>
                  <a:cubicBezTo>
                    <a:pt x="1703" y="357"/>
                    <a:pt x="1786" y="286"/>
                    <a:pt x="1786" y="179"/>
                  </a:cubicBezTo>
                  <a:cubicBezTo>
                    <a:pt x="1774" y="72"/>
                    <a:pt x="1703" y="0"/>
                    <a:pt x="16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589;p64">
              <a:extLst>
                <a:ext uri="{FF2B5EF4-FFF2-40B4-BE49-F238E27FC236}">
                  <a16:creationId xmlns:a16="http://schemas.microsoft.com/office/drawing/2014/main" id="{B2C0D99C-8AA3-0015-6B11-D9E6EB81F713}"/>
                </a:ext>
              </a:extLst>
            </p:cNvPr>
            <p:cNvSpPr/>
            <p:nvPr/>
          </p:nvSpPr>
          <p:spPr>
            <a:xfrm>
              <a:off x="5713945" y="2114985"/>
              <a:ext cx="56880" cy="11427"/>
            </a:xfrm>
            <a:custGeom>
              <a:avLst/>
              <a:gdLst/>
              <a:ahLst/>
              <a:cxnLst/>
              <a:rect l="l" t="t" r="r" b="b"/>
              <a:pathLst>
                <a:path w="1787" h="359" extrusionOk="0">
                  <a:moveTo>
                    <a:pt x="179" y="1"/>
                  </a:moveTo>
                  <a:cubicBezTo>
                    <a:pt x="96" y="1"/>
                    <a:pt x="0" y="84"/>
                    <a:pt x="0" y="180"/>
                  </a:cubicBezTo>
                  <a:cubicBezTo>
                    <a:pt x="0" y="275"/>
                    <a:pt x="84" y="358"/>
                    <a:pt x="179" y="358"/>
                  </a:cubicBezTo>
                  <a:lnTo>
                    <a:pt x="1608" y="358"/>
                  </a:lnTo>
                  <a:cubicBezTo>
                    <a:pt x="1703" y="358"/>
                    <a:pt x="1786" y="287"/>
                    <a:pt x="1786" y="180"/>
                  </a:cubicBezTo>
                  <a:cubicBezTo>
                    <a:pt x="1774" y="84"/>
                    <a:pt x="1703" y="1"/>
                    <a:pt x="16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590;p64">
              <a:extLst>
                <a:ext uri="{FF2B5EF4-FFF2-40B4-BE49-F238E27FC236}">
                  <a16:creationId xmlns:a16="http://schemas.microsoft.com/office/drawing/2014/main" id="{19CAD614-6EF9-97AF-E976-9187A84B1A4A}"/>
                </a:ext>
              </a:extLst>
            </p:cNvPr>
            <p:cNvSpPr/>
            <p:nvPr/>
          </p:nvSpPr>
          <p:spPr>
            <a:xfrm>
              <a:off x="5713945" y="2132810"/>
              <a:ext cx="56880" cy="11013"/>
            </a:xfrm>
            <a:custGeom>
              <a:avLst/>
              <a:gdLst/>
              <a:ahLst/>
              <a:cxnLst/>
              <a:rect l="l" t="t" r="r" b="b"/>
              <a:pathLst>
                <a:path w="1787" h="346" extrusionOk="0">
                  <a:moveTo>
                    <a:pt x="179" y="1"/>
                  </a:moveTo>
                  <a:cubicBezTo>
                    <a:pt x="96" y="1"/>
                    <a:pt x="0" y="72"/>
                    <a:pt x="0" y="179"/>
                  </a:cubicBezTo>
                  <a:cubicBezTo>
                    <a:pt x="0" y="263"/>
                    <a:pt x="84" y="346"/>
                    <a:pt x="179" y="346"/>
                  </a:cubicBezTo>
                  <a:lnTo>
                    <a:pt x="1608" y="346"/>
                  </a:lnTo>
                  <a:cubicBezTo>
                    <a:pt x="1703" y="346"/>
                    <a:pt x="1786" y="274"/>
                    <a:pt x="1786" y="179"/>
                  </a:cubicBezTo>
                  <a:cubicBezTo>
                    <a:pt x="1774" y="72"/>
                    <a:pt x="1703" y="1"/>
                    <a:pt x="16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591;p64">
              <a:extLst>
                <a:ext uri="{FF2B5EF4-FFF2-40B4-BE49-F238E27FC236}">
                  <a16:creationId xmlns:a16="http://schemas.microsoft.com/office/drawing/2014/main" id="{4049B3AD-E054-F0D3-C068-9136A2C94E24}"/>
                </a:ext>
              </a:extLst>
            </p:cNvPr>
            <p:cNvSpPr/>
            <p:nvPr/>
          </p:nvSpPr>
          <p:spPr>
            <a:xfrm>
              <a:off x="5663526" y="2182464"/>
              <a:ext cx="69389" cy="68625"/>
            </a:xfrm>
            <a:custGeom>
              <a:avLst/>
              <a:gdLst/>
              <a:ahLst/>
              <a:cxnLst/>
              <a:rect l="l" t="t" r="r" b="b"/>
              <a:pathLst>
                <a:path w="2180" h="2156" extrusionOk="0">
                  <a:moveTo>
                    <a:pt x="1084" y="0"/>
                  </a:moveTo>
                  <a:cubicBezTo>
                    <a:pt x="489" y="0"/>
                    <a:pt x="1" y="488"/>
                    <a:pt x="1" y="1084"/>
                  </a:cubicBezTo>
                  <a:cubicBezTo>
                    <a:pt x="1" y="1322"/>
                    <a:pt x="72" y="1548"/>
                    <a:pt x="215" y="1739"/>
                  </a:cubicBezTo>
                  <a:cubicBezTo>
                    <a:pt x="250" y="1780"/>
                    <a:pt x="300" y="1806"/>
                    <a:pt x="351" y="1806"/>
                  </a:cubicBezTo>
                  <a:cubicBezTo>
                    <a:pt x="387" y="1806"/>
                    <a:pt x="423" y="1792"/>
                    <a:pt x="453" y="1762"/>
                  </a:cubicBezTo>
                  <a:cubicBezTo>
                    <a:pt x="537" y="1715"/>
                    <a:pt x="549" y="1608"/>
                    <a:pt x="489" y="1524"/>
                  </a:cubicBezTo>
                  <a:cubicBezTo>
                    <a:pt x="382" y="1393"/>
                    <a:pt x="334" y="1250"/>
                    <a:pt x="334" y="1084"/>
                  </a:cubicBezTo>
                  <a:cubicBezTo>
                    <a:pt x="334" y="679"/>
                    <a:pt x="668" y="334"/>
                    <a:pt x="1084" y="334"/>
                  </a:cubicBezTo>
                  <a:cubicBezTo>
                    <a:pt x="1489" y="334"/>
                    <a:pt x="1823" y="667"/>
                    <a:pt x="1823" y="1084"/>
                  </a:cubicBezTo>
                  <a:cubicBezTo>
                    <a:pt x="1823" y="1334"/>
                    <a:pt x="1703" y="1560"/>
                    <a:pt x="1501" y="1691"/>
                  </a:cubicBezTo>
                  <a:cubicBezTo>
                    <a:pt x="1489" y="1691"/>
                    <a:pt x="1489" y="1715"/>
                    <a:pt x="1465" y="1715"/>
                  </a:cubicBezTo>
                  <a:lnTo>
                    <a:pt x="1453" y="1715"/>
                  </a:lnTo>
                  <a:lnTo>
                    <a:pt x="1442" y="1727"/>
                  </a:lnTo>
                  <a:lnTo>
                    <a:pt x="1430" y="1727"/>
                  </a:lnTo>
                  <a:cubicBezTo>
                    <a:pt x="1406" y="1727"/>
                    <a:pt x="1406" y="1739"/>
                    <a:pt x="1394" y="1739"/>
                  </a:cubicBezTo>
                  <a:cubicBezTo>
                    <a:pt x="1382" y="1739"/>
                    <a:pt x="1382" y="1751"/>
                    <a:pt x="1370" y="1751"/>
                  </a:cubicBezTo>
                  <a:lnTo>
                    <a:pt x="1346" y="1751"/>
                  </a:lnTo>
                  <a:cubicBezTo>
                    <a:pt x="1346" y="1751"/>
                    <a:pt x="1334" y="1751"/>
                    <a:pt x="1334" y="1774"/>
                  </a:cubicBezTo>
                  <a:lnTo>
                    <a:pt x="1322" y="1774"/>
                  </a:lnTo>
                  <a:cubicBezTo>
                    <a:pt x="1311" y="1774"/>
                    <a:pt x="1311" y="1774"/>
                    <a:pt x="1287" y="1786"/>
                  </a:cubicBezTo>
                  <a:cubicBezTo>
                    <a:pt x="1275" y="1786"/>
                    <a:pt x="1275" y="1786"/>
                    <a:pt x="1263" y="1798"/>
                  </a:cubicBezTo>
                  <a:lnTo>
                    <a:pt x="834" y="1798"/>
                  </a:lnTo>
                  <a:cubicBezTo>
                    <a:pt x="811" y="1798"/>
                    <a:pt x="811" y="1798"/>
                    <a:pt x="799" y="1786"/>
                  </a:cubicBezTo>
                  <a:cubicBezTo>
                    <a:pt x="787" y="1786"/>
                    <a:pt x="787" y="1786"/>
                    <a:pt x="775" y="1774"/>
                  </a:cubicBezTo>
                  <a:lnTo>
                    <a:pt x="751" y="1774"/>
                  </a:lnTo>
                  <a:cubicBezTo>
                    <a:pt x="732" y="1766"/>
                    <a:pt x="712" y="1762"/>
                    <a:pt x="691" y="1762"/>
                  </a:cubicBezTo>
                  <a:cubicBezTo>
                    <a:pt x="623" y="1762"/>
                    <a:pt x="555" y="1805"/>
                    <a:pt x="537" y="1870"/>
                  </a:cubicBezTo>
                  <a:cubicBezTo>
                    <a:pt x="501" y="1965"/>
                    <a:pt x="549" y="2072"/>
                    <a:pt x="632" y="2096"/>
                  </a:cubicBezTo>
                  <a:lnTo>
                    <a:pt x="656" y="2096"/>
                  </a:lnTo>
                  <a:cubicBezTo>
                    <a:pt x="668" y="2096"/>
                    <a:pt x="680" y="2108"/>
                    <a:pt x="691" y="2108"/>
                  </a:cubicBezTo>
                  <a:cubicBezTo>
                    <a:pt x="715" y="2108"/>
                    <a:pt x="727" y="2132"/>
                    <a:pt x="739" y="2132"/>
                  </a:cubicBezTo>
                  <a:lnTo>
                    <a:pt x="751" y="2132"/>
                  </a:lnTo>
                  <a:cubicBezTo>
                    <a:pt x="775" y="2132"/>
                    <a:pt x="787" y="2132"/>
                    <a:pt x="787" y="2143"/>
                  </a:cubicBezTo>
                  <a:lnTo>
                    <a:pt x="799" y="2143"/>
                  </a:lnTo>
                  <a:cubicBezTo>
                    <a:pt x="811" y="2143"/>
                    <a:pt x="834" y="2143"/>
                    <a:pt x="846" y="2155"/>
                  </a:cubicBezTo>
                  <a:lnTo>
                    <a:pt x="1156" y="2155"/>
                  </a:lnTo>
                  <a:cubicBezTo>
                    <a:pt x="1168" y="2155"/>
                    <a:pt x="1180" y="2155"/>
                    <a:pt x="1203" y="2143"/>
                  </a:cubicBezTo>
                  <a:lnTo>
                    <a:pt x="1215" y="2143"/>
                  </a:lnTo>
                  <a:cubicBezTo>
                    <a:pt x="1227" y="2143"/>
                    <a:pt x="1239" y="2143"/>
                    <a:pt x="1239" y="2132"/>
                  </a:cubicBezTo>
                  <a:lnTo>
                    <a:pt x="1263" y="2132"/>
                  </a:lnTo>
                  <a:cubicBezTo>
                    <a:pt x="1275" y="2132"/>
                    <a:pt x="1287" y="2108"/>
                    <a:pt x="1299" y="2108"/>
                  </a:cubicBezTo>
                  <a:cubicBezTo>
                    <a:pt x="1322" y="2108"/>
                    <a:pt x="1334" y="2096"/>
                    <a:pt x="1346" y="2096"/>
                  </a:cubicBezTo>
                  <a:lnTo>
                    <a:pt x="1358" y="2096"/>
                  </a:lnTo>
                  <a:cubicBezTo>
                    <a:pt x="1382" y="2096"/>
                    <a:pt x="1382" y="2084"/>
                    <a:pt x="1394" y="2084"/>
                  </a:cubicBezTo>
                  <a:lnTo>
                    <a:pt x="1406" y="2084"/>
                  </a:lnTo>
                  <a:cubicBezTo>
                    <a:pt x="1418" y="2084"/>
                    <a:pt x="1442" y="2072"/>
                    <a:pt x="1453" y="2072"/>
                  </a:cubicBezTo>
                  <a:cubicBezTo>
                    <a:pt x="1465" y="2072"/>
                    <a:pt x="1477" y="2048"/>
                    <a:pt x="1501" y="2048"/>
                  </a:cubicBezTo>
                  <a:lnTo>
                    <a:pt x="1513" y="2048"/>
                  </a:lnTo>
                  <a:cubicBezTo>
                    <a:pt x="1525" y="2048"/>
                    <a:pt x="1525" y="2036"/>
                    <a:pt x="1537" y="2036"/>
                  </a:cubicBezTo>
                  <a:lnTo>
                    <a:pt x="1561" y="2036"/>
                  </a:lnTo>
                  <a:cubicBezTo>
                    <a:pt x="1573" y="2024"/>
                    <a:pt x="1584" y="2024"/>
                    <a:pt x="1596" y="2012"/>
                  </a:cubicBezTo>
                  <a:cubicBezTo>
                    <a:pt x="1894" y="1798"/>
                    <a:pt x="2073" y="1465"/>
                    <a:pt x="2073" y="1096"/>
                  </a:cubicBezTo>
                  <a:cubicBezTo>
                    <a:pt x="2180" y="488"/>
                    <a:pt x="1692" y="0"/>
                    <a:pt x="10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TextBox 13">
            <a:extLst>
              <a:ext uri="{FF2B5EF4-FFF2-40B4-BE49-F238E27FC236}">
                <a16:creationId xmlns:a16="http://schemas.microsoft.com/office/drawing/2014/main" id="{25C36695-5901-F6B8-BFD1-A3A6AB5D4E7F}"/>
              </a:ext>
            </a:extLst>
          </p:cNvPr>
          <p:cNvSpPr txBox="1"/>
          <p:nvPr/>
        </p:nvSpPr>
        <p:spPr>
          <a:xfrm>
            <a:off x="164591" y="2282342"/>
            <a:ext cx="7726439" cy="738664"/>
          </a:xfrm>
          <a:prstGeom prst="rect">
            <a:avLst/>
          </a:prstGeom>
          <a:noFill/>
        </p:spPr>
        <p:txBody>
          <a:bodyPr wrap="square" rtlCol="0">
            <a:spAutoFit/>
          </a:bodyPr>
          <a:lstStyle/>
          <a:p>
            <a:pPr algn="r"/>
            <a:r>
              <a:rPr lang="en-US" b="1">
                <a:solidFill>
                  <a:schemeClr val="tx1"/>
                </a:solidFill>
                <a:cs typeface="Poppins" panose="00000500000000000000" pitchFamily="2" charset="0"/>
              </a:rPr>
              <a:t>Create a more comprehensive real-time reporting solution</a:t>
            </a:r>
          </a:p>
          <a:p>
            <a:pPr algn="r"/>
            <a:r>
              <a:rPr lang="en-US" sz="1200">
                <a:cs typeface="Poppins" panose="00000500000000000000" pitchFamily="2" charset="0"/>
              </a:rPr>
              <a:t>Employ data engineering pipelines to connect backend data to enhanced deliverables to enable real-time reporting and optimization</a:t>
            </a:r>
          </a:p>
        </p:txBody>
      </p:sp>
    </p:spTree>
    <p:extLst>
      <p:ext uri="{BB962C8B-B14F-4D97-AF65-F5344CB8AC3E}">
        <p14:creationId xmlns:p14="http://schemas.microsoft.com/office/powerpoint/2010/main" val="2080063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10" presetClass="entr" presetSubtype="0" fill="hold" nodeType="with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500"/>
                                        <p:tgtEl>
                                          <p:spTgt spid="4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par>
                                <p:cTn id="48" presetID="10" presetClass="entr" presetSubtype="0" fill="hold" nodeType="with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par>
                                <p:cTn id="54" presetID="10" presetClass="entr" presetSubtype="0" fill="hold"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500"/>
                                        <p:tgtEl>
                                          <p:spTgt spid="3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500"/>
                                        <p:tgtEl>
                                          <p:spTgt spid="5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500"/>
                                        <p:tgtEl>
                                          <p:spTgt spid="3"/>
                                        </p:tgtEl>
                                      </p:cBhvr>
                                    </p:animEffect>
                                  </p:childTnLst>
                                </p:cTn>
                              </p:par>
                              <p:par>
                                <p:cTn id="68" presetID="10" presetClass="entr" presetSubtype="0" fill="hold" nodeType="withEffect">
                                  <p:stCondLst>
                                    <p:cond delay="0"/>
                                  </p:stCondLst>
                                  <p:childTnLst>
                                    <p:set>
                                      <p:cBhvr>
                                        <p:cTn id="69" dur="1" fill="hold">
                                          <p:stCondLst>
                                            <p:cond delay="0"/>
                                          </p:stCondLst>
                                        </p:cTn>
                                        <p:tgtEl>
                                          <p:spTgt spid="39"/>
                                        </p:tgtEl>
                                        <p:attrNameLst>
                                          <p:attrName>style.visibility</p:attrName>
                                        </p:attrNameLst>
                                      </p:cBhvr>
                                      <p:to>
                                        <p:strVal val="visible"/>
                                      </p:to>
                                    </p:set>
                                    <p:animEffect transition="in" filter="fade">
                                      <p:cBhvr>
                                        <p:cTn id="70" dur="500"/>
                                        <p:tgtEl>
                                          <p:spTgt spid="39"/>
                                        </p:tgtEl>
                                      </p:cBhvr>
                                    </p:animEffect>
                                  </p:childTnLst>
                                </p:cTn>
                              </p:par>
                              <p:par>
                                <p:cTn id="71" presetID="10" presetClass="entr" presetSubtype="0" fill="hold" nodeType="with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500"/>
                                        <p:tgtEl>
                                          <p:spTgt spid="3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fade">
                                      <p:cBhvr>
                                        <p:cTn id="76" dur="500"/>
                                        <p:tgtEl>
                                          <p:spTgt spid="33"/>
                                        </p:tgtEl>
                                      </p:cBhvr>
                                    </p:animEffect>
                                  </p:childTnLst>
                                </p:cTn>
                              </p:par>
                              <p:par>
                                <p:cTn id="77" presetID="10" presetClass="entr" presetSubtype="0" fill="hold"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500"/>
                                        <p:tgtEl>
                                          <p:spTgt spid="3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fade">
                                      <p:cBhvr>
                                        <p:cTn id="8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9" grpId="0" animBg="1"/>
      <p:bldP spid="4" grpId="0" animBg="1"/>
      <p:bldP spid="7" grpId="0" animBg="1"/>
      <p:bldP spid="10" grpId="0"/>
      <p:bldP spid="11" grpId="0"/>
      <p:bldP spid="15" grpId="0"/>
      <p:bldP spid="30" grpId="0"/>
      <p:bldP spid="33" grpId="0"/>
      <p:bldP spid="34" grpId="0"/>
      <p:bldP spid="36" grpId="0"/>
      <p:bldP spid="37" grpId="0" animBg="1"/>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3386E-7FCA-4790-F9A0-47B6AC8C46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7DB898-4B92-A05E-8A62-C95B568A6125}"/>
              </a:ext>
            </a:extLst>
          </p:cNvPr>
          <p:cNvSpPr>
            <a:spLocks noGrp="1"/>
          </p:cNvSpPr>
          <p:nvPr>
            <p:ph type="ctrTitle"/>
          </p:nvPr>
        </p:nvSpPr>
        <p:spPr>
          <a:xfrm>
            <a:off x="2647199" y="1501742"/>
            <a:ext cx="6801602" cy="1329595"/>
          </a:xfrm>
        </p:spPr>
        <p:txBody>
          <a:bodyPr/>
          <a:lstStyle/>
          <a:p>
            <a:r>
              <a:rPr lang="en-US"/>
              <a:t>Business Problem Overview</a:t>
            </a:r>
          </a:p>
        </p:txBody>
      </p:sp>
      <p:sp>
        <p:nvSpPr>
          <p:cNvPr id="4" name="Date Placeholder 3">
            <a:extLst>
              <a:ext uri="{FF2B5EF4-FFF2-40B4-BE49-F238E27FC236}">
                <a16:creationId xmlns:a16="http://schemas.microsoft.com/office/drawing/2014/main" id="{F12E8BCE-6AB6-267C-3B56-B2F6B4CCBF33}"/>
              </a:ext>
            </a:extLst>
          </p:cNvPr>
          <p:cNvSpPr>
            <a:spLocks noGrp="1"/>
          </p:cNvSpPr>
          <p:nvPr>
            <p:ph type="dt" sz="half" idx="10"/>
          </p:nvPr>
        </p:nvSpPr>
        <p:spPr/>
        <p:txBody>
          <a:bodyPr/>
          <a:lstStyle/>
          <a:p>
            <a:fld id="{D47A9A36-4EB0-BF46-AE48-7CDA251B954B}" type="datetime1">
              <a:rPr lang="en-US" smtClean="0"/>
              <a:pPr/>
              <a:t>3/27/2025</a:t>
            </a:fld>
            <a:endParaRPr lang="en-US"/>
          </a:p>
        </p:txBody>
      </p:sp>
      <p:sp>
        <p:nvSpPr>
          <p:cNvPr id="5" name="Slide Number Placeholder 4">
            <a:extLst>
              <a:ext uri="{FF2B5EF4-FFF2-40B4-BE49-F238E27FC236}">
                <a16:creationId xmlns:a16="http://schemas.microsoft.com/office/drawing/2014/main" id="{F66D97CC-FB5D-3F59-B405-56A81D780982}"/>
              </a:ext>
            </a:extLst>
          </p:cNvPr>
          <p:cNvSpPr>
            <a:spLocks noGrp="1"/>
          </p:cNvSpPr>
          <p:nvPr>
            <p:ph type="sldNum" sz="quarter" idx="12"/>
          </p:nvPr>
        </p:nvSpPr>
        <p:spPr/>
        <p:txBody>
          <a:bodyPr/>
          <a:lstStyle/>
          <a:p>
            <a:fld id="{8A7A6979-0714-4377-B894-6BE4C2D6E202}" type="slidenum">
              <a:rPr lang="en-US" smtClean="0"/>
              <a:pPr/>
              <a:t>3</a:t>
            </a:fld>
            <a:endParaRPr lang="en-US"/>
          </a:p>
        </p:txBody>
      </p:sp>
    </p:spTree>
    <p:extLst>
      <p:ext uri="{BB962C8B-B14F-4D97-AF65-F5344CB8AC3E}">
        <p14:creationId xmlns:p14="http://schemas.microsoft.com/office/powerpoint/2010/main" val="35059084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DCB4F8-D060-C341-E79C-CC5B85FF3B17}"/>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0E84137A-978B-487B-6B7A-948CD98CA507}"/>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01805952-4590-A248-FF21-05E22F9A9CB2}"/>
              </a:ext>
            </a:extLst>
          </p:cNvPr>
          <p:cNvSpPr>
            <a:spLocks noGrp="1"/>
          </p:cNvSpPr>
          <p:nvPr>
            <p:ph type="sldNum" sz="quarter" idx="12"/>
          </p:nvPr>
        </p:nvSpPr>
        <p:spPr/>
        <p:txBody>
          <a:bodyPr/>
          <a:lstStyle/>
          <a:p>
            <a:fld id="{8A7A6979-0714-4377-B894-6BE4C2D6E202}" type="slidenum">
              <a:rPr lang="en-US" smtClean="0"/>
              <a:pPr/>
              <a:t>30</a:t>
            </a:fld>
            <a:endParaRPr lang="en-US"/>
          </a:p>
        </p:txBody>
      </p:sp>
      <p:sp>
        <p:nvSpPr>
          <p:cNvPr id="3" name="TextBox 2">
            <a:extLst>
              <a:ext uri="{FF2B5EF4-FFF2-40B4-BE49-F238E27FC236}">
                <a16:creationId xmlns:a16="http://schemas.microsoft.com/office/drawing/2014/main" id="{C7E801C9-626A-3D03-AF09-CE3445D3DCA8}"/>
              </a:ext>
            </a:extLst>
          </p:cNvPr>
          <p:cNvSpPr txBox="1"/>
          <p:nvPr/>
        </p:nvSpPr>
        <p:spPr>
          <a:xfrm>
            <a:off x="2447523" y="716696"/>
            <a:ext cx="7296954" cy="923330"/>
          </a:xfrm>
          <a:prstGeom prst="rect">
            <a:avLst/>
          </a:prstGeom>
          <a:noFill/>
        </p:spPr>
        <p:txBody>
          <a:bodyPr wrap="square" rtlCol="0">
            <a:spAutoFit/>
          </a:bodyPr>
          <a:lstStyle/>
          <a:p>
            <a:pPr algn="ctr"/>
            <a:r>
              <a:rPr lang="en-US" sz="5400" b="1" i="1"/>
              <a:t>THANK YOU</a:t>
            </a:r>
          </a:p>
        </p:txBody>
      </p:sp>
      <p:pic>
        <p:nvPicPr>
          <p:cNvPr id="8194" name="Picture 2" descr="AgReliant Genetics, LLC | LinkedIn">
            <a:extLst>
              <a:ext uri="{FF2B5EF4-FFF2-40B4-BE49-F238E27FC236}">
                <a16:creationId xmlns:a16="http://schemas.microsoft.com/office/drawing/2014/main" id="{2A08A024-F79C-9CD9-53AE-23E4A30881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72260"/>
            <a:ext cx="12192000" cy="206533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E1E84C9-942D-29F5-DD27-AA685C75ADDE}"/>
              </a:ext>
            </a:extLst>
          </p:cNvPr>
          <p:cNvSpPr/>
          <p:nvPr/>
        </p:nvSpPr>
        <p:spPr>
          <a:xfrm>
            <a:off x="0" y="0"/>
            <a:ext cx="12192000" cy="96012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EA1DB38-C050-2F16-5257-859D8F6396FB}"/>
              </a:ext>
            </a:extLst>
          </p:cNvPr>
          <p:cNvSpPr txBox="1"/>
          <p:nvPr/>
        </p:nvSpPr>
        <p:spPr>
          <a:xfrm>
            <a:off x="2447523" y="4145906"/>
            <a:ext cx="7296954" cy="923330"/>
          </a:xfrm>
          <a:prstGeom prst="rect">
            <a:avLst/>
          </a:prstGeom>
          <a:noFill/>
        </p:spPr>
        <p:txBody>
          <a:bodyPr wrap="square" rtlCol="0">
            <a:spAutoFit/>
          </a:bodyPr>
          <a:lstStyle/>
          <a:p>
            <a:pPr algn="ctr"/>
            <a:r>
              <a:rPr lang="en-US" sz="5400" b="1" i="1"/>
              <a:t>ANY QUESTIONS?</a:t>
            </a:r>
          </a:p>
        </p:txBody>
      </p:sp>
    </p:spTree>
    <p:extLst>
      <p:ext uri="{BB962C8B-B14F-4D97-AF65-F5344CB8AC3E}">
        <p14:creationId xmlns:p14="http://schemas.microsoft.com/office/powerpoint/2010/main" val="3736867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43306-DD27-7231-1307-A9571EB1FD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A2D75A-15CE-8245-8790-2877F1016390}"/>
              </a:ext>
            </a:extLst>
          </p:cNvPr>
          <p:cNvSpPr>
            <a:spLocks noGrp="1"/>
          </p:cNvSpPr>
          <p:nvPr>
            <p:ph type="ctrTitle"/>
          </p:nvPr>
        </p:nvSpPr>
        <p:spPr>
          <a:xfrm>
            <a:off x="1270139" y="304006"/>
            <a:ext cx="9377302" cy="332399"/>
          </a:xfrm>
        </p:spPr>
        <p:txBody>
          <a:bodyPr/>
          <a:lstStyle/>
          <a:p>
            <a:r>
              <a:rPr lang="en-US">
                <a:latin typeface="Franklin Gothic Book"/>
              </a:rPr>
              <a:t>Live Demo of Deliverables</a:t>
            </a:r>
            <a:endParaRPr lang="en-US"/>
          </a:p>
        </p:txBody>
      </p:sp>
      <p:sp>
        <p:nvSpPr>
          <p:cNvPr id="5" name="Date Placeholder 4">
            <a:extLst>
              <a:ext uri="{FF2B5EF4-FFF2-40B4-BE49-F238E27FC236}">
                <a16:creationId xmlns:a16="http://schemas.microsoft.com/office/drawing/2014/main" id="{41D98533-D92A-6D27-8EB0-19714CCB6675}"/>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4D4ABF8F-F9DD-D327-3275-ADD148F862B9}"/>
              </a:ext>
            </a:extLst>
          </p:cNvPr>
          <p:cNvSpPr>
            <a:spLocks noGrp="1"/>
          </p:cNvSpPr>
          <p:nvPr>
            <p:ph type="sldNum" sz="quarter" idx="12"/>
          </p:nvPr>
        </p:nvSpPr>
        <p:spPr/>
        <p:txBody>
          <a:bodyPr/>
          <a:lstStyle/>
          <a:p>
            <a:fld id="{8A7A6979-0714-4377-B894-6BE4C2D6E202}" type="slidenum">
              <a:rPr lang="en-US" smtClean="0"/>
              <a:pPr/>
              <a:t>31</a:t>
            </a:fld>
            <a:endParaRPr lang="en-US"/>
          </a:p>
        </p:txBody>
      </p:sp>
      <p:pic>
        <p:nvPicPr>
          <p:cNvPr id="10" name="Picture 9" descr="A screenshot of a graph&#10;&#10;AI-generated content may be incorrect.">
            <a:extLst>
              <a:ext uri="{FF2B5EF4-FFF2-40B4-BE49-F238E27FC236}">
                <a16:creationId xmlns:a16="http://schemas.microsoft.com/office/drawing/2014/main" id="{504551F1-03C3-4C87-67B4-A6C30357366C}"/>
              </a:ext>
            </a:extLst>
          </p:cNvPr>
          <p:cNvPicPr>
            <a:picLocks noChangeAspect="1"/>
          </p:cNvPicPr>
          <p:nvPr/>
        </p:nvPicPr>
        <p:blipFill>
          <a:blip r:embed="rId2"/>
          <a:stretch>
            <a:fillRect/>
          </a:stretch>
        </p:blipFill>
        <p:spPr>
          <a:xfrm>
            <a:off x="1299718" y="2014618"/>
            <a:ext cx="3670832" cy="2636888"/>
          </a:xfrm>
          <a:prstGeom prst="rect">
            <a:avLst/>
          </a:prstGeom>
          <a:ln>
            <a:solidFill>
              <a:schemeClr val="tx1">
                <a:lumMod val="75000"/>
                <a:lumOff val="25000"/>
              </a:schemeClr>
            </a:solidFill>
          </a:ln>
          <a:effectLst>
            <a:outerShdw blurRad="50800" dist="38100" dir="2700000" algn="tl" rotWithShape="0">
              <a:prstClr val="black">
                <a:alpha val="40000"/>
              </a:prstClr>
            </a:outerShdw>
          </a:effectLst>
        </p:spPr>
      </p:pic>
      <p:pic>
        <p:nvPicPr>
          <p:cNvPr id="11" name="Picture 4">
            <a:extLst>
              <a:ext uri="{FF2B5EF4-FFF2-40B4-BE49-F238E27FC236}">
                <a16:creationId xmlns:a16="http://schemas.microsoft.com/office/drawing/2014/main" id="{8BA95727-2391-D4F5-9D5C-7D05A73645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3619" y="2459861"/>
            <a:ext cx="3497586" cy="2403687"/>
          </a:xfrm>
          <a:prstGeom prst="rect">
            <a:avLst/>
          </a:prstGeom>
          <a:noFill/>
          <a:ln>
            <a:solidFill>
              <a:schemeClr val="tx1">
                <a:lumMod val="75000"/>
                <a:lumOff val="2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2" name="Picture 6">
            <a:extLst>
              <a:ext uri="{FF2B5EF4-FFF2-40B4-BE49-F238E27FC236}">
                <a16:creationId xmlns:a16="http://schemas.microsoft.com/office/drawing/2014/main" id="{129B4091-BD3B-A679-7619-ADBC7637E7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3714"/>
          <a:stretch/>
        </p:blipFill>
        <p:spPr bwMode="auto">
          <a:xfrm>
            <a:off x="4359422" y="2813734"/>
            <a:ext cx="3899066" cy="2467841"/>
          </a:xfrm>
          <a:prstGeom prst="rect">
            <a:avLst/>
          </a:prstGeom>
          <a:noFill/>
          <a:ln>
            <a:solidFill>
              <a:schemeClr val="tx1">
                <a:lumMod val="75000"/>
                <a:lumOff val="2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3" name="Picture 12" descr="A screenshot of a graph&#10;&#10;AI-generated content may be incorrect.">
            <a:extLst>
              <a:ext uri="{FF2B5EF4-FFF2-40B4-BE49-F238E27FC236}">
                <a16:creationId xmlns:a16="http://schemas.microsoft.com/office/drawing/2014/main" id="{D206F9ED-1E64-D368-50DD-7858A282BE84}"/>
              </a:ext>
            </a:extLst>
          </p:cNvPr>
          <p:cNvPicPr>
            <a:picLocks noChangeAspect="1"/>
          </p:cNvPicPr>
          <p:nvPr/>
        </p:nvPicPr>
        <p:blipFill>
          <a:blip r:embed="rId5"/>
          <a:stretch>
            <a:fillRect/>
          </a:stretch>
        </p:blipFill>
        <p:spPr>
          <a:xfrm>
            <a:off x="5678493" y="3482587"/>
            <a:ext cx="4714683" cy="2476593"/>
          </a:xfrm>
          <a:prstGeom prst="rect">
            <a:avLst/>
          </a:prstGeom>
          <a:ln>
            <a:solidFill>
              <a:schemeClr val="tx1">
                <a:lumMod val="75000"/>
                <a:lumOff val="25000"/>
              </a:schemeClr>
            </a:solidFill>
          </a:ln>
          <a:effectLst>
            <a:outerShdw blurRad="50800" dist="38100" dir="2700000" algn="tl" rotWithShape="0">
              <a:prstClr val="black">
                <a:alpha val="40000"/>
              </a:prstClr>
            </a:outerShdw>
          </a:effectLst>
        </p:spPr>
      </p:pic>
      <p:sp>
        <p:nvSpPr>
          <p:cNvPr id="15" name="TextBox 14">
            <a:extLst>
              <a:ext uri="{FF2B5EF4-FFF2-40B4-BE49-F238E27FC236}">
                <a16:creationId xmlns:a16="http://schemas.microsoft.com/office/drawing/2014/main" id="{0F47472D-0C03-A14B-69F1-C8C4A371193F}"/>
              </a:ext>
            </a:extLst>
          </p:cNvPr>
          <p:cNvSpPr txBox="1"/>
          <p:nvPr/>
        </p:nvSpPr>
        <p:spPr>
          <a:xfrm>
            <a:off x="856891" y="1189903"/>
            <a:ext cx="9828363" cy="369332"/>
          </a:xfrm>
          <a:prstGeom prst="rect">
            <a:avLst/>
          </a:prstGeom>
          <a:noFill/>
        </p:spPr>
        <p:txBody>
          <a:bodyPr wrap="square">
            <a:spAutoFit/>
          </a:bodyPr>
          <a:lstStyle/>
          <a:p>
            <a:pPr algn="ctr"/>
            <a:r>
              <a:rPr lang="en-US" b="1" i="1"/>
              <a:t>We will now walk the team through the deliverables generated for this project</a:t>
            </a:r>
            <a:endParaRPr lang="en-US"/>
          </a:p>
        </p:txBody>
      </p:sp>
    </p:spTree>
    <p:extLst>
      <p:ext uri="{BB962C8B-B14F-4D97-AF65-F5344CB8AC3E}">
        <p14:creationId xmlns:p14="http://schemas.microsoft.com/office/powerpoint/2010/main" val="17064953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B3E9875-7709-B199-10C0-8B2DE5CEBB2C}"/>
            </a:ext>
          </a:extLst>
        </p:cNvPr>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94594F74-8007-4446-8BEF-CA254574E600}"/>
              </a:ext>
            </a:extLst>
          </p:cNvPr>
          <p:cNvSpPr/>
          <p:nvPr/>
        </p:nvSpPr>
        <p:spPr>
          <a:xfrm>
            <a:off x="6199632" y="2301138"/>
            <a:ext cx="5632704" cy="492500"/>
          </a:xfrm>
          <a:prstGeom prst="round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400" i="1"/>
              <a:t>Out of all customers, these are the ones who have </a:t>
            </a:r>
            <a:r>
              <a:rPr lang="en-US" sz="1400" b="1" i="1"/>
              <a:t>placed an order outside of April 15</a:t>
            </a:r>
            <a:r>
              <a:rPr lang="en-US" sz="1400" b="1" i="1" baseline="30000"/>
              <a:t>th</a:t>
            </a:r>
            <a:r>
              <a:rPr lang="en-US" sz="1400" b="1" i="1"/>
              <a:t> and July 1st</a:t>
            </a:r>
          </a:p>
        </p:txBody>
      </p:sp>
      <p:sp>
        <p:nvSpPr>
          <p:cNvPr id="14" name="Rectangle: Rounded Corners 13">
            <a:extLst>
              <a:ext uri="{FF2B5EF4-FFF2-40B4-BE49-F238E27FC236}">
                <a16:creationId xmlns:a16="http://schemas.microsoft.com/office/drawing/2014/main" id="{953A1AEA-693E-4A18-BF00-B6A9A6AFB4C1}"/>
              </a:ext>
            </a:extLst>
          </p:cNvPr>
          <p:cNvSpPr/>
          <p:nvPr/>
        </p:nvSpPr>
        <p:spPr>
          <a:xfrm>
            <a:off x="6007608" y="2890245"/>
            <a:ext cx="5824728" cy="492500"/>
          </a:xfrm>
          <a:prstGeom prst="round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400" i="1"/>
              <a:t>Of all timely customers, these are the one who have</a:t>
            </a:r>
          </a:p>
          <a:p>
            <a:pPr algn="r"/>
            <a:r>
              <a:rPr lang="en-US" sz="1400" i="1"/>
              <a:t> received </a:t>
            </a:r>
            <a:r>
              <a:rPr lang="en-US" sz="1400" b="1" i="1"/>
              <a:t>more than 1 shipment</a:t>
            </a:r>
            <a:r>
              <a:rPr lang="en-US" b="1"/>
              <a:t> </a:t>
            </a:r>
          </a:p>
        </p:txBody>
      </p:sp>
      <p:sp>
        <p:nvSpPr>
          <p:cNvPr id="4" name="Rectangle: Rounded Corners 3">
            <a:extLst>
              <a:ext uri="{FF2B5EF4-FFF2-40B4-BE49-F238E27FC236}">
                <a16:creationId xmlns:a16="http://schemas.microsoft.com/office/drawing/2014/main" id="{D72DBFAA-4386-BAB9-5FB7-7B5DE0D8E029}"/>
              </a:ext>
            </a:extLst>
          </p:cNvPr>
          <p:cNvSpPr/>
          <p:nvPr/>
        </p:nvSpPr>
        <p:spPr>
          <a:xfrm>
            <a:off x="6428233" y="1706721"/>
            <a:ext cx="5404103" cy="492500"/>
          </a:xfrm>
          <a:prstGeom prst="round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400" i="1"/>
              <a:t>This number represents </a:t>
            </a:r>
            <a:r>
              <a:rPr lang="en-US" sz="1400" b="1" i="1"/>
              <a:t>all customers </a:t>
            </a:r>
            <a:r>
              <a:rPr lang="en-US" sz="1400" i="1"/>
              <a:t>found in the shipments data</a:t>
            </a:r>
          </a:p>
        </p:txBody>
      </p:sp>
      <p:sp>
        <p:nvSpPr>
          <p:cNvPr id="2" name="Title 1">
            <a:extLst>
              <a:ext uri="{FF2B5EF4-FFF2-40B4-BE49-F238E27FC236}">
                <a16:creationId xmlns:a16="http://schemas.microsoft.com/office/drawing/2014/main" id="{E2E35774-8547-0A26-C074-9499DD5471E3}"/>
              </a:ext>
            </a:extLst>
          </p:cNvPr>
          <p:cNvSpPr>
            <a:spLocks noGrp="1"/>
          </p:cNvSpPr>
          <p:nvPr>
            <p:ph type="ctrTitle"/>
          </p:nvPr>
        </p:nvSpPr>
        <p:spPr>
          <a:xfrm>
            <a:off x="1270139" y="160231"/>
            <a:ext cx="9377302" cy="664797"/>
          </a:xfrm>
        </p:spPr>
        <p:txBody>
          <a:bodyPr/>
          <a:lstStyle/>
          <a:p>
            <a:r>
              <a:rPr lang="en-US">
                <a:latin typeface="Franklin Gothic Book"/>
              </a:rPr>
              <a:t>We created a “funnel” to narrow down the customer universe to the cohorts that were receiving multiple shipments in 2024</a:t>
            </a:r>
            <a:endParaRPr lang="en-US"/>
          </a:p>
        </p:txBody>
      </p:sp>
      <p:sp>
        <p:nvSpPr>
          <p:cNvPr id="5" name="Date Placeholder 4">
            <a:extLst>
              <a:ext uri="{FF2B5EF4-FFF2-40B4-BE49-F238E27FC236}">
                <a16:creationId xmlns:a16="http://schemas.microsoft.com/office/drawing/2014/main" id="{702D2693-955F-F676-2809-6B05EDF589C2}"/>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184B6FBB-C109-5C9F-E51F-1F4E79C3E195}"/>
              </a:ext>
            </a:extLst>
          </p:cNvPr>
          <p:cNvSpPr>
            <a:spLocks noGrp="1"/>
          </p:cNvSpPr>
          <p:nvPr>
            <p:ph type="sldNum" sz="quarter" idx="12"/>
          </p:nvPr>
        </p:nvSpPr>
        <p:spPr/>
        <p:txBody>
          <a:bodyPr/>
          <a:lstStyle/>
          <a:p>
            <a:fld id="{8A7A6979-0714-4377-B894-6BE4C2D6E202}" type="slidenum">
              <a:rPr lang="en-US" smtClean="0"/>
              <a:pPr/>
              <a:t>32</a:t>
            </a:fld>
            <a:endParaRPr lang="en-US"/>
          </a:p>
        </p:txBody>
      </p:sp>
      <p:grpSp>
        <p:nvGrpSpPr>
          <p:cNvPr id="10" name="Group 9">
            <a:extLst>
              <a:ext uri="{FF2B5EF4-FFF2-40B4-BE49-F238E27FC236}">
                <a16:creationId xmlns:a16="http://schemas.microsoft.com/office/drawing/2014/main" id="{938776A5-42CA-D95A-A7D5-EC89BCDD9673}"/>
              </a:ext>
            </a:extLst>
          </p:cNvPr>
          <p:cNvGrpSpPr/>
          <p:nvPr/>
        </p:nvGrpSpPr>
        <p:grpSpPr>
          <a:xfrm>
            <a:off x="2871217" y="1699997"/>
            <a:ext cx="3858768" cy="492499"/>
            <a:chOff x="1367033" y="1857706"/>
            <a:chExt cx="3228911" cy="655516"/>
          </a:xfrm>
          <a:solidFill>
            <a:srgbClr val="BCEE96"/>
          </a:solidFill>
        </p:grpSpPr>
        <p:sp>
          <p:nvSpPr>
            <p:cNvPr id="8" name="Trapezoid 7">
              <a:extLst>
                <a:ext uri="{FF2B5EF4-FFF2-40B4-BE49-F238E27FC236}">
                  <a16:creationId xmlns:a16="http://schemas.microsoft.com/office/drawing/2014/main" id="{8C9B690D-8B94-BF64-CCA6-C5EC0DE63520}"/>
                </a:ext>
              </a:extLst>
            </p:cNvPr>
            <p:cNvSpPr/>
            <p:nvPr/>
          </p:nvSpPr>
          <p:spPr>
            <a:xfrm rot="10800000">
              <a:off x="1367033" y="1857706"/>
              <a:ext cx="3228911" cy="655516"/>
            </a:xfrm>
            <a:prstGeom prst="trapezoid">
              <a:avLst>
                <a:gd name="adj" fmla="val 56476"/>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B2E3043-8FEB-2C59-B2DA-6FF6302E7CF1}"/>
                </a:ext>
              </a:extLst>
            </p:cNvPr>
            <p:cNvSpPr txBox="1"/>
            <p:nvPr/>
          </p:nvSpPr>
          <p:spPr>
            <a:xfrm>
              <a:off x="1794512" y="1939673"/>
              <a:ext cx="2423160" cy="491581"/>
            </a:xfrm>
            <a:prstGeom prst="rect">
              <a:avLst/>
            </a:prstGeom>
            <a:grpFill/>
            <a:ln>
              <a:noFill/>
            </a:ln>
          </p:spPr>
          <p:txBody>
            <a:bodyPr wrap="square" lIns="91440" tIns="45720" rIns="91440" bIns="45720" rtlCol="0" anchor="ctr">
              <a:spAutoFit/>
            </a:bodyPr>
            <a:lstStyle/>
            <a:p>
              <a:pPr algn="ctr"/>
              <a:r>
                <a:rPr lang="en-US" b="1"/>
                <a:t>3.7 K</a:t>
              </a:r>
            </a:p>
          </p:txBody>
        </p:sp>
      </p:grpSp>
      <p:grpSp>
        <p:nvGrpSpPr>
          <p:cNvPr id="11" name="Group 10">
            <a:extLst>
              <a:ext uri="{FF2B5EF4-FFF2-40B4-BE49-F238E27FC236}">
                <a16:creationId xmlns:a16="http://schemas.microsoft.com/office/drawing/2014/main" id="{3A52F9FB-15A8-5EF6-1E25-CD00596A1889}"/>
              </a:ext>
            </a:extLst>
          </p:cNvPr>
          <p:cNvGrpSpPr/>
          <p:nvPr/>
        </p:nvGrpSpPr>
        <p:grpSpPr>
          <a:xfrm>
            <a:off x="3191256" y="2281673"/>
            <a:ext cx="3246120" cy="492499"/>
            <a:chOff x="1367033" y="1857706"/>
            <a:chExt cx="3228911" cy="655516"/>
          </a:xfrm>
          <a:solidFill>
            <a:srgbClr val="BCEE96"/>
          </a:solidFill>
        </p:grpSpPr>
        <p:sp>
          <p:nvSpPr>
            <p:cNvPr id="12" name="Trapezoid 11">
              <a:extLst>
                <a:ext uri="{FF2B5EF4-FFF2-40B4-BE49-F238E27FC236}">
                  <a16:creationId xmlns:a16="http://schemas.microsoft.com/office/drawing/2014/main" id="{472272FA-CB98-DFD3-2198-9159D6FBBED6}"/>
                </a:ext>
              </a:extLst>
            </p:cNvPr>
            <p:cNvSpPr/>
            <p:nvPr/>
          </p:nvSpPr>
          <p:spPr>
            <a:xfrm rot="10800000">
              <a:off x="1367033" y="1857706"/>
              <a:ext cx="3228911" cy="655516"/>
            </a:xfrm>
            <a:prstGeom prst="trapezoid">
              <a:avLst>
                <a:gd name="adj" fmla="val 45317"/>
              </a:avLst>
            </a:prstGeom>
            <a:solidFill>
              <a:srgbClr val="91E35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775AD7D-354B-CD42-5A29-EE5AE23A65B7}"/>
                </a:ext>
              </a:extLst>
            </p:cNvPr>
            <p:cNvSpPr txBox="1"/>
            <p:nvPr/>
          </p:nvSpPr>
          <p:spPr>
            <a:xfrm>
              <a:off x="1810507" y="1939673"/>
              <a:ext cx="2423160" cy="491581"/>
            </a:xfrm>
            <a:prstGeom prst="rect">
              <a:avLst/>
            </a:prstGeom>
            <a:noFill/>
            <a:ln>
              <a:noFill/>
            </a:ln>
          </p:spPr>
          <p:txBody>
            <a:bodyPr wrap="square" lIns="91440" tIns="45720" rIns="91440" bIns="45720" rtlCol="0" anchor="ctr">
              <a:spAutoFit/>
            </a:bodyPr>
            <a:lstStyle/>
            <a:p>
              <a:pPr algn="ctr"/>
              <a:r>
                <a:rPr lang="en-US" b="1"/>
                <a:t>3.6 K</a:t>
              </a:r>
            </a:p>
          </p:txBody>
        </p:sp>
      </p:grpSp>
      <p:grpSp>
        <p:nvGrpSpPr>
          <p:cNvPr id="15" name="Group 14">
            <a:extLst>
              <a:ext uri="{FF2B5EF4-FFF2-40B4-BE49-F238E27FC236}">
                <a16:creationId xmlns:a16="http://schemas.microsoft.com/office/drawing/2014/main" id="{F0E5C647-AD69-92BD-8E81-F3398DE5D62A}"/>
              </a:ext>
            </a:extLst>
          </p:cNvPr>
          <p:cNvGrpSpPr/>
          <p:nvPr/>
        </p:nvGrpSpPr>
        <p:grpSpPr>
          <a:xfrm>
            <a:off x="3451930" y="2863349"/>
            <a:ext cx="2747702" cy="492499"/>
            <a:chOff x="1367032" y="1857706"/>
            <a:chExt cx="3228912" cy="655516"/>
          </a:xfrm>
        </p:grpSpPr>
        <p:sp>
          <p:nvSpPr>
            <p:cNvPr id="16" name="Trapezoid 15">
              <a:extLst>
                <a:ext uri="{FF2B5EF4-FFF2-40B4-BE49-F238E27FC236}">
                  <a16:creationId xmlns:a16="http://schemas.microsoft.com/office/drawing/2014/main" id="{873C54DF-6B9E-8D19-E291-40627D465FE7}"/>
                </a:ext>
              </a:extLst>
            </p:cNvPr>
            <p:cNvSpPr/>
            <p:nvPr/>
          </p:nvSpPr>
          <p:spPr>
            <a:xfrm rot="10800000">
              <a:off x="1367033" y="1857706"/>
              <a:ext cx="3228911" cy="655516"/>
            </a:xfrm>
            <a:prstGeom prst="trapezoid">
              <a:avLst>
                <a:gd name="adj" fmla="val 34157"/>
              </a:avLst>
            </a:prstGeom>
            <a:solidFill>
              <a:srgbClr val="62BC1E"/>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FCDFF6F-73F8-C1C9-430F-0BFF7EB87F35}"/>
                </a:ext>
              </a:extLst>
            </p:cNvPr>
            <p:cNvSpPr txBox="1"/>
            <p:nvPr/>
          </p:nvSpPr>
          <p:spPr>
            <a:xfrm>
              <a:off x="1367032" y="1939673"/>
              <a:ext cx="3228912" cy="491581"/>
            </a:xfrm>
            <a:prstGeom prst="rect">
              <a:avLst/>
            </a:prstGeom>
            <a:noFill/>
            <a:ln>
              <a:noFill/>
            </a:ln>
          </p:spPr>
          <p:txBody>
            <a:bodyPr wrap="square" lIns="91440" tIns="45720" rIns="91440" bIns="45720" rtlCol="0" anchor="ctr">
              <a:spAutoFit/>
            </a:bodyPr>
            <a:lstStyle/>
            <a:p>
              <a:pPr algn="ctr"/>
              <a:r>
                <a:rPr lang="en-US" b="1"/>
                <a:t>3.3 K</a:t>
              </a:r>
            </a:p>
          </p:txBody>
        </p:sp>
      </p:grpSp>
      <p:grpSp>
        <p:nvGrpSpPr>
          <p:cNvPr id="20" name="Group 19">
            <a:extLst>
              <a:ext uri="{FF2B5EF4-FFF2-40B4-BE49-F238E27FC236}">
                <a16:creationId xmlns:a16="http://schemas.microsoft.com/office/drawing/2014/main" id="{F310BEDE-8CAE-0DA3-AD37-575271AE1D70}"/>
              </a:ext>
            </a:extLst>
          </p:cNvPr>
          <p:cNvGrpSpPr/>
          <p:nvPr/>
        </p:nvGrpSpPr>
        <p:grpSpPr>
          <a:xfrm>
            <a:off x="8278922" y="3956701"/>
            <a:ext cx="1847181" cy="447726"/>
            <a:chOff x="1367033" y="1857706"/>
            <a:chExt cx="3228911" cy="655516"/>
          </a:xfrm>
        </p:grpSpPr>
        <p:sp>
          <p:nvSpPr>
            <p:cNvPr id="21" name="Trapezoid 20">
              <a:extLst>
                <a:ext uri="{FF2B5EF4-FFF2-40B4-BE49-F238E27FC236}">
                  <a16:creationId xmlns:a16="http://schemas.microsoft.com/office/drawing/2014/main" id="{AD5D6C18-66BD-A009-CD9C-58D380A2D085}"/>
                </a:ext>
              </a:extLst>
            </p:cNvPr>
            <p:cNvSpPr/>
            <p:nvPr/>
          </p:nvSpPr>
          <p:spPr>
            <a:xfrm rot="10800000">
              <a:off x="1367033" y="1857706"/>
              <a:ext cx="3228911" cy="655516"/>
            </a:xfrm>
            <a:prstGeom prst="trapezoid">
              <a:avLst>
                <a:gd name="adj" fmla="val 34157"/>
              </a:avLst>
            </a:prstGeom>
            <a:solidFill>
              <a:srgbClr val="0D1A04"/>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F93DF865-9E6B-FDB7-9E77-6860176F16FF}"/>
                </a:ext>
              </a:extLst>
            </p:cNvPr>
            <p:cNvSpPr txBox="1"/>
            <p:nvPr/>
          </p:nvSpPr>
          <p:spPr>
            <a:xfrm>
              <a:off x="1810511" y="1917389"/>
              <a:ext cx="2423161" cy="540739"/>
            </a:xfrm>
            <a:prstGeom prst="rect">
              <a:avLst/>
            </a:prstGeom>
            <a:noFill/>
            <a:ln>
              <a:noFill/>
            </a:ln>
          </p:spPr>
          <p:txBody>
            <a:bodyPr wrap="square" lIns="91440" tIns="45720" rIns="91440" bIns="45720" rtlCol="0" anchor="t">
              <a:spAutoFit/>
            </a:bodyPr>
            <a:lstStyle/>
            <a:p>
              <a:pPr algn="ctr"/>
              <a:r>
                <a:rPr lang="en-US" b="1">
                  <a:solidFill>
                    <a:schemeClr val="accent4"/>
                  </a:solidFill>
                </a:rPr>
                <a:t>2.7 K</a:t>
              </a:r>
            </a:p>
          </p:txBody>
        </p:sp>
      </p:grpSp>
      <p:grpSp>
        <p:nvGrpSpPr>
          <p:cNvPr id="23" name="Group 22">
            <a:extLst>
              <a:ext uri="{FF2B5EF4-FFF2-40B4-BE49-F238E27FC236}">
                <a16:creationId xmlns:a16="http://schemas.microsoft.com/office/drawing/2014/main" id="{1BCB5209-95E4-749D-EAEF-11532CEBC364}"/>
              </a:ext>
            </a:extLst>
          </p:cNvPr>
          <p:cNvGrpSpPr/>
          <p:nvPr/>
        </p:nvGrpSpPr>
        <p:grpSpPr>
          <a:xfrm>
            <a:off x="3290551" y="3956701"/>
            <a:ext cx="1847181" cy="447726"/>
            <a:chOff x="1367033" y="1857706"/>
            <a:chExt cx="3228911" cy="655516"/>
          </a:xfrm>
        </p:grpSpPr>
        <p:sp>
          <p:nvSpPr>
            <p:cNvPr id="24" name="Trapezoid 23">
              <a:extLst>
                <a:ext uri="{FF2B5EF4-FFF2-40B4-BE49-F238E27FC236}">
                  <a16:creationId xmlns:a16="http://schemas.microsoft.com/office/drawing/2014/main" id="{E6AE4976-F65F-59CD-64FC-DB95EDCF9372}"/>
                </a:ext>
              </a:extLst>
            </p:cNvPr>
            <p:cNvSpPr/>
            <p:nvPr/>
          </p:nvSpPr>
          <p:spPr>
            <a:xfrm rot="10800000">
              <a:off x="1367033" y="1857706"/>
              <a:ext cx="3228911" cy="655516"/>
            </a:xfrm>
            <a:prstGeom prst="trapezoid">
              <a:avLst>
                <a:gd name="adj" fmla="val 34157"/>
              </a:avLst>
            </a:prstGeom>
            <a:solidFill>
              <a:srgbClr val="34641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3008DF7-7BC3-195A-EEDB-104FBC6AD3BD}"/>
                </a:ext>
              </a:extLst>
            </p:cNvPr>
            <p:cNvSpPr txBox="1"/>
            <p:nvPr/>
          </p:nvSpPr>
          <p:spPr>
            <a:xfrm>
              <a:off x="1810511" y="1917389"/>
              <a:ext cx="2423161" cy="540739"/>
            </a:xfrm>
            <a:prstGeom prst="rect">
              <a:avLst/>
            </a:prstGeom>
            <a:noFill/>
            <a:ln>
              <a:noFill/>
            </a:ln>
          </p:spPr>
          <p:txBody>
            <a:bodyPr wrap="square" lIns="91440" tIns="45720" rIns="91440" bIns="45720" rtlCol="0" anchor="t">
              <a:spAutoFit/>
            </a:bodyPr>
            <a:lstStyle/>
            <a:p>
              <a:pPr algn="ctr"/>
              <a:r>
                <a:rPr lang="en-US" b="1">
                  <a:solidFill>
                    <a:schemeClr val="accent4"/>
                  </a:solidFill>
                </a:rPr>
                <a:t>549</a:t>
              </a:r>
            </a:p>
          </p:txBody>
        </p:sp>
      </p:grpSp>
      <p:sp>
        <p:nvSpPr>
          <p:cNvPr id="26" name="TextBox 25">
            <a:extLst>
              <a:ext uri="{FF2B5EF4-FFF2-40B4-BE49-F238E27FC236}">
                <a16:creationId xmlns:a16="http://schemas.microsoft.com/office/drawing/2014/main" id="{D8DF0F46-40FB-37FC-165C-8C825BE1B1D1}"/>
              </a:ext>
            </a:extLst>
          </p:cNvPr>
          <p:cNvSpPr txBox="1"/>
          <p:nvPr/>
        </p:nvSpPr>
        <p:spPr>
          <a:xfrm>
            <a:off x="617289" y="1768876"/>
            <a:ext cx="2107624" cy="369332"/>
          </a:xfrm>
          <a:prstGeom prst="rect">
            <a:avLst/>
          </a:prstGeom>
          <a:noFill/>
        </p:spPr>
        <p:txBody>
          <a:bodyPr wrap="square" rtlCol="0">
            <a:spAutoFit/>
          </a:bodyPr>
          <a:lstStyle/>
          <a:p>
            <a:r>
              <a:rPr lang="en-US" b="1" i="1"/>
              <a:t>All Customers</a:t>
            </a:r>
          </a:p>
        </p:txBody>
      </p:sp>
      <p:sp>
        <p:nvSpPr>
          <p:cNvPr id="27" name="TextBox 26">
            <a:extLst>
              <a:ext uri="{FF2B5EF4-FFF2-40B4-BE49-F238E27FC236}">
                <a16:creationId xmlns:a16="http://schemas.microsoft.com/office/drawing/2014/main" id="{93B81402-1E7D-698D-F203-1DD75FC9B20C}"/>
              </a:ext>
            </a:extLst>
          </p:cNvPr>
          <p:cNvSpPr txBox="1"/>
          <p:nvPr/>
        </p:nvSpPr>
        <p:spPr>
          <a:xfrm>
            <a:off x="617289" y="2343256"/>
            <a:ext cx="2322576" cy="369332"/>
          </a:xfrm>
          <a:prstGeom prst="rect">
            <a:avLst/>
          </a:prstGeom>
          <a:noFill/>
        </p:spPr>
        <p:txBody>
          <a:bodyPr wrap="square" rtlCol="0">
            <a:spAutoFit/>
          </a:bodyPr>
          <a:lstStyle/>
          <a:p>
            <a:r>
              <a:rPr lang="en-US" b="1" i="1"/>
              <a:t>Timely Customers</a:t>
            </a:r>
          </a:p>
        </p:txBody>
      </p:sp>
      <p:sp>
        <p:nvSpPr>
          <p:cNvPr id="28" name="TextBox 27">
            <a:extLst>
              <a:ext uri="{FF2B5EF4-FFF2-40B4-BE49-F238E27FC236}">
                <a16:creationId xmlns:a16="http://schemas.microsoft.com/office/drawing/2014/main" id="{9E86078C-750F-5C44-EB97-511117C82684}"/>
              </a:ext>
            </a:extLst>
          </p:cNvPr>
          <p:cNvSpPr txBox="1"/>
          <p:nvPr/>
        </p:nvSpPr>
        <p:spPr>
          <a:xfrm>
            <a:off x="617289" y="2838807"/>
            <a:ext cx="2688337" cy="646331"/>
          </a:xfrm>
          <a:prstGeom prst="rect">
            <a:avLst/>
          </a:prstGeom>
          <a:noFill/>
        </p:spPr>
        <p:txBody>
          <a:bodyPr wrap="square" rtlCol="0">
            <a:spAutoFit/>
          </a:bodyPr>
          <a:lstStyle/>
          <a:p>
            <a:r>
              <a:rPr lang="en-US" b="1" i="1"/>
              <a:t>Customers with multiple  shipments</a:t>
            </a:r>
          </a:p>
        </p:txBody>
      </p:sp>
      <p:sp>
        <p:nvSpPr>
          <p:cNvPr id="3" name="TextBox 2">
            <a:extLst>
              <a:ext uri="{FF2B5EF4-FFF2-40B4-BE49-F238E27FC236}">
                <a16:creationId xmlns:a16="http://schemas.microsoft.com/office/drawing/2014/main" id="{837B5103-50D7-B3E6-6BCF-9116A5D32136}"/>
              </a:ext>
            </a:extLst>
          </p:cNvPr>
          <p:cNvSpPr txBox="1"/>
          <p:nvPr/>
        </p:nvSpPr>
        <p:spPr>
          <a:xfrm>
            <a:off x="602213" y="3995898"/>
            <a:ext cx="2107625" cy="369332"/>
          </a:xfrm>
          <a:prstGeom prst="rect">
            <a:avLst/>
          </a:prstGeom>
          <a:noFill/>
        </p:spPr>
        <p:txBody>
          <a:bodyPr wrap="square" rtlCol="0">
            <a:spAutoFit/>
          </a:bodyPr>
          <a:lstStyle/>
          <a:p>
            <a:r>
              <a:rPr lang="en-US" b="1" i="1"/>
              <a:t>Cohorts of Interest</a:t>
            </a:r>
          </a:p>
        </p:txBody>
      </p:sp>
      <p:sp>
        <p:nvSpPr>
          <p:cNvPr id="18" name="Rectangle: Rounded Corners 17">
            <a:extLst>
              <a:ext uri="{FF2B5EF4-FFF2-40B4-BE49-F238E27FC236}">
                <a16:creationId xmlns:a16="http://schemas.microsoft.com/office/drawing/2014/main" id="{1DE4EAE5-E76C-8D76-854D-A35D76496D51}"/>
              </a:ext>
            </a:extLst>
          </p:cNvPr>
          <p:cNvSpPr/>
          <p:nvPr/>
        </p:nvSpPr>
        <p:spPr>
          <a:xfrm>
            <a:off x="7044529" y="4485331"/>
            <a:ext cx="4315969" cy="880351"/>
          </a:xfrm>
          <a:prstGeom prst="roundRect">
            <a:avLst/>
          </a:prstGeom>
          <a:solidFill>
            <a:srgbClr val="FCE086"/>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a:t>Cohort 2</a:t>
            </a:r>
          </a:p>
          <a:p>
            <a:pPr algn="ctr"/>
            <a:r>
              <a:rPr lang="en-US" sz="1400"/>
              <a:t>Customers who ordered less than or equal to 675 units of product</a:t>
            </a:r>
          </a:p>
        </p:txBody>
      </p:sp>
      <p:sp>
        <p:nvSpPr>
          <p:cNvPr id="19" name="Rectangle: Rounded Corners 18">
            <a:extLst>
              <a:ext uri="{FF2B5EF4-FFF2-40B4-BE49-F238E27FC236}">
                <a16:creationId xmlns:a16="http://schemas.microsoft.com/office/drawing/2014/main" id="{DA8C9BA4-106D-A7C4-D5D4-291ECDEE499A}"/>
              </a:ext>
            </a:extLst>
          </p:cNvPr>
          <p:cNvSpPr/>
          <p:nvPr/>
        </p:nvSpPr>
        <p:spPr>
          <a:xfrm>
            <a:off x="2112264" y="4485331"/>
            <a:ext cx="4315969" cy="880351"/>
          </a:xfrm>
          <a:prstGeom prst="roundRect">
            <a:avLst/>
          </a:prstGeom>
          <a:solidFill>
            <a:srgbClr val="FCE086"/>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a:t>Cohort 1 </a:t>
            </a:r>
          </a:p>
          <a:p>
            <a:pPr algn="ctr"/>
            <a:r>
              <a:rPr lang="en-US" sz="1400"/>
              <a:t>Customers who ordered more than 675 units of product and got more than the minimum number of shipments required</a:t>
            </a:r>
          </a:p>
        </p:txBody>
      </p:sp>
      <p:sp>
        <p:nvSpPr>
          <p:cNvPr id="29" name="Text Placeholder 3">
            <a:extLst>
              <a:ext uri="{FF2B5EF4-FFF2-40B4-BE49-F238E27FC236}">
                <a16:creationId xmlns:a16="http://schemas.microsoft.com/office/drawing/2014/main" id="{671983F0-D5EC-A6D5-EBE0-BA1871665E04}"/>
              </a:ext>
            </a:extLst>
          </p:cNvPr>
          <p:cNvSpPr>
            <a:spLocks noGrp="1"/>
          </p:cNvSpPr>
          <p:nvPr>
            <p:ph type="body" sz="quarter" idx="14"/>
          </p:nvPr>
        </p:nvSpPr>
        <p:spPr>
          <a:xfrm>
            <a:off x="1041078" y="1091389"/>
            <a:ext cx="10109844" cy="456493"/>
          </a:xfrm>
        </p:spPr>
        <p:txBody>
          <a:bodyPr vert="horz" lIns="0" tIns="0" rIns="0" bIns="0" rtlCol="0" anchor="t">
            <a:normAutofit lnSpcReduction="10000"/>
          </a:bodyPr>
          <a:lstStyle/>
          <a:p>
            <a:pPr marL="0" indent="0">
              <a:buNone/>
            </a:pPr>
            <a:r>
              <a:rPr lang="en-US" b="1" i="1">
                <a:latin typeface="Franklin Gothic Book"/>
              </a:rPr>
              <a:t>Of 3.7K customers, ~89% received multiple shipments even though they had not ordered more than a truck’s capacity (675 units) worth of seeds</a:t>
            </a:r>
            <a:endParaRPr lang="en-US" b="1" i="1">
              <a:solidFill>
                <a:srgbClr val="000000"/>
              </a:solidFill>
              <a:latin typeface="Franklin Gothic Book"/>
            </a:endParaRPr>
          </a:p>
        </p:txBody>
      </p:sp>
      <p:cxnSp>
        <p:nvCxnSpPr>
          <p:cNvPr id="31" name="Connector: Elbow 30">
            <a:extLst>
              <a:ext uri="{FF2B5EF4-FFF2-40B4-BE49-F238E27FC236}">
                <a16:creationId xmlns:a16="http://schemas.microsoft.com/office/drawing/2014/main" id="{2E99436A-1E44-F788-5001-1715C47A9AD8}"/>
              </a:ext>
            </a:extLst>
          </p:cNvPr>
          <p:cNvCxnSpPr>
            <a:cxnSpLocks/>
            <a:stCxn id="16" idx="0"/>
            <a:endCxn id="24" idx="2"/>
          </p:cNvCxnSpPr>
          <p:nvPr/>
        </p:nvCxnSpPr>
        <p:spPr>
          <a:xfrm rot="5400000">
            <a:off x="4219535" y="3350454"/>
            <a:ext cx="600853" cy="61164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616FC8EF-5C38-724B-FD48-9455AA52F2BB}"/>
              </a:ext>
            </a:extLst>
          </p:cNvPr>
          <p:cNvCxnSpPr>
            <a:cxnSpLocks/>
            <a:stCxn id="16" idx="0"/>
            <a:endCxn id="21" idx="2"/>
          </p:cNvCxnSpPr>
          <p:nvPr/>
        </p:nvCxnSpPr>
        <p:spPr>
          <a:xfrm rot="16200000" flipH="1">
            <a:off x="6713720" y="1467908"/>
            <a:ext cx="600853" cy="437673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03534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D4D2E70-4322-32E5-58AA-72E5BFB3CCDE}"/>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F2C91F75-5D5D-D45D-D4F7-81B031546EE5}"/>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D8E9C2F7-E309-8CC9-7DF5-CA0AB5A57E76}"/>
              </a:ext>
            </a:extLst>
          </p:cNvPr>
          <p:cNvSpPr>
            <a:spLocks noGrp="1"/>
          </p:cNvSpPr>
          <p:nvPr>
            <p:ph type="sldNum" sz="quarter" idx="12"/>
          </p:nvPr>
        </p:nvSpPr>
        <p:spPr/>
        <p:txBody>
          <a:bodyPr/>
          <a:lstStyle/>
          <a:p>
            <a:fld id="{8A7A6979-0714-4377-B894-6BE4C2D6E202}" type="slidenum">
              <a:rPr lang="en-US" smtClean="0"/>
              <a:pPr/>
              <a:t>33</a:t>
            </a:fld>
            <a:endParaRPr lang="en-US"/>
          </a:p>
        </p:txBody>
      </p:sp>
      <p:sp>
        <p:nvSpPr>
          <p:cNvPr id="7" name="Title 6">
            <a:extLst>
              <a:ext uri="{FF2B5EF4-FFF2-40B4-BE49-F238E27FC236}">
                <a16:creationId xmlns:a16="http://schemas.microsoft.com/office/drawing/2014/main" id="{222047D2-CE05-89E4-C6E6-CBDA66F102B3}"/>
              </a:ext>
            </a:extLst>
          </p:cNvPr>
          <p:cNvSpPr>
            <a:spLocks noGrp="1"/>
          </p:cNvSpPr>
          <p:nvPr>
            <p:ph type="ctrTitle"/>
          </p:nvPr>
        </p:nvSpPr>
        <p:spPr/>
        <p:txBody>
          <a:bodyPr/>
          <a:lstStyle/>
          <a:p>
            <a:r>
              <a:rPr lang="en-US"/>
              <a:t>Task Tracking – Task List #3</a:t>
            </a:r>
          </a:p>
        </p:txBody>
      </p:sp>
      <p:sp>
        <p:nvSpPr>
          <p:cNvPr id="13" name="TextBox 12">
            <a:extLst>
              <a:ext uri="{FF2B5EF4-FFF2-40B4-BE49-F238E27FC236}">
                <a16:creationId xmlns:a16="http://schemas.microsoft.com/office/drawing/2014/main" id="{32BDD8FB-0510-B4F5-FA58-3DD58FDB7E47}"/>
              </a:ext>
            </a:extLst>
          </p:cNvPr>
          <p:cNvSpPr txBox="1"/>
          <p:nvPr/>
        </p:nvSpPr>
        <p:spPr>
          <a:xfrm>
            <a:off x="3048000" y="4996451"/>
            <a:ext cx="6096000" cy="646331"/>
          </a:xfrm>
          <a:prstGeom prst="rect">
            <a:avLst/>
          </a:prstGeom>
          <a:noFill/>
        </p:spPr>
        <p:txBody>
          <a:bodyPr wrap="square">
            <a:spAutoFit/>
          </a:bodyPr>
          <a:lstStyle/>
          <a:p>
            <a:r>
              <a:rPr lang="en-US" sz="1200" b="1"/>
              <a:t>Smartsheet Link: </a:t>
            </a:r>
            <a:r>
              <a:rPr lang="en-US" sz="1200">
                <a:solidFill>
                  <a:srgbClr val="0070C0"/>
                </a:solidFill>
                <a:hlinkClick r:id="rId2">
                  <a:extLst>
                    <a:ext uri="{A12FA001-AC4F-418D-AE19-62706E023703}">
                      <ahyp:hlinkClr xmlns:ahyp="http://schemas.microsoft.com/office/drawing/2018/hyperlinkcolor" val="tx"/>
                    </a:ext>
                  </a:extLst>
                </a:hlinkClick>
              </a:rPr>
              <a:t>https://app.smartsheet.com/sheets/w6q3mJ7X5Jvp5r689rgrH837h77CCqqMGHjfV7x1?view=board</a:t>
            </a:r>
            <a:endParaRPr lang="en-US" sz="1200">
              <a:solidFill>
                <a:srgbClr val="0070C0"/>
              </a:solidFill>
            </a:endParaRPr>
          </a:p>
        </p:txBody>
      </p:sp>
      <p:pic>
        <p:nvPicPr>
          <p:cNvPr id="3" name="Picture 2">
            <a:extLst>
              <a:ext uri="{FF2B5EF4-FFF2-40B4-BE49-F238E27FC236}">
                <a16:creationId xmlns:a16="http://schemas.microsoft.com/office/drawing/2014/main" id="{1B3CECD2-F684-5EF1-5D51-910698552170}"/>
              </a:ext>
            </a:extLst>
          </p:cNvPr>
          <p:cNvPicPr>
            <a:picLocks noChangeAspect="1"/>
          </p:cNvPicPr>
          <p:nvPr/>
        </p:nvPicPr>
        <p:blipFill>
          <a:blip r:embed="rId3"/>
          <a:stretch>
            <a:fillRect/>
          </a:stretch>
        </p:blipFill>
        <p:spPr>
          <a:xfrm>
            <a:off x="1515985" y="1175240"/>
            <a:ext cx="9160030" cy="3748388"/>
          </a:xfrm>
          <a:prstGeom prst="rect">
            <a:avLst/>
          </a:prstGeom>
        </p:spPr>
      </p:pic>
    </p:spTree>
    <p:extLst>
      <p:ext uri="{BB962C8B-B14F-4D97-AF65-F5344CB8AC3E}">
        <p14:creationId xmlns:p14="http://schemas.microsoft.com/office/powerpoint/2010/main" val="34753879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72BD0-0429-3448-AF88-85B4774FB2C5}"/>
              </a:ext>
            </a:extLst>
          </p:cNvPr>
          <p:cNvSpPr>
            <a:spLocks noGrp="1"/>
          </p:cNvSpPr>
          <p:nvPr>
            <p:ph type="ctrTitle"/>
          </p:nvPr>
        </p:nvSpPr>
        <p:spPr/>
        <p:txBody>
          <a:bodyPr/>
          <a:lstStyle/>
          <a:p>
            <a:r>
              <a:rPr lang="en-US"/>
              <a:t>Appendix</a:t>
            </a:r>
          </a:p>
        </p:txBody>
      </p:sp>
      <p:sp>
        <p:nvSpPr>
          <p:cNvPr id="4" name="Date Placeholder 3">
            <a:extLst>
              <a:ext uri="{FF2B5EF4-FFF2-40B4-BE49-F238E27FC236}">
                <a16:creationId xmlns:a16="http://schemas.microsoft.com/office/drawing/2014/main" id="{392F96BD-670E-514F-A5F2-973DF3CCAB38}"/>
              </a:ext>
            </a:extLst>
          </p:cNvPr>
          <p:cNvSpPr>
            <a:spLocks noGrp="1"/>
          </p:cNvSpPr>
          <p:nvPr>
            <p:ph type="dt" sz="half" idx="10"/>
          </p:nvPr>
        </p:nvSpPr>
        <p:spPr/>
        <p:txBody>
          <a:bodyPr/>
          <a:lstStyle/>
          <a:p>
            <a:fld id="{D47A9A36-4EB0-BF46-AE48-7CDA251B954B}" type="datetime1">
              <a:rPr lang="en-US" smtClean="0"/>
              <a:pPr/>
              <a:t>3/27/2025</a:t>
            </a:fld>
            <a:endParaRPr lang="en-US"/>
          </a:p>
        </p:txBody>
      </p:sp>
      <p:sp>
        <p:nvSpPr>
          <p:cNvPr id="5" name="Slide Number Placeholder 4">
            <a:extLst>
              <a:ext uri="{FF2B5EF4-FFF2-40B4-BE49-F238E27FC236}">
                <a16:creationId xmlns:a16="http://schemas.microsoft.com/office/drawing/2014/main" id="{058CC335-C19F-384A-BAA8-CB7EC492ADEB}"/>
              </a:ext>
            </a:extLst>
          </p:cNvPr>
          <p:cNvSpPr>
            <a:spLocks noGrp="1"/>
          </p:cNvSpPr>
          <p:nvPr>
            <p:ph type="sldNum" sz="quarter" idx="12"/>
          </p:nvPr>
        </p:nvSpPr>
        <p:spPr/>
        <p:txBody>
          <a:bodyPr/>
          <a:lstStyle/>
          <a:p>
            <a:fld id="{8A7A6979-0714-4377-B894-6BE4C2D6E202}" type="slidenum">
              <a:rPr lang="en-US" smtClean="0"/>
              <a:pPr/>
              <a:t>34</a:t>
            </a:fld>
            <a:endParaRPr lang="en-US"/>
          </a:p>
        </p:txBody>
      </p:sp>
    </p:spTree>
    <p:extLst>
      <p:ext uri="{BB962C8B-B14F-4D97-AF65-F5344CB8AC3E}">
        <p14:creationId xmlns:p14="http://schemas.microsoft.com/office/powerpoint/2010/main" val="2071138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05F3F-F57E-C796-A111-81956DB3ED2A}"/>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53E8CD1C-964F-1F6D-BC24-2EB7C3D7E57E}"/>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21D2DACA-C4A0-6E3F-76A1-E1750F7C28A3}"/>
              </a:ext>
            </a:extLst>
          </p:cNvPr>
          <p:cNvSpPr>
            <a:spLocks noGrp="1"/>
          </p:cNvSpPr>
          <p:nvPr>
            <p:ph type="sldNum" sz="quarter" idx="12"/>
          </p:nvPr>
        </p:nvSpPr>
        <p:spPr/>
        <p:txBody>
          <a:bodyPr/>
          <a:lstStyle/>
          <a:p>
            <a:fld id="{8A7A6979-0714-4377-B894-6BE4C2D6E202}" type="slidenum">
              <a:rPr lang="en-US" smtClean="0"/>
              <a:pPr/>
              <a:t>35</a:t>
            </a:fld>
            <a:endParaRPr lang="en-US"/>
          </a:p>
        </p:txBody>
      </p:sp>
      <p:sp>
        <p:nvSpPr>
          <p:cNvPr id="4" name="Title 3">
            <a:extLst>
              <a:ext uri="{FF2B5EF4-FFF2-40B4-BE49-F238E27FC236}">
                <a16:creationId xmlns:a16="http://schemas.microsoft.com/office/drawing/2014/main" id="{30224B5A-D3BE-24AC-52E1-16772710B12E}"/>
              </a:ext>
            </a:extLst>
          </p:cNvPr>
          <p:cNvSpPr>
            <a:spLocks noGrp="1"/>
          </p:cNvSpPr>
          <p:nvPr>
            <p:ph type="ctrTitle"/>
          </p:nvPr>
        </p:nvSpPr>
        <p:spPr/>
        <p:txBody>
          <a:bodyPr/>
          <a:lstStyle/>
          <a:p>
            <a:r>
              <a:rPr lang="en-US"/>
              <a:t>Executive Summary</a:t>
            </a:r>
          </a:p>
        </p:txBody>
      </p:sp>
      <p:grpSp>
        <p:nvGrpSpPr>
          <p:cNvPr id="35" name="Group 34">
            <a:extLst>
              <a:ext uri="{FF2B5EF4-FFF2-40B4-BE49-F238E27FC236}">
                <a16:creationId xmlns:a16="http://schemas.microsoft.com/office/drawing/2014/main" id="{1C62BBFF-C79D-253A-E7E3-1F4E20D7BFFE}"/>
              </a:ext>
            </a:extLst>
          </p:cNvPr>
          <p:cNvGrpSpPr/>
          <p:nvPr/>
        </p:nvGrpSpPr>
        <p:grpSpPr>
          <a:xfrm>
            <a:off x="304729" y="1018846"/>
            <a:ext cx="11424565" cy="1508761"/>
            <a:chOff x="304729" y="1018846"/>
            <a:chExt cx="11424565" cy="1508761"/>
          </a:xfrm>
        </p:grpSpPr>
        <p:sp>
          <p:nvSpPr>
            <p:cNvPr id="26" name="Rectangle: Rounded Corners 25">
              <a:extLst>
                <a:ext uri="{FF2B5EF4-FFF2-40B4-BE49-F238E27FC236}">
                  <a16:creationId xmlns:a16="http://schemas.microsoft.com/office/drawing/2014/main" id="{9FE9D012-B82E-7C9A-71F6-00BF0509857F}"/>
                </a:ext>
              </a:extLst>
            </p:cNvPr>
            <p:cNvSpPr/>
            <p:nvPr/>
          </p:nvSpPr>
          <p:spPr>
            <a:xfrm>
              <a:off x="2046816" y="1018847"/>
              <a:ext cx="9682478" cy="1508760"/>
            </a:xfrm>
            <a:prstGeom prst="round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F041553C-27AA-E586-BDCE-E474BB8DE92E}"/>
                </a:ext>
              </a:extLst>
            </p:cNvPr>
            <p:cNvSpPr/>
            <p:nvPr/>
          </p:nvSpPr>
          <p:spPr>
            <a:xfrm>
              <a:off x="304729" y="1018846"/>
              <a:ext cx="2335286" cy="1508760"/>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BCF585F-FC2A-E9C6-5A10-95C3BB8ADE36}"/>
                </a:ext>
              </a:extLst>
            </p:cNvPr>
            <p:cNvSpPr txBox="1"/>
            <p:nvPr/>
          </p:nvSpPr>
          <p:spPr>
            <a:xfrm>
              <a:off x="2804303" y="1111508"/>
              <a:ext cx="8772001" cy="1323439"/>
            </a:xfrm>
            <a:prstGeom prst="rect">
              <a:avLst/>
            </a:prstGeom>
            <a:noFill/>
            <a:ln>
              <a:noFill/>
            </a:ln>
          </p:spPr>
          <p:txBody>
            <a:bodyPr wrap="square" lIns="91440" tIns="45720" rIns="91440" bIns="45720" rtlCol="0" anchor="t">
              <a:spAutoFit/>
            </a:bodyPr>
            <a:lstStyle/>
            <a:p>
              <a:pPr marL="285750" indent="-285750" algn="just">
                <a:buFont typeface="Wingdings" panose="05000000000000000000" pitchFamily="2" charset="2"/>
                <a:buChar char="Ø"/>
              </a:pPr>
              <a:r>
                <a:rPr lang="en-US" sz="1200" b="1"/>
                <a:t>Frequent and fragmented shipments </a:t>
              </a:r>
              <a:r>
                <a:rPr lang="en-US" sz="1200"/>
                <a:t>are driving up logistics costs and creating inefficiencies in our delivery process, while also negatively impacting our customers' operations</a:t>
              </a:r>
              <a:endParaRPr lang="en-US" sz="1200">
                <a:solidFill>
                  <a:srgbClr val="000000"/>
                </a:solidFill>
                <a:latin typeface="+mn-lt"/>
              </a:endParaRPr>
            </a:p>
            <a:p>
              <a:pPr marL="285750" indent="-285750" algn="just">
                <a:buFont typeface="Wingdings" panose="05000000000000000000" pitchFamily="2" charset="2"/>
                <a:buChar char="Ø"/>
              </a:pPr>
              <a:endParaRPr lang="en-US" sz="400"/>
            </a:p>
            <a:p>
              <a:pPr marL="285750" indent="-285750" algn="just">
                <a:buFont typeface="Wingdings" panose="05000000000000000000" pitchFamily="2" charset="2"/>
                <a:buChar char="Ø"/>
              </a:pPr>
              <a:r>
                <a:rPr lang="en-US" sz="1200" b="1"/>
                <a:t>Excessive intercompany transfers </a:t>
              </a:r>
              <a:r>
                <a:rPr lang="en-US" sz="1200"/>
                <a:t>between our locations are leading to logistical inefficiencies and longer lead times, ultimately affecting our ability to deliver products efficiently to customers</a:t>
              </a:r>
              <a:endParaRPr lang="en-US" sz="1200">
                <a:solidFill>
                  <a:srgbClr val="000000"/>
                </a:solidFill>
                <a:latin typeface="+mn-lt"/>
              </a:endParaRPr>
            </a:p>
            <a:p>
              <a:pPr marL="285750" indent="-285750" algn="just">
                <a:buFont typeface="Wingdings" panose="05000000000000000000" pitchFamily="2" charset="2"/>
                <a:buChar char="Ø"/>
              </a:pPr>
              <a:endParaRPr lang="en-US" sz="400"/>
            </a:p>
            <a:p>
              <a:pPr marL="285750" indent="-285750" algn="just">
                <a:buFont typeface="Wingdings" panose="05000000000000000000" pitchFamily="2" charset="2"/>
                <a:buChar char="Ø"/>
              </a:pPr>
              <a:r>
                <a:rPr lang="en-US" sz="1200" b="1"/>
                <a:t>Inefficient mapping of warehouses </a:t>
              </a:r>
              <a:r>
                <a:rPr lang="en-US" sz="1200"/>
                <a:t>to customer locations is causing delivery delays and increased transportation costs, hindering our overall supply chain effectiveness</a:t>
              </a:r>
              <a:r>
                <a:rPr lang="en-US" sz="1200" b="1">
                  <a:solidFill>
                    <a:srgbClr val="000000"/>
                  </a:solidFill>
                  <a:latin typeface="+mn-lt"/>
                </a:rPr>
                <a:t>.</a:t>
              </a:r>
            </a:p>
          </p:txBody>
        </p:sp>
        <p:pic>
          <p:nvPicPr>
            <p:cNvPr id="3" name="Picture 2">
              <a:extLst>
                <a:ext uri="{FF2B5EF4-FFF2-40B4-BE49-F238E27FC236}">
                  <a16:creationId xmlns:a16="http://schemas.microsoft.com/office/drawing/2014/main" id="{4772DB8B-A029-A0A6-3956-878EFF7A88D3}"/>
                </a:ext>
              </a:extLst>
            </p:cNvPr>
            <p:cNvPicPr>
              <a:picLocks noChangeAspect="1"/>
            </p:cNvPicPr>
            <p:nvPr/>
          </p:nvPicPr>
          <p:blipFill>
            <a:blip r:embed="rId2"/>
            <a:stretch>
              <a:fillRect/>
            </a:stretch>
          </p:blipFill>
          <p:spPr>
            <a:xfrm>
              <a:off x="1074472" y="1069626"/>
              <a:ext cx="1091215" cy="1091215"/>
            </a:xfrm>
            <a:prstGeom prst="rect">
              <a:avLst/>
            </a:prstGeom>
            <a:ln>
              <a:noFill/>
            </a:ln>
          </p:spPr>
        </p:pic>
        <p:sp>
          <p:nvSpPr>
            <p:cNvPr id="10" name="TextBox 9">
              <a:extLst>
                <a:ext uri="{FF2B5EF4-FFF2-40B4-BE49-F238E27FC236}">
                  <a16:creationId xmlns:a16="http://schemas.microsoft.com/office/drawing/2014/main" id="{F1516B54-DD22-599C-13D7-C44DA7EAFB51}"/>
                </a:ext>
              </a:extLst>
            </p:cNvPr>
            <p:cNvSpPr txBox="1"/>
            <p:nvPr/>
          </p:nvSpPr>
          <p:spPr>
            <a:xfrm>
              <a:off x="517144" y="2148463"/>
              <a:ext cx="1975449" cy="369332"/>
            </a:xfrm>
            <a:prstGeom prst="rect">
              <a:avLst/>
            </a:prstGeom>
            <a:noFill/>
            <a:ln>
              <a:noFill/>
            </a:ln>
          </p:spPr>
          <p:txBody>
            <a:bodyPr wrap="square" rtlCol="0">
              <a:spAutoFit/>
            </a:bodyPr>
            <a:lstStyle/>
            <a:p>
              <a:pPr algn="ctr"/>
              <a:r>
                <a:rPr lang="en-IN" b="1"/>
                <a:t>Business Problem</a:t>
              </a:r>
              <a:endParaRPr lang="en-US" b="1"/>
            </a:p>
          </p:txBody>
        </p:sp>
      </p:grpSp>
      <p:grpSp>
        <p:nvGrpSpPr>
          <p:cNvPr id="34" name="Group 33">
            <a:extLst>
              <a:ext uri="{FF2B5EF4-FFF2-40B4-BE49-F238E27FC236}">
                <a16:creationId xmlns:a16="http://schemas.microsoft.com/office/drawing/2014/main" id="{40E082B1-F42A-BCE5-2619-19A2FB0947A2}"/>
              </a:ext>
            </a:extLst>
          </p:cNvPr>
          <p:cNvGrpSpPr/>
          <p:nvPr/>
        </p:nvGrpSpPr>
        <p:grpSpPr>
          <a:xfrm>
            <a:off x="304729" y="2666375"/>
            <a:ext cx="11424565" cy="1519850"/>
            <a:chOff x="304729" y="2596810"/>
            <a:chExt cx="11424565" cy="1519850"/>
          </a:xfrm>
        </p:grpSpPr>
        <p:sp>
          <p:nvSpPr>
            <p:cNvPr id="27" name="Rectangle: Rounded Corners 26">
              <a:extLst>
                <a:ext uri="{FF2B5EF4-FFF2-40B4-BE49-F238E27FC236}">
                  <a16:creationId xmlns:a16="http://schemas.microsoft.com/office/drawing/2014/main" id="{4CBCB64D-5169-38CF-61FC-C99FA70504AC}"/>
                </a:ext>
              </a:extLst>
            </p:cNvPr>
            <p:cNvSpPr/>
            <p:nvPr/>
          </p:nvSpPr>
          <p:spPr>
            <a:xfrm>
              <a:off x="2046816" y="2596810"/>
              <a:ext cx="9682478" cy="1508760"/>
            </a:xfrm>
            <a:prstGeom prst="roundRect">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BDDDF93C-7DF7-C453-3BF9-F5CAA0B355CC}"/>
                </a:ext>
              </a:extLst>
            </p:cNvPr>
            <p:cNvSpPr/>
            <p:nvPr/>
          </p:nvSpPr>
          <p:spPr>
            <a:xfrm>
              <a:off x="304729" y="2607900"/>
              <a:ext cx="2335286" cy="1508760"/>
            </a:xfrm>
            <a:prstGeom prst="roundRect">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2B71399-7CF7-8949-6CC9-E0833E784642}"/>
                </a:ext>
              </a:extLst>
            </p:cNvPr>
            <p:cNvSpPr txBox="1"/>
            <p:nvPr/>
          </p:nvSpPr>
          <p:spPr>
            <a:xfrm>
              <a:off x="2804303" y="2680327"/>
              <a:ext cx="8689705" cy="1323439"/>
            </a:xfrm>
            <a:prstGeom prst="rect">
              <a:avLst/>
            </a:prstGeom>
            <a:noFill/>
            <a:ln>
              <a:noFill/>
            </a:ln>
          </p:spPr>
          <p:txBody>
            <a:bodyPr wrap="square" rtlCol="0">
              <a:spAutoFit/>
            </a:bodyPr>
            <a:lstStyle/>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200" b="1">
                  <a:solidFill>
                    <a:srgbClr val="000000"/>
                  </a:solidFill>
                </a:rPr>
                <a:t>KPI Monitoring Dashboard:</a:t>
              </a:r>
              <a:r>
                <a:rPr lang="en-US" altLang="en-US" sz="1200">
                  <a:solidFill>
                    <a:srgbClr val="000000"/>
                  </a:solidFill>
                </a:rPr>
                <a:t> A Tableau dashboard tracks excess shipments and intercompany transfers to identify supply chain inefficiencies and guide operational decisions.</a:t>
              </a: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altLang="en-US" sz="400">
                <a:solidFill>
                  <a:srgbClr val="000000"/>
                </a:solidFill>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1200" b="1">
                  <a:solidFill>
                    <a:srgbClr val="000000"/>
                  </a:solidFill>
                </a:rPr>
                <a:t>Data-Driven Efficiency Improvements:</a:t>
              </a:r>
              <a:r>
                <a:rPr lang="en-US" altLang="en-US" sz="1200">
                  <a:solidFill>
                    <a:srgbClr val="000000"/>
                  </a:solidFill>
                </a:rPr>
                <a:t> Insights from the dashboard inform optimization strategies, helping to reduce logistics costs through consolidation, route optimization, and demand forecasting.</a:t>
              </a:r>
            </a:p>
            <a:p>
              <a:pPr marL="285750" indent="-285750" algn="just" eaLnBrk="0" fontAlgn="base" hangingPunct="0">
                <a:spcBef>
                  <a:spcPct val="0"/>
                </a:spcBef>
                <a:spcAft>
                  <a:spcPct val="0"/>
                </a:spcAft>
                <a:buFont typeface="Wingdings" panose="05000000000000000000" pitchFamily="2" charset="2"/>
                <a:buChar char="Ø"/>
              </a:pPr>
              <a:endParaRPr lang="en-US" altLang="en-US" sz="400" b="1">
                <a:solidFill>
                  <a:srgbClr val="000000"/>
                </a:solidFill>
              </a:endParaRPr>
            </a:p>
            <a:p>
              <a:pPr marL="285750" indent="-285750" algn="just" eaLnBrk="0" fontAlgn="base" hangingPunct="0">
                <a:spcBef>
                  <a:spcPct val="0"/>
                </a:spcBef>
                <a:spcAft>
                  <a:spcPct val="0"/>
                </a:spcAft>
                <a:buFont typeface="Wingdings" panose="05000000000000000000" pitchFamily="2" charset="2"/>
                <a:buChar char="Ø"/>
              </a:pPr>
              <a:r>
                <a:rPr lang="en-US" altLang="en-US" sz="1200" b="1">
                  <a:solidFill>
                    <a:srgbClr val="000000"/>
                  </a:solidFill>
                </a:rPr>
                <a:t>Dynamic Network Optimization:</a:t>
              </a:r>
              <a:r>
                <a:rPr lang="en-US" altLang="en-US" sz="1200">
                  <a:solidFill>
                    <a:srgbClr val="000000"/>
                  </a:solidFill>
                </a:rPr>
                <a:t> A self-serve Python notebook enables scenario-based optimization of customer-to-warehouse mapping to improve delivery efficiency and reduce redundant transfers.</a:t>
              </a:r>
            </a:p>
          </p:txBody>
        </p:sp>
        <p:pic>
          <p:nvPicPr>
            <p:cNvPr id="20" name="Picture 19">
              <a:extLst>
                <a:ext uri="{FF2B5EF4-FFF2-40B4-BE49-F238E27FC236}">
                  <a16:creationId xmlns:a16="http://schemas.microsoft.com/office/drawing/2014/main" id="{57FAC9C0-B894-8523-8001-2106E7EE0247}"/>
                </a:ext>
              </a:extLst>
            </p:cNvPr>
            <p:cNvPicPr>
              <a:picLocks noChangeAspect="1"/>
            </p:cNvPicPr>
            <p:nvPr/>
          </p:nvPicPr>
          <p:blipFill>
            <a:blip r:embed="rId3"/>
            <a:stretch>
              <a:fillRect/>
            </a:stretch>
          </p:blipFill>
          <p:spPr>
            <a:xfrm>
              <a:off x="965708" y="2783792"/>
              <a:ext cx="1013329" cy="1013329"/>
            </a:xfrm>
            <a:prstGeom prst="rect">
              <a:avLst/>
            </a:prstGeom>
            <a:ln>
              <a:noFill/>
            </a:ln>
          </p:spPr>
        </p:pic>
        <p:sp>
          <p:nvSpPr>
            <p:cNvPr id="21" name="TextBox 20">
              <a:extLst>
                <a:ext uri="{FF2B5EF4-FFF2-40B4-BE49-F238E27FC236}">
                  <a16:creationId xmlns:a16="http://schemas.microsoft.com/office/drawing/2014/main" id="{B9FD0F97-71A9-70E0-8CD8-9F6A00B314B2}"/>
                </a:ext>
              </a:extLst>
            </p:cNvPr>
            <p:cNvSpPr txBox="1"/>
            <p:nvPr/>
          </p:nvSpPr>
          <p:spPr>
            <a:xfrm>
              <a:off x="517144" y="3737658"/>
              <a:ext cx="1975449" cy="369332"/>
            </a:xfrm>
            <a:prstGeom prst="rect">
              <a:avLst/>
            </a:prstGeom>
            <a:noFill/>
            <a:ln>
              <a:noFill/>
            </a:ln>
          </p:spPr>
          <p:txBody>
            <a:bodyPr wrap="square" rtlCol="0">
              <a:spAutoFit/>
            </a:bodyPr>
            <a:lstStyle/>
            <a:p>
              <a:pPr algn="ctr"/>
              <a:r>
                <a:rPr lang="en-IN" b="1"/>
                <a:t>Solution Approach</a:t>
              </a:r>
              <a:endParaRPr lang="en-US" b="1"/>
            </a:p>
          </p:txBody>
        </p:sp>
      </p:grpSp>
      <p:grpSp>
        <p:nvGrpSpPr>
          <p:cNvPr id="33" name="Group 32">
            <a:extLst>
              <a:ext uri="{FF2B5EF4-FFF2-40B4-BE49-F238E27FC236}">
                <a16:creationId xmlns:a16="http://schemas.microsoft.com/office/drawing/2014/main" id="{9A3D0AE5-8E67-836A-C35D-A851DF81867C}"/>
              </a:ext>
            </a:extLst>
          </p:cNvPr>
          <p:cNvGrpSpPr/>
          <p:nvPr/>
        </p:nvGrpSpPr>
        <p:grpSpPr>
          <a:xfrm>
            <a:off x="322015" y="4324993"/>
            <a:ext cx="11407279" cy="1509695"/>
            <a:chOff x="322015" y="4324993"/>
            <a:chExt cx="11407279" cy="1509695"/>
          </a:xfrm>
        </p:grpSpPr>
        <p:sp>
          <p:nvSpPr>
            <p:cNvPr id="28" name="Rectangle: Rounded Corners 27">
              <a:extLst>
                <a:ext uri="{FF2B5EF4-FFF2-40B4-BE49-F238E27FC236}">
                  <a16:creationId xmlns:a16="http://schemas.microsoft.com/office/drawing/2014/main" id="{38B5CF79-5246-48A1-25DB-E6BFDE6E769C}"/>
                </a:ext>
              </a:extLst>
            </p:cNvPr>
            <p:cNvSpPr/>
            <p:nvPr/>
          </p:nvSpPr>
          <p:spPr>
            <a:xfrm>
              <a:off x="2046816" y="4324993"/>
              <a:ext cx="9682478" cy="1508760"/>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B2BF7F38-ACF7-2EA4-947B-D96ECE53AC40}"/>
                </a:ext>
              </a:extLst>
            </p:cNvPr>
            <p:cNvSpPr/>
            <p:nvPr/>
          </p:nvSpPr>
          <p:spPr>
            <a:xfrm>
              <a:off x="322015" y="4325928"/>
              <a:ext cx="2335286" cy="1508760"/>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E0311DD-C342-094A-4057-4793D00DA841}"/>
                </a:ext>
              </a:extLst>
            </p:cNvPr>
            <p:cNvSpPr txBox="1"/>
            <p:nvPr/>
          </p:nvSpPr>
          <p:spPr>
            <a:xfrm>
              <a:off x="2852430" y="4571542"/>
              <a:ext cx="8641578" cy="1015663"/>
            </a:xfrm>
            <a:prstGeom prst="rect">
              <a:avLst/>
            </a:prstGeom>
            <a:noFill/>
            <a:ln>
              <a:noFill/>
            </a:ln>
          </p:spPr>
          <p:txBody>
            <a:bodyPr wrap="square" rtlCol="0">
              <a:spAutoFit/>
            </a:bodyPr>
            <a:lstStyle/>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200" b="0" i="0" u="none" strike="noStrike" cap="none" normalizeH="0" baseline="0">
                  <a:ln>
                    <a:noFill/>
                  </a:ln>
                  <a:solidFill>
                    <a:schemeClr val="tx1"/>
                  </a:solidFill>
                  <a:effectLst/>
                </a:rPr>
                <a:t>Implementing </a:t>
              </a:r>
              <a:r>
                <a:rPr lang="en-US" altLang="en-US" sz="1200"/>
                <a:t>s</a:t>
              </a:r>
              <a:r>
                <a:rPr kumimoji="0" lang="en-US" altLang="en-US" sz="1200" b="0" i="0" u="none" strike="noStrike" cap="none" normalizeH="0" baseline="0">
                  <a:ln>
                    <a:noFill/>
                  </a:ln>
                  <a:solidFill>
                    <a:schemeClr val="tx1"/>
                  </a:solidFill>
                  <a:effectLst/>
                </a:rPr>
                <a:t>tocking for top 5 products per warehouse based on safety level insights can </a:t>
              </a:r>
              <a:r>
                <a:rPr kumimoji="0" lang="en-US" altLang="en-US" sz="1200" b="1" i="0" u="none" strike="noStrike" cap="none" normalizeH="0" baseline="0">
                  <a:ln>
                    <a:noFill/>
                  </a:ln>
                  <a:solidFill>
                    <a:schemeClr val="tx1"/>
                  </a:solidFill>
                  <a:effectLst/>
                </a:rPr>
                <a:t>save ~304 truck trips </a:t>
              </a:r>
              <a:r>
                <a:rPr kumimoji="0" lang="en-US" altLang="en-US" sz="1200" b="0" i="0" u="none" strike="noStrike" cap="none" normalizeH="0" baseline="0">
                  <a:ln>
                    <a:noFill/>
                  </a:ln>
                  <a:solidFill>
                    <a:schemeClr val="tx1"/>
                  </a:solidFill>
                  <a:effectLst/>
                </a:rPr>
                <a:t>in FY’25.</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200" b="0" i="0" u="none" strike="noStrike" cap="none" normalizeH="0" baseline="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sz="1200" b="1"/>
                <a:t>~16% </a:t>
              </a:r>
              <a:r>
                <a:rPr lang="en-US" sz="1200"/>
                <a:t>of FY’2024 customers could benefit from </a:t>
              </a:r>
              <a:r>
                <a:rPr lang="en-US" sz="1200" b="1"/>
                <a:t>multi-warehouse mapping </a:t>
              </a:r>
              <a:r>
                <a:rPr lang="en-US" sz="1200"/>
                <a:t>for improved efficiency</a:t>
              </a:r>
              <a:r>
                <a:rPr kumimoji="0" lang="en-US" altLang="en-US" sz="1200" b="0" i="0" u="none" strike="noStrike" cap="none" normalizeH="0" baseline="0">
                  <a:ln>
                    <a:noFill/>
                  </a:ln>
                  <a:solidFill>
                    <a:schemeClr val="tx1"/>
                  </a:solidFill>
                  <a:effectLst/>
                </a:rPr>
                <a:t>.</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1200" b="0" i="0" u="none" strike="noStrike" cap="none" normalizeH="0" baseline="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200" b="0" i="0" u="none" strike="noStrike" cap="none" normalizeH="0" baseline="0">
                  <a:ln>
                    <a:noFill/>
                  </a:ln>
                  <a:solidFill>
                    <a:schemeClr val="tx1"/>
                  </a:solidFill>
                  <a:effectLst/>
                </a:rPr>
                <a:t>Optimized warehouse-customer mapping </a:t>
              </a:r>
              <a:r>
                <a:rPr kumimoji="0" lang="en-US" altLang="en-US" sz="1200" b="1" i="0" u="none" strike="noStrike" cap="none" normalizeH="0" baseline="0">
                  <a:ln>
                    <a:noFill/>
                  </a:ln>
                  <a:solidFill>
                    <a:schemeClr val="tx1"/>
                  </a:solidFill>
                  <a:effectLst/>
                </a:rPr>
                <a:t>reduced intercompany transfers for ~50% of products </a:t>
              </a:r>
              <a:r>
                <a:rPr kumimoji="0" lang="en-US" altLang="en-US" sz="1200" b="0" i="0" u="none" strike="noStrike" cap="none" normalizeH="0" baseline="0">
                  <a:ln>
                    <a:noFill/>
                  </a:ln>
                  <a:solidFill>
                    <a:schemeClr val="tx1"/>
                  </a:solidFill>
                  <a:effectLst/>
                </a:rPr>
                <a:t>in FY’24.</a:t>
              </a:r>
            </a:p>
          </p:txBody>
        </p:sp>
        <p:pic>
          <p:nvPicPr>
            <p:cNvPr id="23" name="Picture 22">
              <a:extLst>
                <a:ext uri="{FF2B5EF4-FFF2-40B4-BE49-F238E27FC236}">
                  <a16:creationId xmlns:a16="http://schemas.microsoft.com/office/drawing/2014/main" id="{DD84C018-99D8-73F3-0B80-4F0915DE5105}"/>
                </a:ext>
              </a:extLst>
            </p:cNvPr>
            <p:cNvPicPr>
              <a:picLocks noChangeAspect="1"/>
            </p:cNvPicPr>
            <p:nvPr/>
          </p:nvPicPr>
          <p:blipFill>
            <a:blip r:embed="rId4"/>
            <a:stretch>
              <a:fillRect/>
            </a:stretch>
          </p:blipFill>
          <p:spPr>
            <a:xfrm>
              <a:off x="993130" y="4460048"/>
              <a:ext cx="889174" cy="889174"/>
            </a:xfrm>
            <a:prstGeom prst="rect">
              <a:avLst/>
            </a:prstGeom>
            <a:ln>
              <a:noFill/>
            </a:ln>
          </p:spPr>
        </p:pic>
        <p:sp>
          <p:nvSpPr>
            <p:cNvPr id="24" name="TextBox 23">
              <a:extLst>
                <a:ext uri="{FF2B5EF4-FFF2-40B4-BE49-F238E27FC236}">
                  <a16:creationId xmlns:a16="http://schemas.microsoft.com/office/drawing/2014/main" id="{9E1FD917-F96C-597C-55F8-0B7973662687}"/>
                </a:ext>
              </a:extLst>
            </p:cNvPr>
            <p:cNvSpPr txBox="1"/>
            <p:nvPr/>
          </p:nvSpPr>
          <p:spPr>
            <a:xfrm>
              <a:off x="517144" y="5312723"/>
              <a:ext cx="1975449" cy="369332"/>
            </a:xfrm>
            <a:prstGeom prst="rect">
              <a:avLst/>
            </a:prstGeom>
            <a:noFill/>
            <a:ln>
              <a:noFill/>
            </a:ln>
          </p:spPr>
          <p:txBody>
            <a:bodyPr wrap="square" rtlCol="0">
              <a:spAutoFit/>
            </a:bodyPr>
            <a:lstStyle/>
            <a:p>
              <a:pPr algn="ctr"/>
              <a:r>
                <a:rPr lang="en-IN" b="1"/>
                <a:t>Expected Impact</a:t>
              </a:r>
              <a:endParaRPr lang="en-US" b="1"/>
            </a:p>
          </p:txBody>
        </p:sp>
      </p:grpSp>
    </p:spTree>
    <p:extLst>
      <p:ext uri="{BB962C8B-B14F-4D97-AF65-F5344CB8AC3E}">
        <p14:creationId xmlns:p14="http://schemas.microsoft.com/office/powerpoint/2010/main" val="1565291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AC93C6-3F7B-6248-983E-FF6DB63E0CAF}"/>
              </a:ext>
            </a:extLst>
          </p:cNvPr>
          <p:cNvPicPr>
            <a:picLocks noChangeAspect="1"/>
          </p:cNvPicPr>
          <p:nvPr/>
        </p:nvPicPr>
        <p:blipFill>
          <a:blip r:embed="rId2"/>
          <a:stretch>
            <a:fillRect/>
          </a:stretch>
        </p:blipFill>
        <p:spPr>
          <a:xfrm>
            <a:off x="10968351" y="548142"/>
            <a:ext cx="907382" cy="874022"/>
          </a:xfrm>
          <a:prstGeom prst="rect">
            <a:avLst/>
          </a:prstGeom>
        </p:spPr>
      </p:pic>
      <p:pic>
        <p:nvPicPr>
          <p:cNvPr id="4" name="Black Bar">
            <a:extLst>
              <a:ext uri="{FF2B5EF4-FFF2-40B4-BE49-F238E27FC236}">
                <a16:creationId xmlns:a16="http://schemas.microsoft.com/office/drawing/2014/main" id="{BF04CF46-455C-644C-AF80-A60B0A7393E9}"/>
              </a:ext>
            </a:extLst>
          </p:cNvPr>
          <p:cNvPicPr>
            <a:picLocks noChangeAspect="1"/>
          </p:cNvPicPr>
          <p:nvPr/>
        </p:nvPicPr>
        <p:blipFill>
          <a:blip r:embed="rId3"/>
          <a:stretch>
            <a:fillRect/>
          </a:stretch>
        </p:blipFill>
        <p:spPr>
          <a:xfrm>
            <a:off x="-18142" y="381000"/>
            <a:ext cx="6993001" cy="662214"/>
          </a:xfrm>
          <a:prstGeom prst="rect">
            <a:avLst/>
          </a:prstGeom>
        </p:spPr>
      </p:pic>
      <p:sp>
        <p:nvSpPr>
          <p:cNvPr id="5" name="Text Box 126">
            <a:extLst>
              <a:ext uri="{FF2B5EF4-FFF2-40B4-BE49-F238E27FC236}">
                <a16:creationId xmlns:a16="http://schemas.microsoft.com/office/drawing/2014/main" id="{7F0B8FD2-2677-FE42-AC0C-DCA46DDE526F}"/>
              </a:ext>
            </a:extLst>
          </p:cNvPr>
          <p:cNvSpPr txBox="1">
            <a:spLocks noChangeArrowheads="1"/>
          </p:cNvSpPr>
          <p:nvPr/>
        </p:nvSpPr>
        <p:spPr bwMode="auto">
          <a:xfrm>
            <a:off x="253967" y="622339"/>
            <a:ext cx="779477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1000" b="1">
                <a:solidFill>
                  <a:schemeClr val="bg1"/>
                </a:solidFill>
                <a:latin typeface="Arial" panose="020B0604020202020204" pitchFamily="34" charset="0"/>
                <a:cs typeface="Arial" panose="020B0604020202020204" pitchFamily="34" charset="0"/>
              </a:rPr>
              <a:t>Using Python Libraries to Predict, Optimize, and Provide End Users Decision Confidence</a:t>
            </a:r>
          </a:p>
        </p:txBody>
      </p:sp>
      <p:sp>
        <p:nvSpPr>
          <p:cNvPr id="7" name="TextBox 6">
            <a:extLst>
              <a:ext uri="{FF2B5EF4-FFF2-40B4-BE49-F238E27FC236}">
                <a16:creationId xmlns:a16="http://schemas.microsoft.com/office/drawing/2014/main" id="{8FCC6FC3-46DB-4041-A3B6-FB3B780E4898}"/>
              </a:ext>
            </a:extLst>
          </p:cNvPr>
          <p:cNvSpPr txBox="1"/>
          <p:nvPr/>
        </p:nvSpPr>
        <p:spPr>
          <a:xfrm>
            <a:off x="388429" y="1344918"/>
            <a:ext cx="2015940" cy="475066"/>
          </a:xfrm>
          <a:prstGeom prst="rect">
            <a:avLst/>
          </a:prstGeom>
          <a:noFill/>
        </p:spPr>
        <p:txBody>
          <a:bodyPr wrap="square">
            <a:spAutoFit/>
          </a:bodyPr>
          <a:lstStyle/>
          <a:p>
            <a:pPr>
              <a:spcBef>
                <a:spcPct val="20000"/>
              </a:spcBef>
            </a:pPr>
            <a:r>
              <a:rPr lang="en-IN" sz="444" b="1">
                <a:latin typeface="Arial" panose="020B0604020202020204" pitchFamily="34" charset="0"/>
                <a:cs typeface="Arial" panose="020B0604020202020204" pitchFamily="34" charset="0"/>
              </a:rPr>
              <a:t>Student A, Student B, Student C, Student D, Student E, </a:t>
            </a:r>
          </a:p>
          <a:p>
            <a:pPr>
              <a:spcBef>
                <a:spcPct val="20000"/>
              </a:spcBef>
            </a:pPr>
            <a:r>
              <a:rPr lang="en-IN" sz="444" b="1">
                <a:latin typeface="Arial" panose="020B0604020202020204" pitchFamily="34" charset="0"/>
                <a:cs typeface="Arial" panose="020B0604020202020204" pitchFamily="34" charset="0"/>
              </a:rPr>
              <a:t>Matthew A. Lanham</a:t>
            </a:r>
          </a:p>
          <a:p>
            <a:pPr>
              <a:spcBef>
                <a:spcPct val="20000"/>
              </a:spcBef>
            </a:pPr>
            <a:r>
              <a:rPr lang="en-IN" sz="444">
                <a:latin typeface="Arial" panose="020B0604020202020204" pitchFamily="34" charset="0"/>
                <a:cs typeface="Arial" panose="020B0604020202020204" pitchFamily="34" charset="0"/>
              </a:rPr>
              <a:t>Purdue University, Krannert School of Management</a:t>
            </a:r>
          </a:p>
          <a:p>
            <a:pPr>
              <a:spcBef>
                <a:spcPct val="20000"/>
              </a:spcBef>
            </a:pPr>
            <a:r>
              <a:rPr lang="en-IN" altLang="en-US" sz="444" err="1">
                <a:latin typeface="Arial" panose="020B0604020202020204" pitchFamily="34" charset="0"/>
                <a:cs typeface="Arial" panose="020B0604020202020204" pitchFamily="34" charset="0"/>
              </a:rPr>
              <a:t>studentA@purdue.edu</a:t>
            </a:r>
            <a:r>
              <a:rPr lang="en-IN" altLang="en-US" sz="444">
                <a:latin typeface="Arial" panose="020B0604020202020204" pitchFamily="34" charset="0"/>
                <a:cs typeface="Arial" panose="020B0604020202020204" pitchFamily="34" charset="0"/>
              </a:rPr>
              <a:t>; </a:t>
            </a:r>
            <a:r>
              <a:rPr lang="en-IN" altLang="en-US" sz="444" err="1">
                <a:latin typeface="Arial" panose="020B0604020202020204" pitchFamily="34" charset="0"/>
                <a:cs typeface="Arial" panose="020B0604020202020204" pitchFamily="34" charset="0"/>
              </a:rPr>
              <a:t>studentB@purdue.edu</a:t>
            </a:r>
            <a:r>
              <a:rPr lang="en-IN" altLang="en-US" sz="444">
                <a:latin typeface="Arial" panose="020B0604020202020204" pitchFamily="34" charset="0"/>
                <a:cs typeface="Arial" panose="020B0604020202020204" pitchFamily="34" charset="0"/>
              </a:rPr>
              <a:t>; </a:t>
            </a:r>
            <a:r>
              <a:rPr lang="en-IN" altLang="en-US" sz="444" err="1">
                <a:latin typeface="Arial" panose="020B0604020202020204" pitchFamily="34" charset="0"/>
                <a:cs typeface="Arial" panose="020B0604020202020204" pitchFamily="34" charset="0"/>
              </a:rPr>
              <a:t>studentC@purdue.edu</a:t>
            </a:r>
            <a:r>
              <a:rPr lang="en-IN" altLang="en-US" sz="444">
                <a:latin typeface="Arial" panose="020B0604020202020204" pitchFamily="34" charset="0"/>
                <a:cs typeface="Arial" panose="020B0604020202020204" pitchFamily="34" charset="0"/>
              </a:rPr>
              <a:t>; </a:t>
            </a:r>
            <a:r>
              <a:rPr lang="en-IN" altLang="en-US" sz="444" err="1">
                <a:latin typeface="Arial" panose="020B0604020202020204" pitchFamily="34" charset="0"/>
                <a:cs typeface="Arial" panose="020B0604020202020204" pitchFamily="34" charset="0"/>
              </a:rPr>
              <a:t>studentD@purdue.edu</a:t>
            </a:r>
            <a:r>
              <a:rPr lang="en-IN" altLang="en-US" sz="444">
                <a:latin typeface="Arial" panose="020B0604020202020204" pitchFamily="34" charset="0"/>
                <a:cs typeface="Arial" panose="020B0604020202020204" pitchFamily="34" charset="0"/>
              </a:rPr>
              <a:t>; </a:t>
            </a:r>
            <a:r>
              <a:rPr lang="en-IN" altLang="en-US" sz="444" err="1">
                <a:latin typeface="Arial" panose="020B0604020202020204" pitchFamily="34" charset="0"/>
                <a:cs typeface="Arial" panose="020B0604020202020204" pitchFamily="34" charset="0"/>
              </a:rPr>
              <a:t>studentE@purdue.edu</a:t>
            </a:r>
            <a:r>
              <a:rPr lang="en-IN" altLang="en-US" sz="444">
                <a:latin typeface="Arial" panose="020B0604020202020204" pitchFamily="34" charset="0"/>
                <a:cs typeface="Arial" panose="020B0604020202020204" pitchFamily="34" charset="0"/>
              </a:rPr>
              <a:t>; </a:t>
            </a:r>
            <a:r>
              <a:rPr lang="en-IN" altLang="en-US" sz="444" err="1">
                <a:latin typeface="Arial" panose="020B0604020202020204" pitchFamily="34" charset="0"/>
                <a:cs typeface="Arial" panose="020B0604020202020204" pitchFamily="34" charset="0"/>
              </a:rPr>
              <a:t>lanhamm@purdue.edu</a:t>
            </a:r>
            <a:endParaRPr lang="en-GB" altLang="en-US" sz="444">
              <a:latin typeface="Arial" charset="0"/>
            </a:endParaRPr>
          </a:p>
        </p:txBody>
      </p:sp>
      <p:sp>
        <p:nvSpPr>
          <p:cNvPr id="9" name="Rectangle 8">
            <a:extLst>
              <a:ext uri="{FF2B5EF4-FFF2-40B4-BE49-F238E27FC236}">
                <a16:creationId xmlns:a16="http://schemas.microsoft.com/office/drawing/2014/main" id="{40D36FDB-A8B8-AA47-879D-472D4565213B}"/>
              </a:ext>
            </a:extLst>
          </p:cNvPr>
          <p:cNvSpPr/>
          <p:nvPr/>
        </p:nvSpPr>
        <p:spPr>
          <a:xfrm>
            <a:off x="364800" y="1907171"/>
            <a:ext cx="802860" cy="212046"/>
          </a:xfrm>
          <a:prstGeom prst="rect">
            <a:avLst/>
          </a:prstGeom>
        </p:spPr>
        <p:txBody>
          <a:bodyPr wrap="square">
            <a:spAutoFit/>
          </a:bodyPr>
          <a:lstStyle/>
          <a:p>
            <a:r>
              <a:rPr lang="en-US" altLang="en-US" sz="778" b="1">
                <a:latin typeface="Arial" panose="020B0604020202020204" pitchFamily="34" charset="0"/>
                <a:cs typeface="Arial" panose="020B0604020202020204" pitchFamily="34" charset="0"/>
              </a:rPr>
              <a:t>ABSTRACT</a:t>
            </a:r>
            <a:endParaRPr lang="en-US" sz="778" b="1">
              <a:latin typeface="Arial" panose="020B0604020202020204" pitchFamily="34" charset="0"/>
              <a:cs typeface="Arial" panose="020B0604020202020204" pitchFamily="34" charset="0"/>
            </a:endParaRPr>
          </a:p>
        </p:txBody>
      </p:sp>
      <p:sp>
        <p:nvSpPr>
          <p:cNvPr id="10" name="Rectangle 106">
            <a:extLst>
              <a:ext uri="{FF2B5EF4-FFF2-40B4-BE49-F238E27FC236}">
                <a16:creationId xmlns:a16="http://schemas.microsoft.com/office/drawing/2014/main" id="{93DC2C2C-4EA8-5145-B24E-FAD8AD4EB61E}"/>
              </a:ext>
            </a:extLst>
          </p:cNvPr>
          <p:cNvSpPr>
            <a:spLocks noChangeArrowheads="1"/>
          </p:cNvSpPr>
          <p:nvPr/>
        </p:nvSpPr>
        <p:spPr bwMode="auto">
          <a:xfrm>
            <a:off x="388428" y="2130907"/>
            <a:ext cx="2183439" cy="313527"/>
          </a:xfrm>
          <a:prstGeom prst="rect">
            <a:avLst/>
          </a:prstGeom>
          <a:noFill/>
          <a:ln>
            <a:noFill/>
          </a:ln>
          <a:effectLst/>
        </p:spPr>
        <p:txBody>
          <a:bodyPr lIns="55417" tIns="55417" rIns="55417" bIns="55417" anchor="t"/>
          <a:lstStyle>
            <a:lvl1pPr defTabSz="887413">
              <a:defRPr sz="2400">
                <a:solidFill>
                  <a:schemeClr val="tx1"/>
                </a:solidFill>
                <a:latin typeface="Times" charset="0"/>
              </a:defRPr>
            </a:lvl1pPr>
            <a:lvl2pPr marL="442913" defTabSz="887413">
              <a:defRPr sz="2400">
                <a:solidFill>
                  <a:schemeClr val="tx1"/>
                </a:solidFill>
                <a:latin typeface="Times" charset="0"/>
              </a:defRPr>
            </a:lvl2pPr>
            <a:lvl3pPr marL="887413" defTabSz="887413">
              <a:defRPr sz="2400">
                <a:solidFill>
                  <a:schemeClr val="tx1"/>
                </a:solidFill>
                <a:latin typeface="Times" charset="0"/>
              </a:defRPr>
            </a:lvl3pPr>
            <a:lvl4pPr marL="1330325" defTabSz="887413">
              <a:defRPr sz="2400">
                <a:solidFill>
                  <a:schemeClr val="tx1"/>
                </a:solidFill>
                <a:latin typeface="Times" charset="0"/>
              </a:defRPr>
            </a:lvl4pPr>
            <a:lvl5pPr marL="1773238" defTabSz="887413">
              <a:defRPr sz="2400">
                <a:solidFill>
                  <a:schemeClr val="tx1"/>
                </a:solidFill>
                <a:latin typeface="Times" charset="0"/>
              </a:defRPr>
            </a:lvl5pPr>
            <a:lvl6pPr marL="2230438" defTabSz="887413" eaLnBrk="0" fontAlgn="base" hangingPunct="0">
              <a:spcBef>
                <a:spcPct val="0"/>
              </a:spcBef>
              <a:spcAft>
                <a:spcPct val="0"/>
              </a:spcAft>
              <a:defRPr sz="2400">
                <a:solidFill>
                  <a:schemeClr val="tx1"/>
                </a:solidFill>
                <a:latin typeface="Times" charset="0"/>
              </a:defRPr>
            </a:lvl6pPr>
            <a:lvl7pPr marL="2687638" defTabSz="887413" eaLnBrk="0" fontAlgn="base" hangingPunct="0">
              <a:spcBef>
                <a:spcPct val="0"/>
              </a:spcBef>
              <a:spcAft>
                <a:spcPct val="0"/>
              </a:spcAft>
              <a:defRPr sz="2400">
                <a:solidFill>
                  <a:schemeClr val="tx1"/>
                </a:solidFill>
                <a:latin typeface="Times" charset="0"/>
              </a:defRPr>
            </a:lvl7pPr>
            <a:lvl8pPr marL="3144838" defTabSz="887413" eaLnBrk="0" fontAlgn="base" hangingPunct="0">
              <a:spcBef>
                <a:spcPct val="0"/>
              </a:spcBef>
              <a:spcAft>
                <a:spcPct val="0"/>
              </a:spcAft>
              <a:defRPr sz="2400">
                <a:solidFill>
                  <a:schemeClr val="tx1"/>
                </a:solidFill>
                <a:latin typeface="Times" charset="0"/>
              </a:defRPr>
            </a:lvl8pPr>
            <a:lvl9pPr marL="3602038" defTabSz="887413" eaLnBrk="0" fontAlgn="base" hangingPunct="0">
              <a:spcBef>
                <a:spcPct val="0"/>
              </a:spcBef>
              <a:spcAft>
                <a:spcPct val="0"/>
              </a:spcAft>
              <a:defRPr sz="2400">
                <a:solidFill>
                  <a:schemeClr val="tx1"/>
                </a:solidFill>
                <a:latin typeface="Times" charset="0"/>
              </a:defRPr>
            </a:lvl9pPr>
          </a:lstStyle>
          <a:p>
            <a:pPr algn="just"/>
            <a:r>
              <a:rPr lang="en-US" sz="500" b="1" spc="3">
                <a:latin typeface="Arial" panose="020B0604020202020204" pitchFamily="34" charset="0"/>
                <a:cs typeface="Arial" panose="020B0604020202020204" pitchFamily="34" charset="0"/>
              </a:rPr>
              <a:t>Wha</a:t>
            </a:r>
            <a:r>
              <a:rPr lang="en-US" sz="500" spc="3">
                <a:latin typeface="Arial" panose="020B0604020202020204" pitchFamily="34" charset="0"/>
                <a:cs typeface="Arial" panose="020B0604020202020204" pitchFamily="34" charset="0"/>
              </a:rPr>
              <a:t>t are you doing? – </a:t>
            </a:r>
            <a:r>
              <a:rPr lang="en-US" sz="500" b="1" spc="3">
                <a:latin typeface="Arial" panose="020B0604020202020204" pitchFamily="34" charset="0"/>
                <a:cs typeface="Arial" panose="020B0604020202020204" pitchFamily="34" charset="0"/>
              </a:rPr>
              <a:t>why</a:t>
            </a:r>
            <a:r>
              <a:rPr lang="en-US" sz="500" spc="3">
                <a:latin typeface="Arial" panose="020B0604020202020204" pitchFamily="34" charset="0"/>
                <a:cs typeface="Arial" panose="020B0604020202020204" pitchFamily="34" charset="0"/>
              </a:rPr>
              <a:t> are you doing it? – </a:t>
            </a:r>
            <a:r>
              <a:rPr lang="en-US" sz="500" b="1" spc="3">
                <a:latin typeface="Arial" panose="020B0604020202020204" pitchFamily="34" charset="0"/>
                <a:cs typeface="Arial" panose="020B0604020202020204" pitchFamily="34" charset="0"/>
              </a:rPr>
              <a:t>how </a:t>
            </a:r>
            <a:r>
              <a:rPr lang="en-US" sz="500" spc="3">
                <a:latin typeface="Arial" panose="020B0604020202020204" pitchFamily="34" charset="0"/>
                <a:cs typeface="Arial" panose="020B0604020202020204" pitchFamily="34" charset="0"/>
              </a:rPr>
              <a:t>was it done? (in this order). This isn’t a paper. Be very concise like a robot </a:t>
            </a:r>
            <a:r>
              <a:rPr lang="en-US" sz="500" spc="3">
                <a:latin typeface="Arial" panose="020B0604020202020204" pitchFamily="34" charset="0"/>
                <a:cs typeface="Arial" panose="020B0604020202020204" pitchFamily="34" charset="0"/>
                <a:sym typeface="Wingdings" panose="05000000000000000000" pitchFamily="2" charset="2"/>
              </a:rPr>
              <a:t>.</a:t>
            </a:r>
            <a:endParaRPr lang="en-US" sz="500" spc="3">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BD448A7D-2AB7-834F-82CE-641EB196C07A}"/>
              </a:ext>
            </a:extLst>
          </p:cNvPr>
          <p:cNvSpPr/>
          <p:nvPr/>
        </p:nvSpPr>
        <p:spPr>
          <a:xfrm>
            <a:off x="364800" y="2542171"/>
            <a:ext cx="966942" cy="212046"/>
          </a:xfrm>
          <a:prstGeom prst="rect">
            <a:avLst/>
          </a:prstGeom>
        </p:spPr>
        <p:txBody>
          <a:bodyPr wrap="square">
            <a:spAutoFit/>
          </a:bodyPr>
          <a:lstStyle/>
          <a:p>
            <a:r>
              <a:rPr lang="en-US" sz="778" b="1">
                <a:latin typeface="Arial" panose="020B0604020202020204" pitchFamily="34" charset="0"/>
                <a:cs typeface="Arial" panose="020B0604020202020204" pitchFamily="34" charset="0"/>
              </a:rPr>
              <a:t>INTRODUCTION</a:t>
            </a:r>
          </a:p>
        </p:txBody>
      </p:sp>
      <p:sp>
        <p:nvSpPr>
          <p:cNvPr id="13" name="Rectangle 106">
            <a:extLst>
              <a:ext uri="{FF2B5EF4-FFF2-40B4-BE49-F238E27FC236}">
                <a16:creationId xmlns:a16="http://schemas.microsoft.com/office/drawing/2014/main" id="{BC431E10-0F4F-6446-9BA9-BD520E03D202}"/>
              </a:ext>
            </a:extLst>
          </p:cNvPr>
          <p:cNvSpPr>
            <a:spLocks noChangeArrowheads="1"/>
          </p:cNvSpPr>
          <p:nvPr/>
        </p:nvSpPr>
        <p:spPr bwMode="auto">
          <a:xfrm>
            <a:off x="388428" y="2755230"/>
            <a:ext cx="2183439" cy="766567"/>
          </a:xfrm>
          <a:prstGeom prst="rect">
            <a:avLst/>
          </a:prstGeom>
          <a:noFill/>
          <a:ln>
            <a:noFill/>
          </a:ln>
          <a:effectLst/>
        </p:spPr>
        <p:txBody>
          <a:bodyPr lIns="55417" tIns="55417" rIns="55417" bIns="55417" anchor="t"/>
          <a:lstStyle>
            <a:lvl1pPr defTabSz="887413">
              <a:defRPr sz="2400">
                <a:solidFill>
                  <a:schemeClr val="tx1"/>
                </a:solidFill>
                <a:latin typeface="Times" charset="0"/>
              </a:defRPr>
            </a:lvl1pPr>
            <a:lvl2pPr marL="442913" defTabSz="887413">
              <a:defRPr sz="2400">
                <a:solidFill>
                  <a:schemeClr val="tx1"/>
                </a:solidFill>
                <a:latin typeface="Times" charset="0"/>
              </a:defRPr>
            </a:lvl2pPr>
            <a:lvl3pPr marL="887413" defTabSz="887413">
              <a:defRPr sz="2400">
                <a:solidFill>
                  <a:schemeClr val="tx1"/>
                </a:solidFill>
                <a:latin typeface="Times" charset="0"/>
              </a:defRPr>
            </a:lvl3pPr>
            <a:lvl4pPr marL="1330325" defTabSz="887413">
              <a:defRPr sz="2400">
                <a:solidFill>
                  <a:schemeClr val="tx1"/>
                </a:solidFill>
                <a:latin typeface="Times" charset="0"/>
              </a:defRPr>
            </a:lvl4pPr>
            <a:lvl5pPr marL="1773238" defTabSz="887413">
              <a:defRPr sz="2400">
                <a:solidFill>
                  <a:schemeClr val="tx1"/>
                </a:solidFill>
                <a:latin typeface="Times" charset="0"/>
              </a:defRPr>
            </a:lvl5pPr>
            <a:lvl6pPr marL="2230438" defTabSz="887413" eaLnBrk="0" fontAlgn="base" hangingPunct="0">
              <a:spcBef>
                <a:spcPct val="0"/>
              </a:spcBef>
              <a:spcAft>
                <a:spcPct val="0"/>
              </a:spcAft>
              <a:defRPr sz="2400">
                <a:solidFill>
                  <a:schemeClr val="tx1"/>
                </a:solidFill>
                <a:latin typeface="Times" charset="0"/>
              </a:defRPr>
            </a:lvl6pPr>
            <a:lvl7pPr marL="2687638" defTabSz="887413" eaLnBrk="0" fontAlgn="base" hangingPunct="0">
              <a:spcBef>
                <a:spcPct val="0"/>
              </a:spcBef>
              <a:spcAft>
                <a:spcPct val="0"/>
              </a:spcAft>
              <a:defRPr sz="2400">
                <a:solidFill>
                  <a:schemeClr val="tx1"/>
                </a:solidFill>
                <a:latin typeface="Times" charset="0"/>
              </a:defRPr>
            </a:lvl7pPr>
            <a:lvl8pPr marL="3144838" defTabSz="887413" eaLnBrk="0" fontAlgn="base" hangingPunct="0">
              <a:spcBef>
                <a:spcPct val="0"/>
              </a:spcBef>
              <a:spcAft>
                <a:spcPct val="0"/>
              </a:spcAft>
              <a:defRPr sz="2400">
                <a:solidFill>
                  <a:schemeClr val="tx1"/>
                </a:solidFill>
                <a:latin typeface="Times" charset="0"/>
              </a:defRPr>
            </a:lvl8pPr>
            <a:lvl9pPr marL="3602038" defTabSz="887413" eaLnBrk="0" fontAlgn="base" hangingPunct="0">
              <a:spcBef>
                <a:spcPct val="0"/>
              </a:spcBef>
              <a:spcAft>
                <a:spcPct val="0"/>
              </a:spcAft>
              <a:defRPr sz="2400">
                <a:solidFill>
                  <a:schemeClr val="tx1"/>
                </a:solidFill>
                <a:latin typeface="Times" charset="0"/>
              </a:defRPr>
            </a:lvl9pPr>
          </a:lstStyle>
          <a:p>
            <a:pPr algn="just"/>
            <a:r>
              <a:rPr lang="en-US" sz="500" spc="3">
                <a:latin typeface="Arial"/>
                <a:cs typeface="Arial"/>
              </a:rPr>
              <a:t>Motivate why the problem is important …</a:t>
            </a:r>
          </a:p>
          <a:p>
            <a:pPr algn="just"/>
            <a:endParaRPr lang="en-US" sz="500" spc="3">
              <a:latin typeface="Arial"/>
              <a:cs typeface="Arial"/>
            </a:endParaRPr>
          </a:p>
          <a:p>
            <a:pPr algn="just"/>
            <a:r>
              <a:rPr lang="en-US" sz="500" spc="3">
                <a:latin typeface="Arial"/>
                <a:cs typeface="Arial"/>
              </a:rPr>
              <a:t>Maybe add in a pretty illustration of what you’re talk about…Remember a poster is NOT a paper, but a high-level overview of you what you investigated. You are sort of using your poster like a PowerPoint deck and thus will want more </a:t>
            </a:r>
            <a:r>
              <a:rPr lang="en-US" sz="500" spc="3">
                <a:solidFill>
                  <a:srgbClr val="FF0000"/>
                </a:solidFill>
                <a:latin typeface="Arial"/>
                <a:cs typeface="Arial"/>
              </a:rPr>
              <a:t>BEAUTIFUL</a:t>
            </a:r>
            <a:r>
              <a:rPr lang="en-US" sz="500" spc="3">
                <a:latin typeface="Arial"/>
                <a:cs typeface="Arial"/>
              </a:rPr>
              <a:t>  figures and </a:t>
            </a:r>
            <a:r>
              <a:rPr lang="en-US" sz="500" spc="3">
                <a:solidFill>
                  <a:srgbClr val="FF0000"/>
                </a:solidFill>
                <a:latin typeface="Arial"/>
                <a:cs typeface="Arial"/>
              </a:rPr>
              <a:t>CONCISE</a:t>
            </a:r>
            <a:r>
              <a:rPr lang="en-US" sz="500" spc="3">
                <a:latin typeface="Arial"/>
                <a:cs typeface="Arial"/>
              </a:rPr>
              <a:t> language. </a:t>
            </a:r>
          </a:p>
          <a:p>
            <a:pPr algn="just"/>
            <a:endParaRPr lang="en-US" sz="611" b="1" spc="3">
              <a:latin typeface="Arial" panose="020B0604020202020204" pitchFamily="34" charset="0"/>
              <a:cs typeface="Arial" panose="020B0604020202020204" pitchFamily="34" charset="0"/>
            </a:endParaRPr>
          </a:p>
        </p:txBody>
      </p:sp>
      <p:sp>
        <p:nvSpPr>
          <p:cNvPr id="44" name="Rectangle 106">
            <a:extLst>
              <a:ext uri="{FF2B5EF4-FFF2-40B4-BE49-F238E27FC236}">
                <a16:creationId xmlns:a16="http://schemas.microsoft.com/office/drawing/2014/main" id="{6CCF92AA-0759-9541-A926-ADCC3990981C}"/>
              </a:ext>
            </a:extLst>
          </p:cNvPr>
          <p:cNvSpPr>
            <a:spLocks noChangeArrowheads="1"/>
          </p:cNvSpPr>
          <p:nvPr/>
        </p:nvSpPr>
        <p:spPr bwMode="auto">
          <a:xfrm>
            <a:off x="388428" y="4403869"/>
            <a:ext cx="2183439" cy="766567"/>
          </a:xfrm>
          <a:prstGeom prst="rect">
            <a:avLst/>
          </a:prstGeom>
          <a:noFill/>
          <a:ln>
            <a:noFill/>
          </a:ln>
          <a:effectLst/>
        </p:spPr>
        <p:txBody>
          <a:bodyPr lIns="55417" tIns="55417" rIns="55417" bIns="55417" anchor="t"/>
          <a:lstStyle>
            <a:lvl1pPr defTabSz="887413">
              <a:defRPr sz="2400">
                <a:solidFill>
                  <a:schemeClr val="tx1"/>
                </a:solidFill>
                <a:latin typeface="Times" charset="0"/>
              </a:defRPr>
            </a:lvl1pPr>
            <a:lvl2pPr marL="442913" defTabSz="887413">
              <a:defRPr sz="2400">
                <a:solidFill>
                  <a:schemeClr val="tx1"/>
                </a:solidFill>
                <a:latin typeface="Times" charset="0"/>
              </a:defRPr>
            </a:lvl2pPr>
            <a:lvl3pPr marL="887413" defTabSz="887413">
              <a:defRPr sz="2400">
                <a:solidFill>
                  <a:schemeClr val="tx1"/>
                </a:solidFill>
                <a:latin typeface="Times" charset="0"/>
              </a:defRPr>
            </a:lvl3pPr>
            <a:lvl4pPr marL="1330325" defTabSz="887413">
              <a:defRPr sz="2400">
                <a:solidFill>
                  <a:schemeClr val="tx1"/>
                </a:solidFill>
                <a:latin typeface="Times" charset="0"/>
              </a:defRPr>
            </a:lvl4pPr>
            <a:lvl5pPr marL="1773238" defTabSz="887413">
              <a:defRPr sz="2400">
                <a:solidFill>
                  <a:schemeClr val="tx1"/>
                </a:solidFill>
                <a:latin typeface="Times" charset="0"/>
              </a:defRPr>
            </a:lvl5pPr>
            <a:lvl6pPr marL="2230438" defTabSz="887413" eaLnBrk="0" fontAlgn="base" hangingPunct="0">
              <a:spcBef>
                <a:spcPct val="0"/>
              </a:spcBef>
              <a:spcAft>
                <a:spcPct val="0"/>
              </a:spcAft>
              <a:defRPr sz="2400">
                <a:solidFill>
                  <a:schemeClr val="tx1"/>
                </a:solidFill>
                <a:latin typeface="Times" charset="0"/>
              </a:defRPr>
            </a:lvl6pPr>
            <a:lvl7pPr marL="2687638" defTabSz="887413" eaLnBrk="0" fontAlgn="base" hangingPunct="0">
              <a:spcBef>
                <a:spcPct val="0"/>
              </a:spcBef>
              <a:spcAft>
                <a:spcPct val="0"/>
              </a:spcAft>
              <a:defRPr sz="2400">
                <a:solidFill>
                  <a:schemeClr val="tx1"/>
                </a:solidFill>
                <a:latin typeface="Times" charset="0"/>
              </a:defRPr>
            </a:lvl7pPr>
            <a:lvl8pPr marL="3144838" defTabSz="887413" eaLnBrk="0" fontAlgn="base" hangingPunct="0">
              <a:spcBef>
                <a:spcPct val="0"/>
              </a:spcBef>
              <a:spcAft>
                <a:spcPct val="0"/>
              </a:spcAft>
              <a:defRPr sz="2400">
                <a:solidFill>
                  <a:schemeClr val="tx1"/>
                </a:solidFill>
                <a:latin typeface="Times" charset="0"/>
              </a:defRPr>
            </a:lvl8pPr>
            <a:lvl9pPr marL="3602038" defTabSz="887413" eaLnBrk="0" fontAlgn="base" hangingPunct="0">
              <a:spcBef>
                <a:spcPct val="0"/>
              </a:spcBef>
              <a:spcAft>
                <a:spcPct val="0"/>
              </a:spcAft>
              <a:defRPr sz="2400">
                <a:solidFill>
                  <a:schemeClr val="tx1"/>
                </a:solidFill>
                <a:latin typeface="Times" charset="0"/>
              </a:defRPr>
            </a:lvl9pPr>
          </a:lstStyle>
          <a:p>
            <a:pPr algn="just"/>
            <a:r>
              <a:rPr lang="en-US" sz="500" spc="3">
                <a:latin typeface="Arial"/>
                <a:cs typeface="Arial"/>
              </a:rPr>
              <a:t>Additional filler… </a:t>
            </a:r>
            <a:r>
              <a:rPr lang="en-US" sz="500" spc="3">
                <a:solidFill>
                  <a:srgbClr val="FF0000"/>
                </a:solidFill>
                <a:latin typeface="Arial"/>
                <a:cs typeface="Arial"/>
              </a:rPr>
              <a:t>Remember to use high quality figures people can read </a:t>
            </a:r>
          </a:p>
          <a:p>
            <a:pPr algn="just"/>
            <a:r>
              <a:rPr lang="en-US" sz="500" spc="3">
                <a:latin typeface="Arial"/>
                <a:cs typeface="Arial"/>
              </a:rPr>
              <a:t>XXXXXXXXXXXXXXXXXXXXXXXXXXXXXXXXXXXXXXXXXXXXXXXXXXXXXXXXXXXXXXXXXXXXXXXXXXXXXXXXXXXXXXXXXXXXXXXXXXXXXXXXXXXXXXXXXXXXX</a:t>
            </a:r>
            <a:endParaRPr lang="en-US" sz="500" b="1" spc="3">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5A7F5D67-121B-EC49-BDDD-9E413B9588D9}"/>
              </a:ext>
            </a:extLst>
          </p:cNvPr>
          <p:cNvSpPr/>
          <p:nvPr/>
        </p:nvSpPr>
        <p:spPr>
          <a:xfrm>
            <a:off x="364800" y="4916333"/>
            <a:ext cx="1500500" cy="212046"/>
          </a:xfrm>
          <a:prstGeom prst="rect">
            <a:avLst/>
          </a:prstGeom>
        </p:spPr>
        <p:txBody>
          <a:bodyPr wrap="square">
            <a:spAutoFit/>
          </a:bodyPr>
          <a:lstStyle/>
          <a:p>
            <a:r>
              <a:rPr lang="en-US" altLang="en-US" sz="778" b="1">
                <a:latin typeface="Arial" panose="020B0604020202020204" pitchFamily="34" charset="0"/>
                <a:cs typeface="Arial" panose="020B0604020202020204" pitchFamily="34" charset="0"/>
              </a:rPr>
              <a:t>RESEARCH OBJECTIVES</a:t>
            </a:r>
            <a:endParaRPr lang="en-US" sz="778" b="1">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6755375B-3593-F64D-80AD-C8884445F630}"/>
              </a:ext>
            </a:extLst>
          </p:cNvPr>
          <p:cNvSpPr txBox="1"/>
          <p:nvPr/>
        </p:nvSpPr>
        <p:spPr>
          <a:xfrm>
            <a:off x="336925" y="5123754"/>
            <a:ext cx="2234942" cy="523670"/>
          </a:xfrm>
          <a:prstGeom prst="rect">
            <a:avLst/>
          </a:prstGeom>
          <a:noFill/>
        </p:spPr>
        <p:txBody>
          <a:bodyPr wrap="square" rtlCol="0">
            <a:spAutoFit/>
          </a:bodyPr>
          <a:lstStyle/>
          <a:p>
            <a:pPr algn="just">
              <a:lnSpc>
                <a:spcPct val="107000"/>
              </a:lnSpc>
              <a:spcAft>
                <a:spcPts val="222"/>
              </a:spcAft>
            </a:pPr>
            <a:r>
              <a:rPr lang="en-US" sz="500" b="1">
                <a:latin typeface="Arial" panose="020B0604020202020204" pitchFamily="34" charset="0"/>
                <a:cs typeface="Arial" panose="020B0604020202020204" pitchFamily="34" charset="0"/>
              </a:rPr>
              <a:t>Clearly state your research question(s) with bullets:</a:t>
            </a:r>
          </a:p>
          <a:p>
            <a:pPr marL="95255" indent="-95255">
              <a:lnSpc>
                <a:spcPct val="107000"/>
              </a:lnSpc>
              <a:buFont typeface="Arial" panose="020B0604020202020204" pitchFamily="34" charset="0"/>
              <a:buChar char="•"/>
            </a:pPr>
            <a:r>
              <a:rPr lang="en-US" sz="500">
                <a:latin typeface="Arial" panose="020B0604020202020204" pitchFamily="34" charset="0"/>
                <a:cs typeface="Arial" panose="020B0604020202020204" pitchFamily="34" charset="0"/>
              </a:rPr>
              <a:t>What are the most important drivers for identifying OOS rate at product-store level?</a:t>
            </a:r>
          </a:p>
          <a:p>
            <a:pPr marL="95255" indent="-95255">
              <a:lnSpc>
                <a:spcPct val="107000"/>
              </a:lnSpc>
              <a:buFont typeface="Arial" panose="020B0604020202020204" pitchFamily="34" charset="0"/>
              <a:buChar char="•"/>
            </a:pPr>
            <a:r>
              <a:rPr lang="en-US" sz="500">
                <a:latin typeface="Arial" panose="020B0604020202020204" pitchFamily="34" charset="0"/>
                <a:cs typeface="Arial" panose="020B0604020202020204" pitchFamily="34" charset="0"/>
              </a:rPr>
              <a:t>What is the business impact and stock availability across Business Units?</a:t>
            </a:r>
          </a:p>
        </p:txBody>
      </p:sp>
      <p:sp>
        <p:nvSpPr>
          <p:cNvPr id="48" name="Rectangle 47">
            <a:extLst>
              <a:ext uri="{FF2B5EF4-FFF2-40B4-BE49-F238E27FC236}">
                <a16:creationId xmlns:a16="http://schemas.microsoft.com/office/drawing/2014/main" id="{5805A33B-F345-D14B-9F45-81D477157C78}"/>
              </a:ext>
            </a:extLst>
          </p:cNvPr>
          <p:cNvSpPr/>
          <p:nvPr/>
        </p:nvSpPr>
        <p:spPr>
          <a:xfrm>
            <a:off x="3049159" y="1350513"/>
            <a:ext cx="1330313" cy="212046"/>
          </a:xfrm>
          <a:prstGeom prst="rect">
            <a:avLst/>
          </a:prstGeom>
        </p:spPr>
        <p:txBody>
          <a:bodyPr wrap="square">
            <a:spAutoFit/>
          </a:bodyPr>
          <a:lstStyle/>
          <a:p>
            <a:r>
              <a:rPr lang="en-US" sz="778" b="1">
                <a:latin typeface="Arial" panose="020B0604020202020204" pitchFamily="34" charset="0"/>
                <a:cs typeface="Arial" panose="020B0604020202020204" pitchFamily="34" charset="0"/>
              </a:rPr>
              <a:t>LITERATURE REVIEW</a:t>
            </a:r>
          </a:p>
        </p:txBody>
      </p:sp>
      <p:sp>
        <p:nvSpPr>
          <p:cNvPr id="49" name="Rectangle 106">
            <a:extLst>
              <a:ext uri="{FF2B5EF4-FFF2-40B4-BE49-F238E27FC236}">
                <a16:creationId xmlns:a16="http://schemas.microsoft.com/office/drawing/2014/main" id="{B76B5DFF-684F-E942-9228-8BE1C9B833C9}"/>
              </a:ext>
            </a:extLst>
          </p:cNvPr>
          <p:cNvSpPr>
            <a:spLocks noChangeArrowheads="1"/>
          </p:cNvSpPr>
          <p:nvPr/>
        </p:nvSpPr>
        <p:spPr bwMode="auto">
          <a:xfrm>
            <a:off x="2991705" y="1591078"/>
            <a:ext cx="3053673" cy="529178"/>
          </a:xfrm>
          <a:prstGeom prst="rect">
            <a:avLst/>
          </a:prstGeom>
          <a:noFill/>
          <a:ln>
            <a:noFill/>
          </a:ln>
          <a:effectLst/>
        </p:spPr>
        <p:txBody>
          <a:bodyPr lIns="55417" tIns="55417" rIns="55417" bIns="55417" anchor="t"/>
          <a:lstStyle>
            <a:lvl1pPr defTabSz="887413">
              <a:defRPr sz="2400">
                <a:solidFill>
                  <a:schemeClr val="tx1"/>
                </a:solidFill>
                <a:latin typeface="Times" charset="0"/>
              </a:defRPr>
            </a:lvl1pPr>
            <a:lvl2pPr marL="442913" defTabSz="887413">
              <a:defRPr sz="2400">
                <a:solidFill>
                  <a:schemeClr val="tx1"/>
                </a:solidFill>
                <a:latin typeface="Times" charset="0"/>
              </a:defRPr>
            </a:lvl2pPr>
            <a:lvl3pPr marL="887413" defTabSz="887413">
              <a:defRPr sz="2400">
                <a:solidFill>
                  <a:schemeClr val="tx1"/>
                </a:solidFill>
                <a:latin typeface="Times" charset="0"/>
              </a:defRPr>
            </a:lvl3pPr>
            <a:lvl4pPr marL="1330325" defTabSz="887413">
              <a:defRPr sz="2400">
                <a:solidFill>
                  <a:schemeClr val="tx1"/>
                </a:solidFill>
                <a:latin typeface="Times" charset="0"/>
              </a:defRPr>
            </a:lvl4pPr>
            <a:lvl5pPr marL="1773238" defTabSz="887413">
              <a:defRPr sz="2400">
                <a:solidFill>
                  <a:schemeClr val="tx1"/>
                </a:solidFill>
                <a:latin typeface="Times" charset="0"/>
              </a:defRPr>
            </a:lvl5pPr>
            <a:lvl6pPr marL="2230438" defTabSz="887413" eaLnBrk="0" fontAlgn="base" hangingPunct="0">
              <a:spcBef>
                <a:spcPct val="0"/>
              </a:spcBef>
              <a:spcAft>
                <a:spcPct val="0"/>
              </a:spcAft>
              <a:defRPr sz="2400">
                <a:solidFill>
                  <a:schemeClr val="tx1"/>
                </a:solidFill>
                <a:latin typeface="Times" charset="0"/>
              </a:defRPr>
            </a:lvl6pPr>
            <a:lvl7pPr marL="2687638" defTabSz="887413" eaLnBrk="0" fontAlgn="base" hangingPunct="0">
              <a:spcBef>
                <a:spcPct val="0"/>
              </a:spcBef>
              <a:spcAft>
                <a:spcPct val="0"/>
              </a:spcAft>
              <a:defRPr sz="2400">
                <a:solidFill>
                  <a:schemeClr val="tx1"/>
                </a:solidFill>
                <a:latin typeface="Times" charset="0"/>
              </a:defRPr>
            </a:lvl7pPr>
            <a:lvl8pPr marL="3144838" defTabSz="887413" eaLnBrk="0" fontAlgn="base" hangingPunct="0">
              <a:spcBef>
                <a:spcPct val="0"/>
              </a:spcBef>
              <a:spcAft>
                <a:spcPct val="0"/>
              </a:spcAft>
              <a:defRPr sz="2400">
                <a:solidFill>
                  <a:schemeClr val="tx1"/>
                </a:solidFill>
                <a:latin typeface="Times" charset="0"/>
              </a:defRPr>
            </a:lvl8pPr>
            <a:lvl9pPr marL="3602038" defTabSz="887413" eaLnBrk="0" fontAlgn="base" hangingPunct="0">
              <a:spcBef>
                <a:spcPct val="0"/>
              </a:spcBef>
              <a:spcAft>
                <a:spcPct val="0"/>
              </a:spcAft>
              <a:defRPr sz="2400">
                <a:solidFill>
                  <a:schemeClr val="tx1"/>
                </a:solidFill>
                <a:latin typeface="Times" charset="0"/>
              </a:defRPr>
            </a:lvl9pPr>
          </a:lstStyle>
          <a:p>
            <a:pPr algn="just"/>
            <a:r>
              <a:rPr lang="en-US" sz="500" spc="3">
                <a:latin typeface="Arial"/>
                <a:cs typeface="Arial"/>
              </a:rPr>
              <a:t>Summarize what you found in the papers you read and try to make an argument that what you have done in your project has not been reported on previously. </a:t>
            </a:r>
          </a:p>
          <a:p>
            <a:pPr algn="just"/>
            <a:r>
              <a:rPr lang="en-US" sz="500" spc="3">
                <a:latin typeface="Arial"/>
                <a:cs typeface="Arial"/>
              </a:rPr>
              <a:t>Sometimes people will create a table in Excel that has certain aspects that the papers you read have, then show that your study compares to the previous studies….</a:t>
            </a:r>
          </a:p>
          <a:p>
            <a:pPr algn="just">
              <a:lnSpc>
                <a:spcPct val="107000"/>
              </a:lnSpc>
              <a:spcAft>
                <a:spcPts val="222"/>
              </a:spcAft>
            </a:pPr>
            <a:endParaRPr lang="en-US" sz="500" spc="3">
              <a:latin typeface="Arial"/>
              <a:cs typeface="Arial"/>
            </a:endParaRPr>
          </a:p>
          <a:p>
            <a:pPr algn="just">
              <a:lnSpc>
                <a:spcPct val="107000"/>
              </a:lnSpc>
              <a:spcAft>
                <a:spcPts val="222"/>
              </a:spcAft>
            </a:pPr>
            <a:endParaRPr lang="en-US" sz="500">
              <a:latin typeface="Arial"/>
              <a:cs typeface="Arial"/>
            </a:endParaRPr>
          </a:p>
          <a:p>
            <a:pPr algn="just">
              <a:lnSpc>
                <a:spcPct val="107000"/>
              </a:lnSpc>
              <a:spcAft>
                <a:spcPts val="222"/>
              </a:spcAft>
            </a:pPr>
            <a:endParaRPr lang="en-US" sz="500">
              <a:latin typeface="Arial"/>
              <a:cs typeface="Arial"/>
            </a:endParaRPr>
          </a:p>
        </p:txBody>
      </p:sp>
      <p:graphicFrame>
        <p:nvGraphicFramePr>
          <p:cNvPr id="50" name="Table 49">
            <a:extLst>
              <a:ext uri="{FF2B5EF4-FFF2-40B4-BE49-F238E27FC236}">
                <a16:creationId xmlns:a16="http://schemas.microsoft.com/office/drawing/2014/main" id="{7445CF53-F89E-F141-AFF2-28720BE26818}"/>
              </a:ext>
            </a:extLst>
          </p:cNvPr>
          <p:cNvGraphicFramePr>
            <a:graphicFrameLocks noGrp="1"/>
          </p:cNvGraphicFramePr>
          <p:nvPr/>
        </p:nvGraphicFramePr>
        <p:xfrm>
          <a:off x="3126545" y="2179943"/>
          <a:ext cx="2875139" cy="670136"/>
        </p:xfrm>
        <a:graphic>
          <a:graphicData uri="http://schemas.openxmlformats.org/drawingml/2006/table">
            <a:tbl>
              <a:tblPr>
                <a:tableStyleId>{2D5ABB26-0587-4C30-8999-92F81FD0307C}</a:tableStyleId>
              </a:tblPr>
              <a:tblGrid>
                <a:gridCol w="1111250">
                  <a:extLst>
                    <a:ext uri="{9D8B030D-6E8A-4147-A177-3AD203B41FA5}">
                      <a16:colId xmlns:a16="http://schemas.microsoft.com/office/drawing/2014/main" val="1362220680"/>
                    </a:ext>
                  </a:extLst>
                </a:gridCol>
                <a:gridCol w="335139">
                  <a:extLst>
                    <a:ext uri="{9D8B030D-6E8A-4147-A177-3AD203B41FA5}">
                      <a16:colId xmlns:a16="http://schemas.microsoft.com/office/drawing/2014/main" val="1136442080"/>
                    </a:ext>
                  </a:extLst>
                </a:gridCol>
                <a:gridCol w="335139">
                  <a:extLst>
                    <a:ext uri="{9D8B030D-6E8A-4147-A177-3AD203B41FA5}">
                      <a16:colId xmlns:a16="http://schemas.microsoft.com/office/drawing/2014/main" val="1340404384"/>
                    </a:ext>
                  </a:extLst>
                </a:gridCol>
                <a:gridCol w="335139">
                  <a:extLst>
                    <a:ext uri="{9D8B030D-6E8A-4147-A177-3AD203B41FA5}">
                      <a16:colId xmlns:a16="http://schemas.microsoft.com/office/drawing/2014/main" val="3279917908"/>
                    </a:ext>
                  </a:extLst>
                </a:gridCol>
                <a:gridCol w="335139">
                  <a:extLst>
                    <a:ext uri="{9D8B030D-6E8A-4147-A177-3AD203B41FA5}">
                      <a16:colId xmlns:a16="http://schemas.microsoft.com/office/drawing/2014/main" val="3709838586"/>
                    </a:ext>
                  </a:extLst>
                </a:gridCol>
                <a:gridCol w="423333">
                  <a:extLst>
                    <a:ext uri="{9D8B030D-6E8A-4147-A177-3AD203B41FA5}">
                      <a16:colId xmlns:a16="http://schemas.microsoft.com/office/drawing/2014/main" val="2806175685"/>
                    </a:ext>
                  </a:extLst>
                </a:gridCol>
              </a:tblGrid>
              <a:tr h="84667">
                <a:tc>
                  <a:txBody>
                    <a:bodyPr/>
                    <a:lstStyle/>
                    <a:p>
                      <a:pPr algn="ctr" fontAlgn="ctr"/>
                      <a:r>
                        <a:rPr lang="en-US" sz="600" b="1" u="none" strike="noStrike">
                          <a:solidFill>
                            <a:schemeClr val="tx1"/>
                          </a:solidFill>
                          <a:effectLst/>
                          <a:latin typeface="Arial" panose="020B0604020202020204" pitchFamily="34" charset="0"/>
                          <a:cs typeface="Arial" panose="020B0604020202020204" pitchFamily="34" charset="0"/>
                        </a:rPr>
                        <a:t>Study</a:t>
                      </a:r>
                      <a:endParaRPr lang="en-US" sz="600" b="1" i="0" u="none" strike="noStrike">
                        <a:solidFill>
                          <a:schemeClr val="tx1"/>
                        </a:solidFill>
                        <a:effectLst/>
                        <a:latin typeface="Arial" panose="020B0604020202020204" pitchFamily="34" charset="0"/>
                        <a:cs typeface="Arial" panose="020B0604020202020204" pitchFamily="34" charset="0"/>
                      </a:endParaRP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FB991"/>
                    </a:solidFill>
                  </a:tcPr>
                </a:tc>
                <a:tc>
                  <a:txBody>
                    <a:bodyPr/>
                    <a:lstStyle/>
                    <a:p>
                      <a:pPr algn="ctr" fontAlgn="ctr"/>
                      <a:r>
                        <a:rPr lang="en-US" sz="600" b="1" u="none" strike="noStrike">
                          <a:solidFill>
                            <a:schemeClr val="tx1"/>
                          </a:solidFill>
                          <a:effectLst/>
                          <a:latin typeface="Arial" panose="020B0604020202020204" pitchFamily="34" charset="0"/>
                          <a:cs typeface="Arial" panose="020B0604020202020204" pitchFamily="34" charset="0"/>
                        </a:rPr>
                        <a:t>ARIMA</a:t>
                      </a:r>
                      <a:endParaRPr lang="en-US" sz="600" b="1" i="0" u="none" strike="noStrike">
                        <a:solidFill>
                          <a:schemeClr val="tx1"/>
                        </a:solidFill>
                        <a:effectLst/>
                        <a:latin typeface="Arial" panose="020B0604020202020204" pitchFamily="34" charset="0"/>
                        <a:cs typeface="Arial" panose="020B0604020202020204" pitchFamily="34" charset="0"/>
                      </a:endParaRP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FB991"/>
                    </a:solidFill>
                  </a:tcPr>
                </a:tc>
                <a:tc>
                  <a:txBody>
                    <a:bodyPr/>
                    <a:lstStyle/>
                    <a:p>
                      <a:pPr algn="ctr" fontAlgn="ctr"/>
                      <a:r>
                        <a:rPr lang="en-US" sz="600" b="1" u="none" strike="noStrike">
                          <a:solidFill>
                            <a:schemeClr val="tx1"/>
                          </a:solidFill>
                          <a:effectLst/>
                          <a:latin typeface="Arial" panose="020B0604020202020204" pitchFamily="34" charset="0"/>
                          <a:cs typeface="Arial" panose="020B0604020202020204" pitchFamily="34" charset="0"/>
                        </a:rPr>
                        <a:t>ANN</a:t>
                      </a:r>
                      <a:endParaRPr lang="en-US" sz="600" b="1" i="0" u="none" strike="noStrike">
                        <a:solidFill>
                          <a:schemeClr val="tx1"/>
                        </a:solidFill>
                        <a:effectLst/>
                        <a:latin typeface="Arial" panose="020B0604020202020204" pitchFamily="34" charset="0"/>
                        <a:cs typeface="Arial" panose="020B0604020202020204" pitchFamily="34" charset="0"/>
                      </a:endParaRP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FB991"/>
                    </a:solidFill>
                  </a:tcPr>
                </a:tc>
                <a:tc>
                  <a:txBody>
                    <a:bodyPr/>
                    <a:lstStyle/>
                    <a:p>
                      <a:pPr algn="ctr" fontAlgn="ctr"/>
                      <a:r>
                        <a:rPr lang="en-US" sz="600" b="1" u="none" strike="noStrike">
                          <a:solidFill>
                            <a:schemeClr val="tx1"/>
                          </a:solidFill>
                          <a:effectLst/>
                          <a:latin typeface="Arial" panose="020B0604020202020204" pitchFamily="34" charset="0"/>
                          <a:cs typeface="Arial" panose="020B0604020202020204" pitchFamily="34" charset="0"/>
                        </a:rPr>
                        <a:t>RF</a:t>
                      </a:r>
                      <a:endParaRPr lang="en-US" sz="600" b="1" i="0" u="none" strike="noStrike">
                        <a:solidFill>
                          <a:schemeClr val="tx1"/>
                        </a:solidFill>
                        <a:effectLst/>
                        <a:latin typeface="Arial" panose="020B0604020202020204" pitchFamily="34" charset="0"/>
                        <a:cs typeface="Arial" panose="020B0604020202020204" pitchFamily="34" charset="0"/>
                      </a:endParaRP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FB991"/>
                    </a:solidFill>
                  </a:tcPr>
                </a:tc>
                <a:tc>
                  <a:txBody>
                    <a:bodyPr/>
                    <a:lstStyle/>
                    <a:p>
                      <a:pPr algn="ctr" fontAlgn="ctr"/>
                      <a:r>
                        <a:rPr lang="en-US" sz="600" b="1" u="none" strike="noStrike">
                          <a:solidFill>
                            <a:schemeClr val="tx1"/>
                          </a:solidFill>
                          <a:effectLst/>
                          <a:latin typeface="Arial" panose="020B0604020202020204" pitchFamily="34" charset="0"/>
                          <a:cs typeface="Arial" panose="020B0604020202020204" pitchFamily="34" charset="0"/>
                        </a:rPr>
                        <a:t>LMT</a:t>
                      </a:r>
                      <a:endParaRPr lang="en-US" sz="600" b="1" i="0" u="none" strike="noStrike">
                        <a:solidFill>
                          <a:schemeClr val="tx1"/>
                        </a:solidFill>
                        <a:effectLst/>
                        <a:latin typeface="Arial" panose="020B0604020202020204" pitchFamily="34" charset="0"/>
                        <a:cs typeface="Arial" panose="020B0604020202020204" pitchFamily="34" charset="0"/>
                      </a:endParaRP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FB991"/>
                    </a:solidFill>
                  </a:tcPr>
                </a:tc>
                <a:tc>
                  <a:txBody>
                    <a:bodyPr/>
                    <a:lstStyle/>
                    <a:p>
                      <a:pPr algn="ctr" fontAlgn="ctr"/>
                      <a:r>
                        <a:rPr lang="en-US" sz="600" b="1" u="none" strike="noStrike">
                          <a:solidFill>
                            <a:schemeClr val="tx1"/>
                          </a:solidFill>
                          <a:effectLst/>
                          <a:latin typeface="Arial" panose="020B0604020202020204" pitchFamily="34" charset="0"/>
                          <a:cs typeface="Arial" panose="020B0604020202020204" pitchFamily="34" charset="0"/>
                        </a:rPr>
                        <a:t>Ensemble</a:t>
                      </a:r>
                      <a:endParaRPr lang="en-US" sz="600" b="1" i="0" u="none" strike="noStrike">
                        <a:solidFill>
                          <a:schemeClr val="tx1"/>
                        </a:solidFill>
                        <a:effectLst/>
                        <a:latin typeface="Arial" panose="020B0604020202020204" pitchFamily="34" charset="0"/>
                        <a:cs typeface="Arial" panose="020B0604020202020204" pitchFamily="34" charset="0"/>
                      </a:endParaRPr>
                    </a:p>
                  </a:txBody>
                  <a:tcPr marL="0" marR="0"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CFB991"/>
                    </a:solidFill>
                  </a:tcPr>
                </a:tc>
                <a:extLst>
                  <a:ext uri="{0D108BD9-81ED-4DB2-BD59-A6C34878D82A}">
                    <a16:rowId xmlns:a16="http://schemas.microsoft.com/office/drawing/2014/main" val="3480475937"/>
                  </a:ext>
                </a:extLst>
              </a:tr>
              <a:tr h="99483">
                <a:tc>
                  <a:txBody>
                    <a:bodyPr/>
                    <a:lstStyle/>
                    <a:p>
                      <a:pPr algn="l" fontAlgn="b"/>
                      <a:r>
                        <a:rPr lang="en-US" sz="600" u="none" strike="noStrike">
                          <a:effectLst/>
                          <a:latin typeface="Arial" panose="020B0604020202020204" pitchFamily="34" charset="0"/>
                          <a:cs typeface="Arial" panose="020B0604020202020204" pitchFamily="34" charset="0"/>
                        </a:rPr>
                        <a:t>Dimitris Papakiriakopoulos, 2011</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600" u="none" strike="noStrike">
                          <a:effectLst/>
                          <a:latin typeface="Arial" panose="020B0604020202020204" pitchFamily="34" charset="0"/>
                          <a:cs typeface="Arial" panose="020B0604020202020204" pitchFamily="34" charset="0"/>
                        </a:rPr>
                        <a:t> </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0" marR="0" marT="0" marB="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600" u="none" strike="noStrike">
                          <a:effectLst/>
                          <a:latin typeface="Arial" panose="020B0604020202020204" pitchFamily="34" charset="0"/>
                          <a:cs typeface="Arial" panose="020B0604020202020204" pitchFamily="34" charset="0"/>
                        </a:rPr>
                        <a:t> </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600" u="none" strike="noStrike">
                          <a:effectLst/>
                          <a:latin typeface="Arial" panose="020B0604020202020204" pitchFamily="34" charset="0"/>
                          <a:cs typeface="Arial" panose="020B0604020202020204" pitchFamily="34" charset="0"/>
                        </a:rPr>
                        <a:t> </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600" u="none" strike="noStrike">
                          <a:effectLst/>
                          <a:latin typeface="Arial" panose="020B0604020202020204" pitchFamily="34" charset="0"/>
                          <a:cs typeface="Arial" panose="020B0604020202020204" pitchFamily="34" charset="0"/>
                        </a:rPr>
                        <a:t> </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600" u="none" strike="noStrike">
                          <a:effectLst/>
                          <a:latin typeface="Arial" panose="020B0604020202020204" pitchFamily="34" charset="0"/>
                          <a:cs typeface="Arial" panose="020B0604020202020204" pitchFamily="34" charset="0"/>
                        </a:rPr>
                        <a:t> </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5681605"/>
                  </a:ext>
                </a:extLst>
              </a:tr>
              <a:tr h="99483">
                <a:tc>
                  <a:txBody>
                    <a:bodyPr/>
                    <a:lstStyle/>
                    <a:p>
                      <a:pPr algn="l" fontAlgn="b"/>
                      <a:r>
                        <a:rPr lang="en-US" sz="600" u="none" strike="noStrike">
                          <a:effectLst/>
                          <a:latin typeface="Arial" panose="020B0604020202020204" pitchFamily="34" charset="0"/>
                          <a:cs typeface="Arial" panose="020B0604020202020204" pitchFamily="34" charset="0"/>
                        </a:rPr>
                        <a:t>M.W.T. Gemmink, 2017</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600" u="none" strike="noStrike">
                          <a:effectLst/>
                          <a:latin typeface="Arial" panose="020B0604020202020204" pitchFamily="34" charset="0"/>
                          <a:cs typeface="Arial" panose="020B0604020202020204" pitchFamily="34" charset="0"/>
                        </a:rPr>
                        <a:t> </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600" u="none" strike="noStrike">
                          <a:effectLst/>
                          <a:latin typeface="Arial" panose="020B0604020202020204" pitchFamily="34" charset="0"/>
                          <a:cs typeface="Arial" panose="020B0604020202020204" pitchFamily="34" charset="0"/>
                        </a:rPr>
                        <a:t> </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600" u="none" strike="noStrike">
                          <a:effectLst/>
                          <a:latin typeface="Arial" panose="020B0604020202020204" pitchFamily="34" charset="0"/>
                          <a:cs typeface="Arial" panose="020B0604020202020204" pitchFamily="34" charset="0"/>
                        </a:rPr>
                        <a:t> </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600" u="none" strike="noStrike">
                          <a:effectLst/>
                          <a:latin typeface="Arial" panose="020B0604020202020204" pitchFamily="34" charset="0"/>
                          <a:cs typeface="Arial" panose="020B0604020202020204" pitchFamily="34" charset="0"/>
                        </a:rPr>
                        <a:t> </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600" u="none" strike="noStrike">
                          <a:effectLst/>
                          <a:latin typeface="Arial" panose="020B0604020202020204" pitchFamily="34" charset="0"/>
                          <a:cs typeface="Arial" panose="020B0604020202020204" pitchFamily="34" charset="0"/>
                        </a:rPr>
                        <a:t> </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7892477"/>
                  </a:ext>
                </a:extLst>
              </a:tr>
              <a:tr h="99483">
                <a:tc>
                  <a:txBody>
                    <a:bodyPr/>
                    <a:lstStyle/>
                    <a:p>
                      <a:pPr algn="l" fontAlgn="b"/>
                      <a:r>
                        <a:rPr lang="en-US" sz="600" u="none" strike="noStrike">
                          <a:effectLst/>
                          <a:latin typeface="Arial" panose="020B0604020202020204" pitchFamily="34" charset="0"/>
                          <a:cs typeface="Arial" panose="020B0604020202020204" pitchFamily="34" charset="0"/>
                        </a:rPr>
                        <a:t>Enzo Morosini Frazzon, 2019</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600" u="none" strike="noStrike">
                          <a:effectLst/>
                          <a:latin typeface="Arial" panose="020B0604020202020204" pitchFamily="34" charset="0"/>
                          <a:cs typeface="Arial" panose="020B0604020202020204" pitchFamily="34" charset="0"/>
                        </a:rPr>
                        <a:t> </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600" u="none" strike="noStrike">
                          <a:effectLst/>
                          <a:latin typeface="Arial" panose="020B0604020202020204" pitchFamily="34" charset="0"/>
                          <a:cs typeface="Arial" panose="020B0604020202020204" pitchFamily="34" charset="0"/>
                        </a:rPr>
                        <a:t> </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600" u="none" strike="noStrike">
                          <a:effectLst/>
                          <a:latin typeface="Arial" panose="020B0604020202020204" pitchFamily="34" charset="0"/>
                          <a:cs typeface="Arial" panose="020B0604020202020204" pitchFamily="34" charset="0"/>
                        </a:rPr>
                        <a:t> </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600" u="none" strike="noStrike">
                          <a:effectLst/>
                          <a:latin typeface="Arial" panose="020B0604020202020204" pitchFamily="34" charset="0"/>
                          <a:cs typeface="Arial" panose="020B0604020202020204" pitchFamily="34" charset="0"/>
                        </a:rPr>
                        <a:t> </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600" u="none" strike="noStrike">
                          <a:effectLst/>
                          <a:latin typeface="Arial" panose="020B0604020202020204" pitchFamily="34" charset="0"/>
                          <a:cs typeface="Arial" panose="020B0604020202020204" pitchFamily="34" charset="0"/>
                        </a:rPr>
                        <a:t> </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5086895"/>
                  </a:ext>
                </a:extLst>
              </a:tr>
              <a:tr h="97367">
                <a:tc>
                  <a:txBody>
                    <a:bodyPr/>
                    <a:lstStyle/>
                    <a:p>
                      <a:pPr algn="l" fontAlgn="b"/>
                      <a:r>
                        <a:rPr lang="en-US" sz="600" u="none" strike="noStrike">
                          <a:effectLst/>
                          <a:latin typeface="Arial" panose="020B0604020202020204" pitchFamily="34" charset="0"/>
                          <a:cs typeface="Arial" panose="020B0604020202020204" pitchFamily="34" charset="0"/>
                        </a:rPr>
                        <a:t>Bart L MacCarthy, 2019</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gridSpan="5">
                  <a:txBody>
                    <a:bodyPr/>
                    <a:lstStyle/>
                    <a:p>
                      <a:pPr algn="ctr" fontAlgn="b"/>
                      <a:r>
                        <a:rPr lang="en-US" sz="600" u="none" strike="noStrike">
                          <a:effectLst/>
                          <a:latin typeface="Arial" panose="020B0604020202020204" pitchFamily="34" charset="0"/>
                          <a:cs typeface="Arial" panose="020B0604020202020204" pitchFamily="34" charset="0"/>
                        </a:rPr>
                        <a:t>Used a generalized store wave picking model</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82700911"/>
                  </a:ext>
                </a:extLst>
              </a:tr>
              <a:tr h="99483">
                <a:tc>
                  <a:txBody>
                    <a:bodyPr/>
                    <a:lstStyle/>
                    <a:p>
                      <a:pPr algn="l" fontAlgn="b"/>
                      <a:r>
                        <a:rPr lang="en-US" sz="600" u="none" strike="noStrike">
                          <a:effectLst/>
                          <a:latin typeface="Arial" panose="020B0604020202020204" pitchFamily="34" charset="0"/>
                          <a:cs typeface="Arial" panose="020B0604020202020204" pitchFamily="34" charset="0"/>
                        </a:rPr>
                        <a:t>Our Study, 2020</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600" u="none" strike="noStrike">
                          <a:effectLst/>
                          <a:latin typeface="Arial" panose="020B0604020202020204" pitchFamily="34" charset="0"/>
                          <a:cs typeface="Arial" panose="020B0604020202020204" pitchFamily="34" charset="0"/>
                        </a:rPr>
                        <a:t> </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600" u="none" strike="noStrike">
                          <a:effectLst/>
                          <a:latin typeface="Arial" panose="020B0604020202020204" pitchFamily="34" charset="0"/>
                          <a:cs typeface="Arial" panose="020B0604020202020204" pitchFamily="34" charset="0"/>
                        </a:rPr>
                        <a:t> </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600" u="none" strike="noStrike">
                          <a:effectLst/>
                          <a:latin typeface="Arial" panose="020B0604020202020204" pitchFamily="34" charset="0"/>
                          <a:cs typeface="Arial" panose="020B0604020202020204" pitchFamily="34" charset="0"/>
                        </a:rPr>
                        <a:t> </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600" u="none" strike="noStrike">
                          <a:effectLst/>
                          <a:latin typeface="Arial" panose="020B0604020202020204" pitchFamily="34" charset="0"/>
                          <a:cs typeface="Arial" panose="020B0604020202020204" pitchFamily="34" charset="0"/>
                        </a:rPr>
                        <a:t> </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l" fontAlgn="b"/>
                      <a:r>
                        <a:rPr lang="en-US" sz="600" u="none" strike="noStrike">
                          <a:effectLst/>
                          <a:latin typeface="Arial" panose="020B0604020202020204" pitchFamily="34" charset="0"/>
                          <a:cs typeface="Arial" panose="020B0604020202020204" pitchFamily="34" charset="0"/>
                        </a:rPr>
                        <a:t> </a:t>
                      </a:r>
                      <a:endParaRPr lang="en-US" sz="600" b="0" i="0" u="none" strike="noStrike">
                        <a:solidFill>
                          <a:srgbClr val="000000"/>
                        </a:solidFill>
                        <a:effectLst/>
                        <a:latin typeface="Arial" panose="020B0604020202020204" pitchFamily="34" charset="0"/>
                        <a:cs typeface="Arial" panose="020B0604020202020204" pitchFamily="34" charset="0"/>
                      </a:endParaRPr>
                    </a:p>
                  </a:txBody>
                  <a:tcPr marL="0" marR="0" marT="0" marB="0" anchor="b">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5700368"/>
                  </a:ext>
                </a:extLst>
              </a:tr>
            </a:tbl>
          </a:graphicData>
        </a:graphic>
      </p:graphicFrame>
      <p:sp>
        <p:nvSpPr>
          <p:cNvPr id="51" name="Rectangle 50">
            <a:extLst>
              <a:ext uri="{FF2B5EF4-FFF2-40B4-BE49-F238E27FC236}">
                <a16:creationId xmlns:a16="http://schemas.microsoft.com/office/drawing/2014/main" id="{681C7298-AC55-BC47-9945-21D18946CD1E}"/>
              </a:ext>
            </a:extLst>
          </p:cNvPr>
          <p:cNvSpPr/>
          <p:nvPr/>
        </p:nvSpPr>
        <p:spPr>
          <a:xfrm>
            <a:off x="3049159" y="3044038"/>
            <a:ext cx="1330313" cy="212046"/>
          </a:xfrm>
          <a:prstGeom prst="rect">
            <a:avLst/>
          </a:prstGeom>
        </p:spPr>
        <p:txBody>
          <a:bodyPr wrap="square">
            <a:spAutoFit/>
          </a:bodyPr>
          <a:lstStyle/>
          <a:p>
            <a:r>
              <a:rPr lang="en-US" sz="778" b="1">
                <a:latin typeface="Arial" panose="020B0604020202020204" pitchFamily="34" charset="0"/>
                <a:cs typeface="Arial" panose="020B0604020202020204" pitchFamily="34" charset="0"/>
              </a:rPr>
              <a:t>METHODOLOGY</a:t>
            </a:r>
          </a:p>
        </p:txBody>
      </p:sp>
      <p:pic>
        <p:nvPicPr>
          <p:cNvPr id="52" name="Picture 51" descr="A screenshot of a cell phone&#10;&#10;Description automatically generated">
            <a:extLst>
              <a:ext uri="{FF2B5EF4-FFF2-40B4-BE49-F238E27FC236}">
                <a16:creationId xmlns:a16="http://schemas.microsoft.com/office/drawing/2014/main" id="{93CA1441-BA2E-2943-B648-47F899F6A48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174453" y="3341183"/>
            <a:ext cx="2580496" cy="2519823"/>
          </a:xfrm>
          <a:prstGeom prst="rect">
            <a:avLst/>
          </a:prstGeom>
        </p:spPr>
      </p:pic>
      <p:cxnSp>
        <p:nvCxnSpPr>
          <p:cNvPr id="53" name="Straight Connector 52">
            <a:extLst>
              <a:ext uri="{FF2B5EF4-FFF2-40B4-BE49-F238E27FC236}">
                <a16:creationId xmlns:a16="http://schemas.microsoft.com/office/drawing/2014/main" id="{C75D7442-DCEF-4249-9AE3-C50D6BED3597}"/>
              </a:ext>
            </a:extLst>
          </p:cNvPr>
          <p:cNvCxnSpPr/>
          <p:nvPr/>
        </p:nvCxnSpPr>
        <p:spPr bwMode="auto">
          <a:xfrm flipV="1">
            <a:off x="2799596" y="1315958"/>
            <a:ext cx="9428" cy="4737117"/>
          </a:xfrm>
          <a:prstGeom prst="line">
            <a:avLst/>
          </a:prstGeom>
          <a:solidFill>
            <a:schemeClr val="accent1"/>
          </a:solidFill>
          <a:ln w="9525" cap="flat" cmpd="sng" algn="ctr">
            <a:solidFill>
              <a:srgbClr val="B1810B"/>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Straight Connector 54">
            <a:extLst>
              <a:ext uri="{FF2B5EF4-FFF2-40B4-BE49-F238E27FC236}">
                <a16:creationId xmlns:a16="http://schemas.microsoft.com/office/drawing/2014/main" id="{93B4EA7E-3951-D940-B911-8184BAC955FF}"/>
              </a:ext>
            </a:extLst>
          </p:cNvPr>
          <p:cNvCxnSpPr/>
          <p:nvPr/>
        </p:nvCxnSpPr>
        <p:spPr bwMode="auto">
          <a:xfrm flipV="1">
            <a:off x="6134494" y="1315958"/>
            <a:ext cx="9428" cy="4737117"/>
          </a:xfrm>
          <a:prstGeom prst="line">
            <a:avLst/>
          </a:prstGeom>
          <a:solidFill>
            <a:schemeClr val="accent1"/>
          </a:solidFill>
          <a:ln w="9525" cap="flat" cmpd="sng" algn="ctr">
            <a:solidFill>
              <a:srgbClr val="B1810B"/>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Straight Connector 55">
            <a:extLst>
              <a:ext uri="{FF2B5EF4-FFF2-40B4-BE49-F238E27FC236}">
                <a16:creationId xmlns:a16="http://schemas.microsoft.com/office/drawing/2014/main" id="{91101FB1-9B75-4A42-9710-E3BDB668D61D}"/>
              </a:ext>
            </a:extLst>
          </p:cNvPr>
          <p:cNvCxnSpPr/>
          <p:nvPr/>
        </p:nvCxnSpPr>
        <p:spPr bwMode="auto">
          <a:xfrm flipV="1">
            <a:off x="9206308" y="1315958"/>
            <a:ext cx="9428" cy="4737117"/>
          </a:xfrm>
          <a:prstGeom prst="line">
            <a:avLst/>
          </a:prstGeom>
          <a:solidFill>
            <a:schemeClr val="accent1"/>
          </a:solidFill>
          <a:ln w="9525" cap="flat" cmpd="sng" algn="ctr">
            <a:solidFill>
              <a:srgbClr val="B1810B"/>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9" name="Picture 58">
            <a:extLst>
              <a:ext uri="{FF2B5EF4-FFF2-40B4-BE49-F238E27FC236}">
                <a16:creationId xmlns:a16="http://schemas.microsoft.com/office/drawing/2014/main" id="{2143E379-72B6-8541-A065-AFDFEABC3DA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421187" y="588634"/>
            <a:ext cx="2997999" cy="325296"/>
          </a:xfrm>
          <a:prstGeom prst="rect">
            <a:avLst/>
          </a:prstGeom>
        </p:spPr>
      </p:pic>
      <p:sp>
        <p:nvSpPr>
          <p:cNvPr id="60" name="Rectangle 59">
            <a:extLst>
              <a:ext uri="{FF2B5EF4-FFF2-40B4-BE49-F238E27FC236}">
                <a16:creationId xmlns:a16="http://schemas.microsoft.com/office/drawing/2014/main" id="{1CA88E54-AD9A-0B4B-A04A-6DC862D6D2D0}"/>
              </a:ext>
            </a:extLst>
          </p:cNvPr>
          <p:cNvSpPr/>
          <p:nvPr/>
        </p:nvSpPr>
        <p:spPr>
          <a:xfrm>
            <a:off x="6261712" y="1420740"/>
            <a:ext cx="1330313" cy="212046"/>
          </a:xfrm>
          <a:prstGeom prst="rect">
            <a:avLst/>
          </a:prstGeom>
        </p:spPr>
        <p:txBody>
          <a:bodyPr wrap="square">
            <a:spAutoFit/>
          </a:bodyPr>
          <a:lstStyle/>
          <a:p>
            <a:r>
              <a:rPr lang="en-US" sz="778" b="1">
                <a:latin typeface="Arial" panose="020B0604020202020204" pitchFamily="34" charset="0"/>
                <a:cs typeface="Arial" panose="020B0604020202020204" pitchFamily="34" charset="0"/>
              </a:rPr>
              <a:t>STATISTICAL RESULTS</a:t>
            </a:r>
          </a:p>
        </p:txBody>
      </p:sp>
      <p:sp>
        <p:nvSpPr>
          <p:cNvPr id="61" name="TextBox 19">
            <a:extLst>
              <a:ext uri="{FF2B5EF4-FFF2-40B4-BE49-F238E27FC236}">
                <a16:creationId xmlns:a16="http://schemas.microsoft.com/office/drawing/2014/main" id="{A93CA39F-3957-EE4F-8EAB-E53487046BAE}"/>
              </a:ext>
            </a:extLst>
          </p:cNvPr>
          <p:cNvSpPr txBox="1"/>
          <p:nvPr/>
        </p:nvSpPr>
        <p:spPr>
          <a:xfrm>
            <a:off x="6297997" y="1753577"/>
            <a:ext cx="2762414" cy="280333"/>
          </a:xfrm>
          <a:prstGeom prst="rect">
            <a:avLst/>
          </a:prstGeom>
          <a:noFill/>
        </p:spPr>
        <p:txBody>
          <a:bodyPr wrap="square" rtlCol="0" anchor="t">
            <a:spAutoFit/>
          </a:bodyPr>
          <a:lstStyle/>
          <a:p>
            <a:pPr algn="just"/>
            <a:r>
              <a:rPr lang="en-US" altLang="en-US" sz="611" spc="3">
                <a:latin typeface="Arial"/>
                <a:cs typeface="Arial"/>
              </a:rPr>
              <a:t>Discuss the performance of your models and refer to the figure. Don’t use a table, create a nice-looking plot(s) in Tableau, Excel, or R.</a:t>
            </a:r>
          </a:p>
        </p:txBody>
      </p:sp>
      <p:graphicFrame>
        <p:nvGraphicFramePr>
          <p:cNvPr id="62" name="Object 61">
            <a:extLst>
              <a:ext uri="{FF2B5EF4-FFF2-40B4-BE49-F238E27FC236}">
                <a16:creationId xmlns:a16="http://schemas.microsoft.com/office/drawing/2014/main" id="{F4AD0E40-B3B2-894B-BAF3-BA50DD329ABD}"/>
              </a:ext>
            </a:extLst>
          </p:cNvPr>
          <p:cNvGraphicFramePr>
            <a:graphicFrameLocks noChangeAspect="1"/>
          </p:cNvGraphicFramePr>
          <p:nvPr/>
        </p:nvGraphicFramePr>
        <p:xfrm>
          <a:off x="6368819" y="2066905"/>
          <a:ext cx="1196480" cy="848373"/>
        </p:xfrm>
        <a:graphic>
          <a:graphicData uri="http://schemas.openxmlformats.org/presentationml/2006/ole">
            <mc:AlternateContent xmlns:mc="http://schemas.openxmlformats.org/markup-compatibility/2006">
              <mc:Choice xmlns:v="urn:schemas-microsoft-com:vml" Requires="v">
                <p:oleObj name="Worksheet" r:id="rId6" imgW="2730500" imgH="1917700" progId="Excel.Sheet.12">
                  <p:embed/>
                </p:oleObj>
              </mc:Choice>
              <mc:Fallback>
                <p:oleObj name="Worksheet" r:id="rId6" imgW="2730500" imgH="1917700" progId="Excel.Sheet.12">
                  <p:embed/>
                  <p:pic>
                    <p:nvPicPr>
                      <p:cNvPr id="62" name="Object 61">
                        <a:extLst>
                          <a:ext uri="{FF2B5EF4-FFF2-40B4-BE49-F238E27FC236}">
                            <a16:creationId xmlns:a16="http://schemas.microsoft.com/office/drawing/2014/main" id="{F4AD0E40-B3B2-894B-BAF3-BA50DD329ABD}"/>
                          </a:ext>
                        </a:extLst>
                      </p:cNvPr>
                      <p:cNvPicPr/>
                      <p:nvPr/>
                    </p:nvPicPr>
                    <p:blipFill>
                      <a:blip r:embed="rId7"/>
                      <a:stretch>
                        <a:fillRect/>
                      </a:stretch>
                    </p:blipFill>
                    <p:spPr>
                      <a:xfrm>
                        <a:off x="6368819" y="2066905"/>
                        <a:ext cx="1196480" cy="848373"/>
                      </a:xfrm>
                      <a:prstGeom prst="rect">
                        <a:avLst/>
                      </a:prstGeom>
                    </p:spPr>
                  </p:pic>
                </p:oleObj>
              </mc:Fallback>
            </mc:AlternateContent>
          </a:graphicData>
        </a:graphic>
      </p:graphicFrame>
      <p:sp>
        <p:nvSpPr>
          <p:cNvPr id="63" name="Rectangle 62">
            <a:extLst>
              <a:ext uri="{FF2B5EF4-FFF2-40B4-BE49-F238E27FC236}">
                <a16:creationId xmlns:a16="http://schemas.microsoft.com/office/drawing/2014/main" id="{62570729-6F36-324A-934C-00C97A81151D}"/>
              </a:ext>
            </a:extLst>
          </p:cNvPr>
          <p:cNvSpPr/>
          <p:nvPr/>
        </p:nvSpPr>
        <p:spPr>
          <a:xfrm>
            <a:off x="7937396" y="3017302"/>
            <a:ext cx="1079184" cy="263405"/>
          </a:xfrm>
          <a:prstGeom prst="rect">
            <a:avLst/>
          </a:prstGeom>
        </p:spPr>
        <p:txBody>
          <a:bodyPr wrap="square">
            <a:spAutoFit/>
          </a:bodyPr>
          <a:lstStyle/>
          <a:p>
            <a:pPr algn="ctr"/>
            <a:r>
              <a:rPr lang="en-US" sz="556">
                <a:latin typeface="Arial" panose="020B0604020202020204" pitchFamily="34" charset="0"/>
                <a:ea typeface="Arial" charset="0"/>
                <a:cs typeface="Arial" panose="020B0604020202020204" pitchFamily="34" charset="0"/>
              </a:rPr>
              <a:t>Fig 4. Probability Calibration Plot</a:t>
            </a:r>
          </a:p>
        </p:txBody>
      </p:sp>
      <p:pic>
        <p:nvPicPr>
          <p:cNvPr id="64" name="Picture 63" descr="A close up of a map&#10;&#10;Description automatically generated">
            <a:extLst>
              <a:ext uri="{FF2B5EF4-FFF2-40B4-BE49-F238E27FC236}">
                <a16:creationId xmlns:a16="http://schemas.microsoft.com/office/drawing/2014/main" id="{6F9C05F6-7D25-9043-921D-C3C6FC3438CF}"/>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7784579" y="2136313"/>
            <a:ext cx="1252220" cy="815123"/>
          </a:xfrm>
          <a:prstGeom prst="rect">
            <a:avLst/>
          </a:prstGeom>
        </p:spPr>
      </p:pic>
      <p:sp>
        <p:nvSpPr>
          <p:cNvPr id="65" name="Rectangle 64">
            <a:extLst>
              <a:ext uri="{FF2B5EF4-FFF2-40B4-BE49-F238E27FC236}">
                <a16:creationId xmlns:a16="http://schemas.microsoft.com/office/drawing/2014/main" id="{2D0F399A-7A2B-A744-93B5-BECA9276BA06}"/>
              </a:ext>
            </a:extLst>
          </p:cNvPr>
          <p:cNvSpPr/>
          <p:nvPr/>
        </p:nvSpPr>
        <p:spPr>
          <a:xfrm>
            <a:off x="6383996" y="3009273"/>
            <a:ext cx="1079184" cy="177869"/>
          </a:xfrm>
          <a:prstGeom prst="rect">
            <a:avLst/>
          </a:prstGeom>
        </p:spPr>
        <p:txBody>
          <a:bodyPr wrap="square">
            <a:spAutoFit/>
          </a:bodyPr>
          <a:lstStyle/>
          <a:p>
            <a:pPr algn="ctr"/>
            <a:r>
              <a:rPr lang="en-US" sz="556">
                <a:latin typeface="Arial" panose="020B0604020202020204" pitchFamily="34" charset="0"/>
                <a:ea typeface="Arial" charset="0"/>
                <a:cs typeface="Arial" panose="020B0604020202020204" pitchFamily="34" charset="0"/>
              </a:rPr>
              <a:t>Fig 3. Model Results</a:t>
            </a:r>
          </a:p>
        </p:txBody>
      </p:sp>
      <p:graphicFrame>
        <p:nvGraphicFramePr>
          <p:cNvPr id="66" name="Object 65">
            <a:extLst>
              <a:ext uri="{FF2B5EF4-FFF2-40B4-BE49-F238E27FC236}">
                <a16:creationId xmlns:a16="http://schemas.microsoft.com/office/drawing/2014/main" id="{46553380-406F-254D-BE8D-17E50C25E9D6}"/>
              </a:ext>
            </a:extLst>
          </p:cNvPr>
          <p:cNvGraphicFramePr>
            <a:graphicFrameLocks noChangeAspect="1"/>
          </p:cNvGraphicFramePr>
          <p:nvPr/>
        </p:nvGraphicFramePr>
        <p:xfrm>
          <a:off x="6401231" y="3656113"/>
          <a:ext cx="1075496" cy="812228"/>
        </p:xfrm>
        <a:graphic>
          <a:graphicData uri="http://schemas.openxmlformats.org/presentationml/2006/ole">
            <mc:AlternateContent xmlns:mc="http://schemas.openxmlformats.org/markup-compatibility/2006">
              <mc:Choice xmlns:v="urn:schemas-microsoft-com:vml" Requires="v">
                <p:oleObj name="Worksheet" r:id="rId9" imgW="2453827" imgH="1836448" progId="Excel.Sheet.12">
                  <p:embed/>
                </p:oleObj>
              </mc:Choice>
              <mc:Fallback>
                <p:oleObj name="Worksheet" r:id="rId9" imgW="2453827" imgH="1836448" progId="Excel.Sheet.12">
                  <p:embed/>
                  <p:pic>
                    <p:nvPicPr>
                      <p:cNvPr id="66" name="Object 65">
                        <a:extLst>
                          <a:ext uri="{FF2B5EF4-FFF2-40B4-BE49-F238E27FC236}">
                            <a16:creationId xmlns:a16="http://schemas.microsoft.com/office/drawing/2014/main" id="{46553380-406F-254D-BE8D-17E50C25E9D6}"/>
                          </a:ext>
                        </a:extLst>
                      </p:cNvPr>
                      <p:cNvPicPr/>
                      <p:nvPr/>
                    </p:nvPicPr>
                    <p:blipFill>
                      <a:blip r:embed="rId10"/>
                      <a:stretch>
                        <a:fillRect/>
                      </a:stretch>
                    </p:blipFill>
                    <p:spPr>
                      <a:xfrm>
                        <a:off x="6401231" y="3656113"/>
                        <a:ext cx="1075496" cy="812228"/>
                      </a:xfrm>
                      <a:prstGeom prst="rect">
                        <a:avLst/>
                      </a:prstGeom>
                    </p:spPr>
                  </p:pic>
                </p:oleObj>
              </mc:Fallback>
            </mc:AlternateContent>
          </a:graphicData>
        </a:graphic>
      </p:graphicFrame>
      <p:sp>
        <p:nvSpPr>
          <p:cNvPr id="67" name="Rectangle 66">
            <a:extLst>
              <a:ext uri="{FF2B5EF4-FFF2-40B4-BE49-F238E27FC236}">
                <a16:creationId xmlns:a16="http://schemas.microsoft.com/office/drawing/2014/main" id="{9A9B821B-8D47-614C-9B9B-4ACFCA4923D2}"/>
              </a:ext>
            </a:extLst>
          </p:cNvPr>
          <p:cNvSpPr/>
          <p:nvPr/>
        </p:nvSpPr>
        <p:spPr>
          <a:xfrm>
            <a:off x="7917248" y="4596714"/>
            <a:ext cx="1079184" cy="263405"/>
          </a:xfrm>
          <a:prstGeom prst="rect">
            <a:avLst/>
          </a:prstGeom>
        </p:spPr>
        <p:txBody>
          <a:bodyPr wrap="square">
            <a:spAutoFit/>
          </a:bodyPr>
          <a:lstStyle/>
          <a:p>
            <a:pPr algn="ctr"/>
            <a:r>
              <a:rPr lang="en-US" sz="556">
                <a:latin typeface="Arial" panose="020B0604020202020204" pitchFamily="34" charset="0"/>
                <a:ea typeface="Arial" charset="0"/>
                <a:cs typeface="Arial" panose="020B0604020202020204" pitchFamily="34" charset="0"/>
              </a:rPr>
              <a:t>Fig 4. Probability Calibration Plot</a:t>
            </a:r>
          </a:p>
        </p:txBody>
      </p:sp>
      <p:pic>
        <p:nvPicPr>
          <p:cNvPr id="68" name="Picture 67" descr="A close up of a map&#10;&#10;Description automatically generated">
            <a:extLst>
              <a:ext uri="{FF2B5EF4-FFF2-40B4-BE49-F238E27FC236}">
                <a16:creationId xmlns:a16="http://schemas.microsoft.com/office/drawing/2014/main" id="{2EB34552-B2D6-2940-B3C6-68124767C550}"/>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7745122" y="3711197"/>
            <a:ext cx="1252220" cy="815123"/>
          </a:xfrm>
          <a:prstGeom prst="rect">
            <a:avLst/>
          </a:prstGeom>
        </p:spPr>
      </p:pic>
      <p:graphicFrame>
        <p:nvGraphicFramePr>
          <p:cNvPr id="69" name="Object 68">
            <a:extLst>
              <a:ext uri="{FF2B5EF4-FFF2-40B4-BE49-F238E27FC236}">
                <a16:creationId xmlns:a16="http://schemas.microsoft.com/office/drawing/2014/main" id="{AB49D4EA-9348-CA47-A0D5-1707587622F5}"/>
              </a:ext>
            </a:extLst>
          </p:cNvPr>
          <p:cNvGraphicFramePr>
            <a:graphicFrameLocks noChangeAspect="1"/>
          </p:cNvGraphicFramePr>
          <p:nvPr/>
        </p:nvGraphicFramePr>
        <p:xfrm>
          <a:off x="6448556" y="5024196"/>
          <a:ext cx="1075496" cy="812228"/>
        </p:xfrm>
        <a:graphic>
          <a:graphicData uri="http://schemas.openxmlformats.org/presentationml/2006/ole">
            <mc:AlternateContent xmlns:mc="http://schemas.openxmlformats.org/markup-compatibility/2006">
              <mc:Choice xmlns:v="urn:schemas-microsoft-com:vml" Requires="v">
                <p:oleObj name="Worksheet" r:id="rId9" imgW="2453827" imgH="1836448" progId="Excel.Sheet.12">
                  <p:embed/>
                </p:oleObj>
              </mc:Choice>
              <mc:Fallback>
                <p:oleObj name="Worksheet" r:id="rId9" imgW="2453827" imgH="1836448" progId="Excel.Sheet.12">
                  <p:embed/>
                  <p:pic>
                    <p:nvPicPr>
                      <p:cNvPr id="69" name="Object 68">
                        <a:extLst>
                          <a:ext uri="{FF2B5EF4-FFF2-40B4-BE49-F238E27FC236}">
                            <a16:creationId xmlns:a16="http://schemas.microsoft.com/office/drawing/2014/main" id="{AB49D4EA-9348-CA47-A0D5-1707587622F5}"/>
                          </a:ext>
                        </a:extLst>
                      </p:cNvPr>
                      <p:cNvPicPr/>
                      <p:nvPr/>
                    </p:nvPicPr>
                    <p:blipFill>
                      <a:blip r:embed="rId10"/>
                      <a:stretch>
                        <a:fillRect/>
                      </a:stretch>
                    </p:blipFill>
                    <p:spPr>
                      <a:xfrm>
                        <a:off x="6448556" y="5024196"/>
                        <a:ext cx="1075496" cy="812228"/>
                      </a:xfrm>
                      <a:prstGeom prst="rect">
                        <a:avLst/>
                      </a:prstGeom>
                    </p:spPr>
                  </p:pic>
                </p:oleObj>
              </mc:Fallback>
            </mc:AlternateContent>
          </a:graphicData>
        </a:graphic>
      </p:graphicFrame>
      <p:sp>
        <p:nvSpPr>
          <p:cNvPr id="70" name="Rectangle 69">
            <a:extLst>
              <a:ext uri="{FF2B5EF4-FFF2-40B4-BE49-F238E27FC236}">
                <a16:creationId xmlns:a16="http://schemas.microsoft.com/office/drawing/2014/main" id="{CA63F07B-53BB-6745-A6D1-3451B8244A0A}"/>
              </a:ext>
            </a:extLst>
          </p:cNvPr>
          <p:cNvSpPr/>
          <p:nvPr/>
        </p:nvSpPr>
        <p:spPr>
          <a:xfrm>
            <a:off x="7928675" y="5900714"/>
            <a:ext cx="1079184" cy="263405"/>
          </a:xfrm>
          <a:prstGeom prst="rect">
            <a:avLst/>
          </a:prstGeom>
        </p:spPr>
        <p:txBody>
          <a:bodyPr wrap="square">
            <a:spAutoFit/>
          </a:bodyPr>
          <a:lstStyle/>
          <a:p>
            <a:pPr algn="ctr"/>
            <a:r>
              <a:rPr lang="en-US" sz="556">
                <a:latin typeface="Arial" panose="020B0604020202020204" pitchFamily="34" charset="0"/>
                <a:ea typeface="Arial" charset="0"/>
                <a:cs typeface="Arial" panose="020B0604020202020204" pitchFamily="34" charset="0"/>
              </a:rPr>
              <a:t>Fig 4. Probability Calibration Plot</a:t>
            </a:r>
          </a:p>
        </p:txBody>
      </p:sp>
      <p:pic>
        <p:nvPicPr>
          <p:cNvPr id="71" name="Picture 70" descr="A close up of a map&#10;&#10;Description automatically generated">
            <a:extLst>
              <a:ext uri="{FF2B5EF4-FFF2-40B4-BE49-F238E27FC236}">
                <a16:creationId xmlns:a16="http://schemas.microsoft.com/office/drawing/2014/main" id="{01F0688B-DA40-874A-ABF5-1A120DDBA85E}"/>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7775858" y="5019726"/>
            <a:ext cx="1252220" cy="815123"/>
          </a:xfrm>
          <a:prstGeom prst="rect">
            <a:avLst/>
          </a:prstGeom>
        </p:spPr>
      </p:pic>
      <p:sp>
        <p:nvSpPr>
          <p:cNvPr id="72" name="TextBox 19">
            <a:extLst>
              <a:ext uri="{FF2B5EF4-FFF2-40B4-BE49-F238E27FC236}">
                <a16:creationId xmlns:a16="http://schemas.microsoft.com/office/drawing/2014/main" id="{9860660A-6AEA-974A-986F-7DD7C7588D44}"/>
              </a:ext>
            </a:extLst>
          </p:cNvPr>
          <p:cNvSpPr txBox="1"/>
          <p:nvPr/>
        </p:nvSpPr>
        <p:spPr>
          <a:xfrm>
            <a:off x="6389779" y="3299579"/>
            <a:ext cx="2324813" cy="374333"/>
          </a:xfrm>
          <a:prstGeom prst="rect">
            <a:avLst/>
          </a:prstGeom>
          <a:noFill/>
        </p:spPr>
        <p:txBody>
          <a:bodyPr wrap="square" rtlCol="0" anchor="t">
            <a:spAutoFit/>
          </a:bodyPr>
          <a:lstStyle/>
          <a:p>
            <a:pPr algn="just"/>
            <a:r>
              <a:rPr lang="en-US" altLang="en-US" sz="611" spc="3">
                <a:latin typeface="Arial"/>
                <a:cs typeface="Arial"/>
              </a:rPr>
              <a:t>Discuss the performance of your models and refer to the figure. Don’t use a table, create a nice-looking plot(s) in Tableau, Excel, or R.</a:t>
            </a:r>
          </a:p>
        </p:txBody>
      </p:sp>
      <p:sp>
        <p:nvSpPr>
          <p:cNvPr id="73" name="Rectangle 72">
            <a:extLst>
              <a:ext uri="{FF2B5EF4-FFF2-40B4-BE49-F238E27FC236}">
                <a16:creationId xmlns:a16="http://schemas.microsoft.com/office/drawing/2014/main" id="{D0B119D5-FFE6-004F-B4B3-46B9D20B1282}"/>
              </a:ext>
            </a:extLst>
          </p:cNvPr>
          <p:cNvSpPr/>
          <p:nvPr/>
        </p:nvSpPr>
        <p:spPr>
          <a:xfrm>
            <a:off x="6376244" y="4581505"/>
            <a:ext cx="1085706" cy="177869"/>
          </a:xfrm>
          <a:prstGeom prst="rect">
            <a:avLst/>
          </a:prstGeom>
        </p:spPr>
        <p:txBody>
          <a:bodyPr wrap="square">
            <a:spAutoFit/>
          </a:bodyPr>
          <a:lstStyle/>
          <a:p>
            <a:pPr algn="ctr"/>
            <a:r>
              <a:rPr lang="en-US" sz="556">
                <a:latin typeface="Arial" panose="020B0604020202020204" pitchFamily="34" charset="0"/>
                <a:ea typeface="Arial" charset="0"/>
                <a:cs typeface="Arial" panose="020B0604020202020204" pitchFamily="34" charset="0"/>
              </a:rPr>
              <a:t>Fig 3. Model Results</a:t>
            </a:r>
          </a:p>
        </p:txBody>
      </p:sp>
      <p:sp>
        <p:nvSpPr>
          <p:cNvPr id="74" name="Rectangle 73">
            <a:extLst>
              <a:ext uri="{FF2B5EF4-FFF2-40B4-BE49-F238E27FC236}">
                <a16:creationId xmlns:a16="http://schemas.microsoft.com/office/drawing/2014/main" id="{5D546F02-6BF2-AA45-9788-DDF3DF1F4846}"/>
              </a:ext>
            </a:extLst>
          </p:cNvPr>
          <p:cNvSpPr/>
          <p:nvPr/>
        </p:nvSpPr>
        <p:spPr>
          <a:xfrm>
            <a:off x="6376244" y="5909254"/>
            <a:ext cx="1085706" cy="177869"/>
          </a:xfrm>
          <a:prstGeom prst="rect">
            <a:avLst/>
          </a:prstGeom>
        </p:spPr>
        <p:txBody>
          <a:bodyPr wrap="square">
            <a:spAutoFit/>
          </a:bodyPr>
          <a:lstStyle/>
          <a:p>
            <a:pPr algn="ctr"/>
            <a:r>
              <a:rPr lang="en-US" sz="556">
                <a:latin typeface="Arial" panose="020B0604020202020204" pitchFamily="34" charset="0"/>
                <a:ea typeface="Arial" charset="0"/>
                <a:cs typeface="Arial" panose="020B0604020202020204" pitchFamily="34" charset="0"/>
              </a:rPr>
              <a:t>Fig 3. Model Results</a:t>
            </a:r>
          </a:p>
        </p:txBody>
      </p:sp>
      <p:sp>
        <p:nvSpPr>
          <p:cNvPr id="75" name="Rectangle 74">
            <a:extLst>
              <a:ext uri="{FF2B5EF4-FFF2-40B4-BE49-F238E27FC236}">
                <a16:creationId xmlns:a16="http://schemas.microsoft.com/office/drawing/2014/main" id="{7F8D71F1-52BE-D246-AD70-F6A1590513F2}"/>
              </a:ext>
            </a:extLst>
          </p:cNvPr>
          <p:cNvSpPr/>
          <p:nvPr/>
        </p:nvSpPr>
        <p:spPr>
          <a:xfrm>
            <a:off x="9498447" y="1420740"/>
            <a:ext cx="1170288" cy="212046"/>
          </a:xfrm>
          <a:prstGeom prst="rect">
            <a:avLst/>
          </a:prstGeom>
        </p:spPr>
        <p:txBody>
          <a:bodyPr wrap="square">
            <a:spAutoFit/>
          </a:bodyPr>
          <a:lstStyle/>
          <a:p>
            <a:r>
              <a:rPr lang="en-US" sz="778" b="1">
                <a:latin typeface="Arial" panose="020B0604020202020204" pitchFamily="34" charset="0"/>
                <a:cs typeface="Arial" panose="020B0604020202020204" pitchFamily="34" charset="0"/>
              </a:rPr>
              <a:t>EXPECTED IMPACT</a:t>
            </a:r>
          </a:p>
        </p:txBody>
      </p:sp>
      <p:sp>
        <p:nvSpPr>
          <p:cNvPr id="76" name="Rectangle 106">
            <a:extLst>
              <a:ext uri="{FF2B5EF4-FFF2-40B4-BE49-F238E27FC236}">
                <a16:creationId xmlns:a16="http://schemas.microsoft.com/office/drawing/2014/main" id="{61278ADC-B080-8642-97F8-8DE7B5945FB6}"/>
              </a:ext>
            </a:extLst>
          </p:cNvPr>
          <p:cNvSpPr>
            <a:spLocks noChangeArrowheads="1"/>
          </p:cNvSpPr>
          <p:nvPr/>
        </p:nvSpPr>
        <p:spPr bwMode="auto">
          <a:xfrm>
            <a:off x="9522076" y="1644475"/>
            <a:ext cx="2183439" cy="1274653"/>
          </a:xfrm>
          <a:prstGeom prst="rect">
            <a:avLst/>
          </a:prstGeom>
          <a:noFill/>
          <a:ln>
            <a:noFill/>
          </a:ln>
          <a:effectLst/>
        </p:spPr>
        <p:txBody>
          <a:bodyPr lIns="55417" tIns="55417" rIns="55417" bIns="55417" anchor="t"/>
          <a:lstStyle>
            <a:lvl1pPr defTabSz="887413">
              <a:defRPr sz="2400">
                <a:solidFill>
                  <a:schemeClr val="tx1"/>
                </a:solidFill>
                <a:latin typeface="Times" charset="0"/>
              </a:defRPr>
            </a:lvl1pPr>
            <a:lvl2pPr marL="442913" defTabSz="887413">
              <a:defRPr sz="2400">
                <a:solidFill>
                  <a:schemeClr val="tx1"/>
                </a:solidFill>
                <a:latin typeface="Times" charset="0"/>
              </a:defRPr>
            </a:lvl2pPr>
            <a:lvl3pPr marL="887413" defTabSz="887413">
              <a:defRPr sz="2400">
                <a:solidFill>
                  <a:schemeClr val="tx1"/>
                </a:solidFill>
                <a:latin typeface="Times" charset="0"/>
              </a:defRPr>
            </a:lvl3pPr>
            <a:lvl4pPr marL="1330325" defTabSz="887413">
              <a:defRPr sz="2400">
                <a:solidFill>
                  <a:schemeClr val="tx1"/>
                </a:solidFill>
                <a:latin typeface="Times" charset="0"/>
              </a:defRPr>
            </a:lvl4pPr>
            <a:lvl5pPr marL="1773238" defTabSz="887413">
              <a:defRPr sz="2400">
                <a:solidFill>
                  <a:schemeClr val="tx1"/>
                </a:solidFill>
                <a:latin typeface="Times" charset="0"/>
              </a:defRPr>
            </a:lvl5pPr>
            <a:lvl6pPr marL="2230438" defTabSz="887413" eaLnBrk="0" fontAlgn="base" hangingPunct="0">
              <a:spcBef>
                <a:spcPct val="0"/>
              </a:spcBef>
              <a:spcAft>
                <a:spcPct val="0"/>
              </a:spcAft>
              <a:defRPr sz="2400">
                <a:solidFill>
                  <a:schemeClr val="tx1"/>
                </a:solidFill>
                <a:latin typeface="Times" charset="0"/>
              </a:defRPr>
            </a:lvl6pPr>
            <a:lvl7pPr marL="2687638" defTabSz="887413" eaLnBrk="0" fontAlgn="base" hangingPunct="0">
              <a:spcBef>
                <a:spcPct val="0"/>
              </a:spcBef>
              <a:spcAft>
                <a:spcPct val="0"/>
              </a:spcAft>
              <a:defRPr sz="2400">
                <a:solidFill>
                  <a:schemeClr val="tx1"/>
                </a:solidFill>
                <a:latin typeface="Times" charset="0"/>
              </a:defRPr>
            </a:lvl7pPr>
            <a:lvl8pPr marL="3144838" defTabSz="887413" eaLnBrk="0" fontAlgn="base" hangingPunct="0">
              <a:spcBef>
                <a:spcPct val="0"/>
              </a:spcBef>
              <a:spcAft>
                <a:spcPct val="0"/>
              </a:spcAft>
              <a:defRPr sz="2400">
                <a:solidFill>
                  <a:schemeClr val="tx1"/>
                </a:solidFill>
                <a:latin typeface="Times" charset="0"/>
              </a:defRPr>
            </a:lvl8pPr>
            <a:lvl9pPr marL="3602038" defTabSz="887413" eaLnBrk="0" fontAlgn="base" hangingPunct="0">
              <a:spcBef>
                <a:spcPct val="0"/>
              </a:spcBef>
              <a:spcAft>
                <a:spcPct val="0"/>
              </a:spcAft>
              <a:defRPr sz="2400">
                <a:solidFill>
                  <a:schemeClr val="tx1"/>
                </a:solidFill>
                <a:latin typeface="Times" charset="0"/>
              </a:defRPr>
            </a:lvl9pPr>
          </a:lstStyle>
          <a:p>
            <a:pPr algn="just"/>
            <a:r>
              <a:rPr lang="en-US" altLang="en-US" sz="500" spc="3">
                <a:latin typeface="Arial"/>
                <a:cs typeface="Arial"/>
              </a:rPr>
              <a:t>Discuss the “expected or potential” impact the performance of your model could have. Since you did not work directly with a company, you are framing this as a potential scenario in a how a company could benefit from your insights.</a:t>
            </a:r>
          </a:p>
          <a:p>
            <a:pPr algn="just"/>
            <a:endParaRPr lang="en-US" altLang="en-US" sz="500" spc="3">
              <a:latin typeface="Arial"/>
              <a:cs typeface="Arial"/>
            </a:endParaRPr>
          </a:p>
          <a:p>
            <a:pPr algn="just"/>
            <a:r>
              <a:rPr lang="en-US" altLang="en-US" sz="500" spc="3">
                <a:latin typeface="Arial"/>
                <a:cs typeface="Arial"/>
              </a:rPr>
              <a:t>Create a nice-looking plot(s) in Tableau, Excel, or R. Ideally this figure(s) would be one of a few things:</a:t>
            </a:r>
          </a:p>
          <a:p>
            <a:pPr marL="95255" indent="-95255" algn="just">
              <a:buFont typeface="Arial" panose="020B0604020202020204" pitchFamily="34" charset="0"/>
              <a:buChar char="•"/>
            </a:pPr>
            <a:r>
              <a:rPr lang="en-US" altLang="en-US" sz="500" spc="3">
                <a:latin typeface="Arial"/>
                <a:cs typeface="Arial"/>
              </a:rPr>
              <a:t>Translate your statistical results to potential business results/impact</a:t>
            </a:r>
          </a:p>
          <a:p>
            <a:pPr marL="95255" indent="-95255" algn="just">
              <a:buFont typeface="Arial" panose="020B0604020202020204" pitchFamily="34" charset="0"/>
              <a:buChar char="•"/>
            </a:pPr>
            <a:r>
              <a:rPr lang="en-US" altLang="en-US" sz="500" spc="3">
                <a:latin typeface="Arial"/>
                <a:cs typeface="Arial"/>
              </a:rPr>
              <a:t>If an interpretable model, discuss the impacts/effects on the outcome with corresponding confidence intervals</a:t>
            </a:r>
          </a:p>
          <a:p>
            <a:pPr marL="95255" indent="-95255" algn="just">
              <a:buFont typeface="Arial" panose="020B0604020202020204" pitchFamily="34" charset="0"/>
              <a:buChar char="•"/>
            </a:pPr>
            <a:r>
              <a:rPr lang="en-US" altLang="en-US" sz="500" spc="3">
                <a:latin typeface="Arial"/>
                <a:cs typeface="Arial"/>
              </a:rPr>
              <a:t>If prediction accuracy was a focus, say an 80% accuracy (from your best model) versus a 75% accuracy, how does this 5% improvement impact the business business, customer, or other stakeholder?</a:t>
            </a:r>
          </a:p>
        </p:txBody>
      </p:sp>
      <p:sp>
        <p:nvSpPr>
          <p:cNvPr id="77" name="Rectangle 76">
            <a:extLst>
              <a:ext uri="{FF2B5EF4-FFF2-40B4-BE49-F238E27FC236}">
                <a16:creationId xmlns:a16="http://schemas.microsoft.com/office/drawing/2014/main" id="{B383FFF5-78F6-5D4E-B6DF-05BB8D4CBF1A}"/>
              </a:ext>
            </a:extLst>
          </p:cNvPr>
          <p:cNvSpPr/>
          <p:nvPr/>
        </p:nvSpPr>
        <p:spPr>
          <a:xfrm>
            <a:off x="9507862" y="4217713"/>
            <a:ext cx="966942" cy="212046"/>
          </a:xfrm>
          <a:prstGeom prst="rect">
            <a:avLst/>
          </a:prstGeom>
        </p:spPr>
        <p:txBody>
          <a:bodyPr wrap="square">
            <a:spAutoFit/>
          </a:bodyPr>
          <a:lstStyle/>
          <a:p>
            <a:r>
              <a:rPr lang="en-US" sz="778" b="1">
                <a:latin typeface="Arial" panose="020B0604020202020204" pitchFamily="34" charset="0"/>
                <a:cs typeface="Arial" panose="020B0604020202020204" pitchFamily="34" charset="0"/>
              </a:rPr>
              <a:t>CONCLUSIONS</a:t>
            </a:r>
          </a:p>
        </p:txBody>
      </p:sp>
      <p:grpSp>
        <p:nvGrpSpPr>
          <p:cNvPr id="78" name="Group 77">
            <a:extLst>
              <a:ext uri="{FF2B5EF4-FFF2-40B4-BE49-F238E27FC236}">
                <a16:creationId xmlns:a16="http://schemas.microsoft.com/office/drawing/2014/main" id="{26D6379F-3B5D-AC4B-8C89-64A76C2BF67D}"/>
              </a:ext>
            </a:extLst>
          </p:cNvPr>
          <p:cNvGrpSpPr/>
          <p:nvPr/>
        </p:nvGrpSpPr>
        <p:grpSpPr>
          <a:xfrm>
            <a:off x="9475614" y="2924057"/>
            <a:ext cx="2206417" cy="896567"/>
            <a:chOff x="25289585" y="11815798"/>
            <a:chExt cx="7270041" cy="3385539"/>
          </a:xfrm>
        </p:grpSpPr>
        <p:grpSp>
          <p:nvGrpSpPr>
            <p:cNvPr id="79" name="Group 78">
              <a:extLst>
                <a:ext uri="{FF2B5EF4-FFF2-40B4-BE49-F238E27FC236}">
                  <a16:creationId xmlns:a16="http://schemas.microsoft.com/office/drawing/2014/main" id="{5DD22EE9-9C96-F042-9C86-B2561932AEBB}"/>
                </a:ext>
              </a:extLst>
            </p:cNvPr>
            <p:cNvGrpSpPr/>
            <p:nvPr/>
          </p:nvGrpSpPr>
          <p:grpSpPr>
            <a:xfrm>
              <a:off x="25289585" y="11815798"/>
              <a:ext cx="7270041" cy="3385539"/>
              <a:chOff x="1149350" y="904695"/>
              <a:chExt cx="7226300" cy="3457830"/>
            </a:xfrm>
          </p:grpSpPr>
          <p:sp>
            <p:nvSpPr>
              <p:cNvPr id="85" name="Text Placeholder 11">
                <a:extLst>
                  <a:ext uri="{FF2B5EF4-FFF2-40B4-BE49-F238E27FC236}">
                    <a16:creationId xmlns:a16="http://schemas.microsoft.com/office/drawing/2014/main" id="{619A28F3-74B4-CD47-AD2F-67D0C8A9B276}"/>
                  </a:ext>
                </a:extLst>
              </p:cNvPr>
              <p:cNvSpPr>
                <a:spLocks noGrp="1"/>
              </p:cNvSpPr>
              <p:nvPr/>
            </p:nvSpPr>
            <p:spPr bwMode="gray">
              <a:xfrm>
                <a:off x="7626350" y="1662747"/>
                <a:ext cx="312738" cy="201613"/>
              </a:xfrm>
              <a:prstGeom prst="rect">
                <a:avLst/>
              </a:prstGeom>
              <a:noFill/>
              <a:ln>
                <a:noFill/>
              </a:ln>
              <a:extLst>
                <a:ext uri="{909E8E84-426E-40DD-AFC4-6F175D3DCCD1}">
                  <a14:hiddenFill xmlns:a14="http://schemas.microsoft.com/office/drawing/2010/main">
                    <a:solidFill>
                      <a:scrgbClr r="0" g="0" b="0"/>
                    </a:solidFill>
                  </a14:hiddenFill>
                </a:ext>
                <a:ext uri="{909E8E84-426E-40dd-AFC4-6F175D3DCCD1}">
                  <a14:hiddenFill xmlns:a14="http://schemas.microsoft.com/office/drawing/2010/main" xmlns:lc="http://schemas.openxmlformats.org/drawingml/2006/lockedCanvas" xmlns="">
                    <a:solidFill>
                      <a:srgbClr val="FFFFFF"/>
                    </a:solidFill>
                  </a14:hiddenFill>
                </a:ext>
                <a:ext uri="{91240B29-F687-4f45-9708-019B960494DF}">
                  <a14:hiddenLine xmlns:a14="http://schemas.microsoft.com/office/drawing/2010/main" xmlns:lc="http://schemas.openxmlformats.org/drawingml/2006/lockedCanvas" xmlns="" w="9525">
                    <a:solidFill>
                      <a:srgbClr val="000000"/>
                    </a:solidFill>
                    <a:miter lim="800000"/>
                    <a:headEnd/>
                    <a:tailEnd/>
                  </a14:hiddenLine>
                </a:ext>
                <a:ext uri="{FAA26D3D-D897-4be2-8F04-BA451C77F1D7}">
                  <ma14:placeholderFlag xmlns:ma14="http://schemas.microsoft.com/office/mac/drawingml/2011/main" xmlns:lc="http://schemas.openxmlformats.org/drawingml/2006/lockedCanvas" xmlns="" val="1"/>
                </a:ext>
              </a:extLst>
            </p:spPr>
            <p:txBody>
              <a:bodyPr vert="horz" wrap="none" lIns="5733" tIns="0" rIns="5733" bIns="0" numCol="1" spcCol="0" anchor="b" anchorCtr="0" compatLnSpc="1">
                <a:prstTxWarp prst="textNoShape">
                  <a:avLst/>
                </a:prstTxWarp>
                <a:no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fld id="{836D957C-DB45-47DD-9CDF-56638D547EB8}" type="datetime'''5''''''0''''''''''''''''''''''.''''''''6'''''''">
                  <a:rPr lang="en-US" altLang="en-US" sz="556" b="1">
                    <a:solidFill>
                      <a:schemeClr val="bg1"/>
                    </a:solidFill>
                    <a:latin typeface="Arial" panose="020B0604020202020204" pitchFamily="34" charset="0"/>
                    <a:cs typeface="Arial" panose="020B0604020202020204" pitchFamily="34" charset="0"/>
                    <a:sym typeface="Arial" panose="020B0604020202020204" pitchFamily="34" charset="0"/>
                  </a:rPr>
                  <a:pPr/>
                  <a:t>50.6</a:t>
                </a:fld>
                <a:endParaRPr lang="en-US" sz="306" b="1">
                  <a:solidFill>
                    <a:schemeClr val="bg1"/>
                  </a:solidFill>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p:txBody>
          </p:sp>
          <p:grpSp>
            <p:nvGrpSpPr>
              <p:cNvPr id="86" name="Group 85">
                <a:extLst>
                  <a:ext uri="{FF2B5EF4-FFF2-40B4-BE49-F238E27FC236}">
                    <a16:creationId xmlns:a16="http://schemas.microsoft.com/office/drawing/2014/main" id="{1FBCBB6F-0016-8044-8ADA-F7C81B911684}"/>
                  </a:ext>
                </a:extLst>
              </p:cNvPr>
              <p:cNvGrpSpPr/>
              <p:nvPr/>
            </p:nvGrpSpPr>
            <p:grpSpPr>
              <a:xfrm>
                <a:off x="1149350" y="904695"/>
                <a:ext cx="7226300" cy="3457830"/>
                <a:chOff x="1149350" y="904695"/>
                <a:chExt cx="7226300" cy="3457830"/>
              </a:xfrm>
            </p:grpSpPr>
            <p:cxnSp>
              <p:nvCxnSpPr>
                <p:cNvPr id="87" name="Straight Connector 86">
                  <a:extLst>
                    <a:ext uri="{FF2B5EF4-FFF2-40B4-BE49-F238E27FC236}">
                      <a16:creationId xmlns:a16="http://schemas.microsoft.com/office/drawing/2014/main" id="{36D0687F-745F-3B4E-9AC5-D4A51D2E8FA1}"/>
                    </a:ext>
                  </a:extLst>
                </p:cNvPr>
                <p:cNvCxnSpPr/>
                <p:nvPr/>
              </p:nvCxnSpPr>
              <p:spPr bwMode="auto">
                <a:xfrm>
                  <a:off x="2016125" y="3605213"/>
                  <a:ext cx="447675" cy="0"/>
                </a:xfrm>
                <a:prstGeom prst="line">
                  <a:avLst/>
                </a:prstGeom>
                <a:ln w="3175"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3BEBCDDB-C765-A248-AF9C-9BDE5D84B0B3}"/>
                    </a:ext>
                  </a:extLst>
                </p:cNvPr>
                <p:cNvCxnSpPr/>
                <p:nvPr/>
              </p:nvCxnSpPr>
              <p:spPr bwMode="auto">
                <a:xfrm>
                  <a:off x="3025775" y="2422525"/>
                  <a:ext cx="447675" cy="0"/>
                </a:xfrm>
                <a:prstGeom prst="line">
                  <a:avLst/>
                </a:prstGeom>
                <a:ln w="3175"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73C3EAFE-231B-2545-909B-620D71633D40}"/>
                    </a:ext>
                  </a:extLst>
                </p:cNvPr>
                <p:cNvCxnSpPr/>
                <p:nvPr/>
              </p:nvCxnSpPr>
              <p:spPr bwMode="auto">
                <a:xfrm>
                  <a:off x="7061200" y="1192213"/>
                  <a:ext cx="447675" cy="0"/>
                </a:xfrm>
                <a:prstGeom prst="line">
                  <a:avLst/>
                </a:prstGeom>
                <a:ln w="3175"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38D082A6-97EF-184D-9E4B-A5DE88D7A22B}"/>
                    </a:ext>
                  </a:extLst>
                </p:cNvPr>
                <p:cNvCxnSpPr/>
                <p:nvPr/>
              </p:nvCxnSpPr>
              <p:spPr bwMode="auto">
                <a:xfrm>
                  <a:off x="5043488" y="1654175"/>
                  <a:ext cx="447675" cy="0"/>
                </a:xfrm>
                <a:prstGeom prst="line">
                  <a:avLst/>
                </a:prstGeom>
                <a:ln w="3175"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AD58206C-1CF8-AF41-B3BA-8A1A4DB6B7D3}"/>
                    </a:ext>
                  </a:extLst>
                </p:cNvPr>
                <p:cNvCxnSpPr/>
                <p:nvPr/>
              </p:nvCxnSpPr>
              <p:spPr bwMode="auto">
                <a:xfrm>
                  <a:off x="6051550" y="1522413"/>
                  <a:ext cx="447675" cy="0"/>
                </a:xfrm>
                <a:prstGeom prst="line">
                  <a:avLst/>
                </a:prstGeom>
                <a:ln w="3175"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B2A2310B-0EFF-9C49-980B-9C8B6EA7BBFF}"/>
                    </a:ext>
                  </a:extLst>
                </p:cNvPr>
                <p:cNvCxnSpPr/>
                <p:nvPr/>
              </p:nvCxnSpPr>
              <p:spPr bwMode="auto">
                <a:xfrm>
                  <a:off x="4033838" y="1773238"/>
                  <a:ext cx="447675" cy="0"/>
                </a:xfrm>
                <a:prstGeom prst="line">
                  <a:avLst/>
                </a:prstGeom>
                <a:ln w="3175" cap="flat" cmpd="sng" algn="ctr">
                  <a:solidFill>
                    <a:schemeClr val="tx1"/>
                  </a:solidFill>
                  <a:prstDash val="lgDash"/>
                  <a:round/>
                  <a:headEnd type="none" w="med" len="med"/>
                  <a:tailEnd type="none" w="med" len="med"/>
                </a:ln>
                <a:effectLst/>
                <a:extLst>
                  <a:ext uri="{AF507438-7753-43E0-B8FC-AC1667EBCBE1}">
                    <a14:hiddenEffects xmlns:a14="http://schemas.microsoft.com/office/drawing/2010/main">
                      <a:effectLst>
                        <a:outerShdw blurRad="40000" dist="20000" dir="5400000" rotWithShape="0">
                          <a:srgbClr val="000000">
                            <a:alpha val="38000"/>
                          </a:srgbClr>
                        </a:outerShdw>
                      </a:effectLst>
                    </a14:hiddenEffects>
                  </a:ext>
                </a:extLst>
              </p:spPr>
              <p:style>
                <a:lnRef idx="2">
                  <a:schemeClr val="accent1"/>
                </a:lnRef>
                <a:fillRef idx="0">
                  <a:schemeClr val="accent1"/>
                </a:fillRef>
                <a:effectRef idx="1">
                  <a:schemeClr val="accent1"/>
                </a:effectRef>
                <a:fontRef idx="minor">
                  <a:schemeClr val="tx1"/>
                </a:fontRef>
              </p:style>
            </p:cxnSp>
            <p:graphicFrame>
              <p:nvGraphicFramePr>
                <p:cNvPr id="93" name="Chart 92">
                  <a:extLst>
                    <a:ext uri="{FF2B5EF4-FFF2-40B4-BE49-F238E27FC236}">
                      <a16:creationId xmlns:a16="http://schemas.microsoft.com/office/drawing/2014/main" id="{14354B23-7A82-3E42-AC0E-F498689402CA}"/>
                    </a:ext>
                  </a:extLst>
                </p:cNvPr>
                <p:cNvGraphicFramePr/>
                <p:nvPr/>
              </p:nvGraphicFramePr>
              <p:xfrm>
                <a:off x="1149350" y="1109663"/>
                <a:ext cx="7226300" cy="3022600"/>
              </p:xfrm>
              <a:graphic>
                <a:graphicData uri="http://schemas.openxmlformats.org/drawingml/2006/chart">
                  <c:chart xmlns:c="http://schemas.openxmlformats.org/drawingml/2006/chart" xmlns:r="http://schemas.openxmlformats.org/officeDocument/2006/relationships" r:id="rId11"/>
                </a:graphicData>
              </a:graphic>
            </p:graphicFrame>
            <p:sp>
              <p:nvSpPr>
                <p:cNvPr id="94" name="Text Placeholder 11">
                  <a:extLst>
                    <a:ext uri="{FF2B5EF4-FFF2-40B4-BE49-F238E27FC236}">
                      <a16:creationId xmlns:a16="http://schemas.microsoft.com/office/drawing/2014/main" id="{07001D0F-7A10-3740-8654-72DC90E6D504}"/>
                    </a:ext>
                  </a:extLst>
                </p:cNvPr>
                <p:cNvSpPr>
                  <a:spLocks noGrp="1"/>
                </p:cNvSpPr>
                <p:nvPr/>
              </p:nvSpPr>
              <p:spPr bwMode="auto">
                <a:xfrm>
                  <a:off x="1449388" y="4095750"/>
                  <a:ext cx="573088" cy="201613"/>
                </a:xfrm>
                <a:prstGeom prst="rect">
                  <a:avLst/>
                </a:prstGeom>
                <a:noFill/>
                <a:ln>
                  <a:noFill/>
                </a:ln>
                <a:extLst>
                  <a:ext uri="{909E8E84-426E-40DD-AFC4-6F175D3DCCD1}">
                    <a14:hiddenFill xmlns:a14="http://schemas.microsoft.com/office/drawing/2010/main">
                      <a:solidFill>
                        <a:scrgbClr r="0" g="0" b="0"/>
                      </a:solidFill>
                    </a14:hiddenFill>
                  </a:ext>
                  <a:ext uri="{909E8E84-426E-40dd-AFC4-6F175D3DCCD1}">
                    <a14:hiddenFill xmlns:a14="http://schemas.microsoft.com/office/drawing/2010/main" xmlns:lc="http://schemas.openxmlformats.org/drawingml/2006/lockedCanvas" xmlns="">
                      <a:solidFill>
                        <a:srgbClr val="FFFFFF"/>
                      </a:solidFill>
                    </a14:hiddenFill>
                  </a:ext>
                  <a:ext uri="{91240B29-F687-4f45-9708-019B960494DF}">
                    <a14:hiddenLine xmlns:a14="http://schemas.microsoft.com/office/drawing/2010/main" xmlns:lc="http://schemas.openxmlformats.org/drawingml/2006/lockedCanvas" xmlns="" w="9525">
                      <a:solidFill>
                        <a:srgbClr val="000000"/>
                      </a:solidFill>
                      <a:miter lim="800000"/>
                      <a:headEnd/>
                      <a:tailEnd/>
                    </a14:hiddenLine>
                  </a:ext>
                  <a:ext uri="{FAA26D3D-D897-4be2-8F04-BA451C77F1D7}">
                    <ma14:placeholderFlag xmlns:ma14="http://schemas.microsoft.com/office/mac/drawingml/2011/main" xmlns:lc="http://schemas.openxmlformats.org/drawingml/2006/lockedCanvas" xmlns="" val="1"/>
                  </a:ext>
                </a:extLst>
              </p:spPr>
              <p:txBody>
                <a:bodyPr vert="horz" wrap="none" lIns="0" tIns="0" rIns="0" bIns="0" numCol="1" spcCol="0" anchor="t" anchorCtr="0" compatLnSpc="1">
                  <a:prstTxWarp prst="textNoShape">
                    <a:avLst/>
                  </a:prstTxWarp>
                  <a:no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fld id="{6C697B0B-CA0F-46FE-AAB9-D7F17EAA5733}" type="datetime'''''''P''''''''''''''''''''''''''''''rod''u''''''c''e'''''''''">
                    <a:rPr lang="en-US" altLang="en-US" sz="556" b="1">
                      <a:latin typeface="Arial" panose="020B0604020202020204" pitchFamily="34" charset="0"/>
                      <a:cs typeface="Arial" panose="020B0604020202020204" pitchFamily="34" charset="0"/>
                      <a:sym typeface="Arial" panose="020B0604020202020204" pitchFamily="34" charset="0"/>
                    </a:rPr>
                    <a:pPr/>
                    <a:t>Produce</a:t>
                  </a:fld>
                  <a:endParaRPr lang="en-US" sz="500" b="1">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p:txBody>
            </p:sp>
            <p:sp>
              <p:nvSpPr>
                <p:cNvPr id="95" name="Text Placeholder 11">
                  <a:extLst>
                    <a:ext uri="{FF2B5EF4-FFF2-40B4-BE49-F238E27FC236}">
                      <a16:creationId xmlns:a16="http://schemas.microsoft.com/office/drawing/2014/main" id="{8876ED8C-42E4-2F41-B604-43036083607B}"/>
                    </a:ext>
                  </a:extLst>
                </p:cNvPr>
                <p:cNvSpPr>
                  <a:spLocks noGrp="1"/>
                </p:cNvSpPr>
                <p:nvPr/>
              </p:nvSpPr>
              <p:spPr bwMode="auto">
                <a:xfrm>
                  <a:off x="5487988" y="4095750"/>
                  <a:ext cx="565150" cy="201613"/>
                </a:xfrm>
                <a:prstGeom prst="rect">
                  <a:avLst/>
                </a:prstGeom>
                <a:noFill/>
                <a:ln>
                  <a:noFill/>
                </a:ln>
                <a:extLst>
                  <a:ext uri="{909E8E84-426E-40DD-AFC4-6F175D3DCCD1}">
                    <a14:hiddenFill xmlns:a14="http://schemas.microsoft.com/office/drawing/2010/main">
                      <a:solidFill>
                        <a:scrgbClr r="0" g="0" b="0"/>
                      </a:solidFill>
                    </a14:hiddenFill>
                  </a:ext>
                  <a:ext uri="{909E8E84-426E-40dd-AFC4-6F175D3DCCD1}">
                    <a14:hiddenFill xmlns:a14="http://schemas.microsoft.com/office/drawing/2010/main" xmlns:lc="http://schemas.openxmlformats.org/drawingml/2006/lockedCanvas" xmlns="">
                      <a:solidFill>
                        <a:srgbClr val="FFFFFF"/>
                      </a:solidFill>
                    </a14:hiddenFill>
                  </a:ext>
                  <a:ext uri="{91240B29-F687-4f45-9708-019B960494DF}">
                    <a14:hiddenLine xmlns:a14="http://schemas.microsoft.com/office/drawing/2010/main" xmlns:lc="http://schemas.openxmlformats.org/drawingml/2006/lockedCanvas" xmlns="" w="9525">
                      <a:solidFill>
                        <a:srgbClr val="000000"/>
                      </a:solidFill>
                      <a:miter lim="800000"/>
                      <a:headEnd/>
                      <a:tailEnd/>
                    </a14:hiddenLine>
                  </a:ext>
                  <a:ext uri="{FAA26D3D-D897-4be2-8F04-BA451C77F1D7}">
                    <ma14:placeholderFlag xmlns:ma14="http://schemas.microsoft.com/office/mac/drawingml/2011/main" xmlns:lc="http://schemas.openxmlformats.org/drawingml/2006/lockedCanvas" xmlns="" val="1"/>
                  </a:ext>
                </a:extLst>
              </p:spPr>
              <p:txBody>
                <a:bodyPr vert="horz" wrap="none" lIns="0" tIns="0" rIns="0" bIns="0" numCol="1" spcCol="0" anchor="t" anchorCtr="0" compatLnSpc="1">
                  <a:prstTxWarp prst="textNoShape">
                    <a:avLst/>
                  </a:prstTxWarp>
                  <a:no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fld id="{A0F57AF3-3EFB-461B-A253-4E5B0BB92360}" type="datetime'''''S''''e''''''''''''a''''''''''''''''''''''''fo''''''''od'">
                    <a:rPr lang="en-US" altLang="en-US" sz="556" b="1">
                      <a:latin typeface="Arial" panose="020B0604020202020204" pitchFamily="34" charset="0"/>
                      <a:cs typeface="Arial" panose="020B0604020202020204" pitchFamily="34" charset="0"/>
                      <a:sym typeface="Arial" panose="020B0604020202020204" pitchFamily="34" charset="0"/>
                    </a:rPr>
                    <a:pPr/>
                    <a:t>Seafood</a:t>
                  </a:fld>
                  <a:endParaRPr lang="en-US" sz="500" b="1">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p:txBody>
            </p:sp>
            <p:sp>
              <p:nvSpPr>
                <p:cNvPr id="96" name="Text Placeholder 11">
                  <a:extLst>
                    <a:ext uri="{FF2B5EF4-FFF2-40B4-BE49-F238E27FC236}">
                      <a16:creationId xmlns:a16="http://schemas.microsoft.com/office/drawing/2014/main" id="{C33B7C00-7710-8B43-A05D-DFCBF41EAA4D}"/>
                    </a:ext>
                  </a:extLst>
                </p:cNvPr>
                <p:cNvSpPr>
                  <a:spLocks noGrp="1"/>
                </p:cNvSpPr>
                <p:nvPr/>
              </p:nvSpPr>
              <p:spPr bwMode="auto">
                <a:xfrm>
                  <a:off x="2611438" y="4095750"/>
                  <a:ext cx="268288" cy="201613"/>
                </a:xfrm>
                <a:prstGeom prst="rect">
                  <a:avLst/>
                </a:prstGeom>
                <a:noFill/>
                <a:ln>
                  <a:noFill/>
                </a:ln>
                <a:extLst>
                  <a:ext uri="{909E8E84-426E-40DD-AFC4-6F175D3DCCD1}">
                    <a14:hiddenFill xmlns:a14="http://schemas.microsoft.com/office/drawing/2010/main">
                      <a:solidFill>
                        <a:scrgbClr r="0" g="0" b="0"/>
                      </a:solidFill>
                    </a14:hiddenFill>
                  </a:ext>
                  <a:ext uri="{909E8E84-426E-40dd-AFC4-6F175D3DCCD1}">
                    <a14:hiddenFill xmlns:a14="http://schemas.microsoft.com/office/drawing/2010/main" xmlns:lc="http://schemas.openxmlformats.org/drawingml/2006/lockedCanvas" xmlns="">
                      <a:solidFill>
                        <a:srgbClr val="FFFFFF"/>
                      </a:solidFill>
                    </a14:hiddenFill>
                  </a:ext>
                  <a:ext uri="{91240B29-F687-4f45-9708-019B960494DF}">
                    <a14:hiddenLine xmlns:a14="http://schemas.microsoft.com/office/drawing/2010/main" xmlns:lc="http://schemas.openxmlformats.org/drawingml/2006/lockedCanvas" xmlns="" w="9525">
                      <a:solidFill>
                        <a:srgbClr val="000000"/>
                      </a:solidFill>
                      <a:miter lim="800000"/>
                      <a:headEnd/>
                      <a:tailEnd/>
                    </a14:hiddenLine>
                  </a:ext>
                  <a:ext uri="{FAA26D3D-D897-4be2-8F04-BA451C77F1D7}">
                    <ma14:placeholderFlag xmlns:ma14="http://schemas.microsoft.com/office/mac/drawingml/2011/main" xmlns:lc="http://schemas.openxmlformats.org/drawingml/2006/lockedCanvas" xmlns="" val="1"/>
                  </a:ext>
                </a:extLst>
              </p:spPr>
              <p:txBody>
                <a:bodyPr vert="horz" wrap="none" lIns="0" tIns="0" rIns="0" bIns="0" numCol="1" spcCol="0" anchor="t" anchorCtr="0" compatLnSpc="1">
                  <a:prstTxWarp prst="textNoShape">
                    <a:avLst/>
                  </a:prstTxWarp>
                  <a:no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fld id="{714B8252-5F25-4DDA-89DD-F7246B3624B3}" type="datetime'''''''''''D''''''''el''''''i'''">
                    <a:rPr lang="en-US" altLang="en-US" sz="556" b="1">
                      <a:latin typeface="Arial" panose="020B0604020202020204" pitchFamily="34" charset="0"/>
                      <a:cs typeface="Arial" panose="020B0604020202020204" pitchFamily="34" charset="0"/>
                      <a:sym typeface="Arial" panose="020B0604020202020204" pitchFamily="34" charset="0"/>
                    </a:rPr>
                    <a:pPr/>
                    <a:t>Deli</a:t>
                  </a:fld>
                  <a:endParaRPr lang="en-US" sz="500" b="1">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p:txBody>
            </p:sp>
            <p:sp>
              <p:nvSpPr>
                <p:cNvPr id="97" name="Text Placeholder 11">
                  <a:extLst>
                    <a:ext uri="{FF2B5EF4-FFF2-40B4-BE49-F238E27FC236}">
                      <a16:creationId xmlns:a16="http://schemas.microsoft.com/office/drawing/2014/main" id="{B70EEC4B-342D-ED44-8BB8-C51ED3B00BAE}"/>
                    </a:ext>
                  </a:extLst>
                </p:cNvPr>
                <p:cNvSpPr>
                  <a:spLocks noGrp="1"/>
                </p:cNvSpPr>
                <p:nvPr/>
              </p:nvSpPr>
              <p:spPr bwMode="auto">
                <a:xfrm>
                  <a:off x="3587749" y="4095750"/>
                  <a:ext cx="330200" cy="201613"/>
                </a:xfrm>
                <a:prstGeom prst="rect">
                  <a:avLst/>
                </a:prstGeom>
                <a:noFill/>
                <a:ln>
                  <a:noFill/>
                </a:ln>
                <a:extLst>
                  <a:ext uri="{909E8E84-426E-40DD-AFC4-6F175D3DCCD1}">
                    <a14:hiddenFill xmlns:a14="http://schemas.microsoft.com/office/drawing/2010/main">
                      <a:solidFill>
                        <a:scrgbClr r="0" g="0" b="0"/>
                      </a:solidFill>
                    </a14:hiddenFill>
                  </a:ext>
                  <a:ext uri="{909E8E84-426E-40dd-AFC4-6F175D3DCCD1}">
                    <a14:hiddenFill xmlns:a14="http://schemas.microsoft.com/office/drawing/2010/main" xmlns:lc="http://schemas.openxmlformats.org/drawingml/2006/lockedCanvas" xmlns="">
                      <a:solidFill>
                        <a:srgbClr val="FFFFFF"/>
                      </a:solidFill>
                    </a14:hiddenFill>
                  </a:ext>
                  <a:ext uri="{91240B29-F687-4f45-9708-019B960494DF}">
                    <a14:hiddenLine xmlns:a14="http://schemas.microsoft.com/office/drawing/2010/main" xmlns:lc="http://schemas.openxmlformats.org/drawingml/2006/lockedCanvas" xmlns="" w="9525">
                      <a:solidFill>
                        <a:srgbClr val="000000"/>
                      </a:solidFill>
                      <a:miter lim="800000"/>
                      <a:headEnd/>
                      <a:tailEnd/>
                    </a14:hiddenLine>
                  </a:ext>
                  <a:ext uri="{FAA26D3D-D897-4be2-8F04-BA451C77F1D7}">
                    <ma14:placeholderFlag xmlns:ma14="http://schemas.microsoft.com/office/mac/drawingml/2011/main" xmlns:lc="http://schemas.openxmlformats.org/drawingml/2006/lockedCanvas" xmlns="" val="1"/>
                  </a:ext>
                </a:extLst>
              </p:spPr>
              <p:txBody>
                <a:bodyPr vert="horz" wrap="none" lIns="0" tIns="0" rIns="0" bIns="0" numCol="1" spcCol="0" anchor="t" anchorCtr="0" compatLnSpc="1">
                  <a:prstTxWarp prst="textNoShape">
                    <a:avLst/>
                  </a:prstTxWarp>
                  <a:no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fld id="{A5BD977D-3C43-44C7-8426-91C4BD14A232}" type="datetime'''''''''''''''''''M''''e''''''a''''''''''t'''''''''''''''''">
                    <a:rPr lang="en-US" altLang="en-US" sz="556" b="1">
                      <a:latin typeface="Arial" panose="020B0604020202020204" pitchFamily="34" charset="0"/>
                      <a:cs typeface="Arial" panose="020B0604020202020204" pitchFamily="34" charset="0"/>
                      <a:sym typeface="Arial" panose="020B0604020202020204" pitchFamily="34" charset="0"/>
                    </a:rPr>
                    <a:pPr/>
                    <a:t>Meat</a:t>
                  </a:fld>
                  <a:endParaRPr lang="en-US" sz="500" b="1">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p:txBody>
            </p:sp>
            <p:sp>
              <p:nvSpPr>
                <p:cNvPr id="98" name="Text Placeholder 11">
                  <a:extLst>
                    <a:ext uri="{FF2B5EF4-FFF2-40B4-BE49-F238E27FC236}">
                      <a16:creationId xmlns:a16="http://schemas.microsoft.com/office/drawing/2014/main" id="{5E4977BE-EA82-0646-B12A-F32ECAB8CDA6}"/>
                    </a:ext>
                  </a:extLst>
                </p:cNvPr>
                <p:cNvSpPr>
                  <a:spLocks noGrp="1"/>
                </p:cNvSpPr>
                <p:nvPr/>
              </p:nvSpPr>
              <p:spPr bwMode="auto">
                <a:xfrm>
                  <a:off x="6565900" y="4095750"/>
                  <a:ext cx="430213" cy="201613"/>
                </a:xfrm>
                <a:prstGeom prst="rect">
                  <a:avLst/>
                </a:prstGeom>
                <a:noFill/>
                <a:ln>
                  <a:noFill/>
                </a:ln>
                <a:extLst>
                  <a:ext uri="{909E8E84-426E-40DD-AFC4-6F175D3DCCD1}">
                    <a14:hiddenFill xmlns:a14="http://schemas.microsoft.com/office/drawing/2010/main">
                      <a:solidFill>
                        <a:scrgbClr r="0" g="0" b="0"/>
                      </a:solidFill>
                    </a14:hiddenFill>
                  </a:ext>
                  <a:ext uri="{909E8E84-426E-40dd-AFC4-6F175D3DCCD1}">
                    <a14:hiddenFill xmlns:a14="http://schemas.microsoft.com/office/drawing/2010/main" xmlns:lc="http://schemas.openxmlformats.org/drawingml/2006/lockedCanvas" xmlns="">
                      <a:solidFill>
                        <a:srgbClr val="FFFFFF"/>
                      </a:solidFill>
                    </a14:hiddenFill>
                  </a:ext>
                  <a:ext uri="{91240B29-F687-4f45-9708-019B960494DF}">
                    <a14:hiddenLine xmlns:a14="http://schemas.microsoft.com/office/drawing/2010/main" xmlns:lc="http://schemas.openxmlformats.org/drawingml/2006/lockedCanvas" xmlns="" w="9525">
                      <a:solidFill>
                        <a:srgbClr val="000000"/>
                      </a:solidFill>
                      <a:miter lim="800000"/>
                      <a:headEnd/>
                      <a:tailEnd/>
                    </a14:hiddenLine>
                  </a:ext>
                  <a:ext uri="{FAA26D3D-D897-4be2-8F04-BA451C77F1D7}">
                    <ma14:placeholderFlag xmlns:ma14="http://schemas.microsoft.com/office/mac/drawingml/2011/main" xmlns:lc="http://schemas.openxmlformats.org/drawingml/2006/lockedCanvas" xmlns="" val="1"/>
                  </a:ext>
                </a:extLst>
              </p:spPr>
              <p:txBody>
                <a:bodyPr vert="horz" wrap="none" lIns="0" tIns="0" rIns="0" bIns="0" numCol="1" spcCol="0" anchor="t" anchorCtr="0" compatLnSpc="1">
                  <a:prstTxWarp prst="textNoShape">
                    <a:avLst/>
                  </a:prstTxWarp>
                  <a:no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fld id="{CFA311B6-B4FE-4DD0-A078-38008CB29B02}" type="datetime'''''''''''''''''''''''O''''''''t''h''e''''''r''''''s'''">
                    <a:rPr lang="en-US" altLang="en-US" sz="556" b="1">
                      <a:latin typeface="Arial" panose="020B0604020202020204" pitchFamily="34" charset="0"/>
                      <a:cs typeface="Arial" panose="020B0604020202020204" pitchFamily="34" charset="0"/>
                      <a:sym typeface="Arial" panose="020B0604020202020204" pitchFamily="34" charset="0"/>
                    </a:rPr>
                    <a:pPr/>
                    <a:t>Others</a:t>
                  </a:fld>
                  <a:endParaRPr lang="en-US" sz="500" b="1">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p:txBody>
            </p:sp>
            <p:sp>
              <p:nvSpPr>
                <p:cNvPr id="99" name="Text Placeholder 11">
                  <a:extLst>
                    <a:ext uri="{FF2B5EF4-FFF2-40B4-BE49-F238E27FC236}">
                      <a16:creationId xmlns:a16="http://schemas.microsoft.com/office/drawing/2014/main" id="{D3EA8687-837A-834A-8ADB-795641DA499A}"/>
                    </a:ext>
                  </a:extLst>
                </p:cNvPr>
                <p:cNvSpPr>
                  <a:spLocks noGrp="1"/>
                </p:cNvSpPr>
                <p:nvPr/>
              </p:nvSpPr>
              <p:spPr bwMode="auto">
                <a:xfrm>
                  <a:off x="7626350" y="4095750"/>
                  <a:ext cx="323850" cy="201613"/>
                </a:xfrm>
                <a:prstGeom prst="rect">
                  <a:avLst/>
                </a:prstGeom>
                <a:noFill/>
                <a:ln>
                  <a:noFill/>
                </a:ln>
                <a:extLst>
                  <a:ext uri="{909E8E84-426E-40DD-AFC4-6F175D3DCCD1}">
                    <a14:hiddenFill xmlns:a14="http://schemas.microsoft.com/office/drawing/2010/main">
                      <a:solidFill>
                        <a:scrgbClr r="0" g="0" b="0"/>
                      </a:solidFill>
                    </a14:hiddenFill>
                  </a:ext>
                  <a:ext uri="{909E8E84-426E-40dd-AFC4-6F175D3DCCD1}">
                    <a14:hiddenFill xmlns:a14="http://schemas.microsoft.com/office/drawing/2010/main" xmlns:lc="http://schemas.openxmlformats.org/drawingml/2006/lockedCanvas" xmlns="">
                      <a:solidFill>
                        <a:srgbClr val="FFFFFF"/>
                      </a:solidFill>
                    </a14:hiddenFill>
                  </a:ext>
                  <a:ext uri="{91240B29-F687-4f45-9708-019B960494DF}">
                    <a14:hiddenLine xmlns:a14="http://schemas.microsoft.com/office/drawing/2010/main" xmlns:lc="http://schemas.openxmlformats.org/drawingml/2006/lockedCanvas" xmlns="" w="9525">
                      <a:solidFill>
                        <a:srgbClr val="000000"/>
                      </a:solidFill>
                      <a:miter lim="800000"/>
                      <a:headEnd/>
                      <a:tailEnd/>
                    </a14:hiddenLine>
                  </a:ext>
                  <a:ext uri="{FAA26D3D-D897-4be2-8F04-BA451C77F1D7}">
                    <ma14:placeholderFlag xmlns:ma14="http://schemas.microsoft.com/office/mac/drawingml/2011/main" xmlns:lc="http://schemas.openxmlformats.org/drawingml/2006/lockedCanvas" xmlns="" val="1"/>
                  </a:ext>
                </a:extLst>
              </p:spPr>
              <p:txBody>
                <a:bodyPr vert="horz" wrap="none" lIns="0" tIns="0" rIns="0" bIns="0" numCol="1" spcCol="0" anchor="t" anchorCtr="0" compatLnSpc="1">
                  <a:prstTxWarp prst="textNoShape">
                    <a:avLst/>
                  </a:prstTxWarp>
                  <a:no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fld id="{D75122EC-A470-42FB-B245-08D046D9A1D4}" type="datetime'''''''''''T''''''''''''''''''''''''''''''''''''ota''''''''''l'">
                    <a:rPr lang="en-US" altLang="en-US" sz="556" b="1">
                      <a:latin typeface="Arial" panose="020B0604020202020204" pitchFamily="34" charset="0"/>
                      <a:cs typeface="Arial" panose="020B0604020202020204" pitchFamily="34" charset="0"/>
                      <a:sym typeface="Arial" panose="020B0604020202020204" pitchFamily="34" charset="0"/>
                    </a:rPr>
                    <a:pPr/>
                    <a:t>Total</a:t>
                  </a:fld>
                  <a:endParaRPr lang="en-US" sz="500" b="1">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p:txBody>
            </p:sp>
            <p:sp>
              <p:nvSpPr>
                <p:cNvPr id="100" name="Text Placeholder 11">
                  <a:extLst>
                    <a:ext uri="{FF2B5EF4-FFF2-40B4-BE49-F238E27FC236}">
                      <a16:creationId xmlns:a16="http://schemas.microsoft.com/office/drawing/2014/main" id="{4EB40145-65A2-684B-82D3-69A98E63C9ED}"/>
                    </a:ext>
                  </a:extLst>
                </p:cNvPr>
                <p:cNvSpPr>
                  <a:spLocks noGrp="1"/>
                </p:cNvSpPr>
                <p:nvPr/>
              </p:nvSpPr>
              <p:spPr bwMode="auto">
                <a:xfrm>
                  <a:off x="4481513" y="4095750"/>
                  <a:ext cx="882650" cy="201613"/>
                </a:xfrm>
                <a:prstGeom prst="rect">
                  <a:avLst/>
                </a:prstGeom>
                <a:noFill/>
                <a:ln>
                  <a:noFill/>
                </a:ln>
                <a:extLst>
                  <a:ext uri="{909E8E84-426E-40DD-AFC4-6F175D3DCCD1}">
                    <a14:hiddenFill xmlns:a14="http://schemas.microsoft.com/office/drawing/2010/main">
                      <a:solidFill>
                        <a:scrgbClr r="0" g="0" b="0"/>
                      </a:solidFill>
                    </a14:hiddenFill>
                  </a:ext>
                  <a:ext uri="{909E8E84-426E-40dd-AFC4-6F175D3DCCD1}">
                    <a14:hiddenFill xmlns:a14="http://schemas.microsoft.com/office/drawing/2010/main" xmlns:lc="http://schemas.openxmlformats.org/drawingml/2006/lockedCanvas" xmlns="">
                      <a:solidFill>
                        <a:srgbClr val="FFFFFF"/>
                      </a:solidFill>
                    </a14:hiddenFill>
                  </a:ext>
                  <a:ext uri="{91240B29-F687-4f45-9708-019B960494DF}">
                    <a14:hiddenLine xmlns:a14="http://schemas.microsoft.com/office/drawing/2010/main" xmlns:lc="http://schemas.openxmlformats.org/drawingml/2006/lockedCanvas" xmlns="" w="9525">
                      <a:solidFill>
                        <a:srgbClr val="000000"/>
                      </a:solidFill>
                      <a:miter lim="800000"/>
                      <a:headEnd/>
                      <a:tailEnd/>
                    </a14:hiddenLine>
                  </a:ext>
                  <a:ext uri="{FAA26D3D-D897-4be2-8F04-BA451C77F1D7}">
                    <ma14:placeholderFlag xmlns:ma14="http://schemas.microsoft.com/office/mac/drawingml/2011/main" xmlns:lc="http://schemas.openxmlformats.org/drawingml/2006/lockedCanvas" xmlns="" val="1"/>
                  </a:ext>
                </a:extLst>
              </p:spPr>
              <p:txBody>
                <a:bodyPr vert="horz" wrap="none" lIns="0" tIns="0" rIns="0" bIns="0" numCol="1" spcCol="0" anchor="t" anchorCtr="0" compatLnSpc="1">
                  <a:prstTxWarp prst="textNoShape">
                    <a:avLst/>
                  </a:prstTxWarp>
                  <a:no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r>
                    <a:rPr lang="en-US" sz="556" b="1">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rPr>
                    <a:t>Grocery</a:t>
                  </a:r>
                  <a:endParaRPr lang="en-US" sz="500" b="1">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p:txBody>
            </p:sp>
            <p:sp>
              <p:nvSpPr>
                <p:cNvPr id="101" name="Text Placeholder 11">
                  <a:extLst>
                    <a:ext uri="{FF2B5EF4-FFF2-40B4-BE49-F238E27FC236}">
                      <a16:creationId xmlns:a16="http://schemas.microsoft.com/office/drawing/2014/main" id="{9857F0E5-0732-E442-8545-ED4FEE47A317}"/>
                    </a:ext>
                  </a:extLst>
                </p:cNvPr>
                <p:cNvSpPr>
                  <a:spLocks noGrp="1"/>
                </p:cNvSpPr>
                <p:nvPr/>
              </p:nvSpPr>
              <p:spPr bwMode="gray">
                <a:xfrm>
                  <a:off x="6481109" y="904695"/>
                  <a:ext cx="752527" cy="283337"/>
                </a:xfrm>
                <a:prstGeom prst="rect">
                  <a:avLst/>
                </a:prstGeom>
                <a:noFill/>
                <a:ln>
                  <a:noFill/>
                </a:ln>
                <a:extLst>
                  <a:ext uri="{909E8E84-426E-40DD-AFC4-6F175D3DCCD1}">
                    <a14:hiddenFill xmlns:a14="http://schemas.microsoft.com/office/drawing/2010/main">
                      <a:solidFill>
                        <a:scrgbClr r="0" g="0" b="0"/>
                      </a:solidFill>
                    </a14:hiddenFill>
                  </a:ext>
                  <a:ext uri="{909E8E84-426E-40dd-AFC4-6F175D3DCCD1}">
                    <a14:hiddenFill xmlns:a14="http://schemas.microsoft.com/office/drawing/2010/main" xmlns:lc="http://schemas.openxmlformats.org/drawingml/2006/lockedCanvas" xmlns="">
                      <a:solidFill>
                        <a:srgbClr val="FFFFFF"/>
                      </a:solidFill>
                    </a14:hiddenFill>
                  </a:ext>
                  <a:ext uri="{91240B29-F687-4f45-9708-019B960494DF}">
                    <a14:hiddenLine xmlns:a14="http://schemas.microsoft.com/office/drawing/2010/main" xmlns:lc="http://schemas.openxmlformats.org/drawingml/2006/lockedCanvas" xmlns="" w="9525">
                      <a:solidFill>
                        <a:srgbClr val="000000"/>
                      </a:solidFill>
                      <a:miter lim="800000"/>
                      <a:headEnd/>
                      <a:tailEnd/>
                    </a14:hiddenLine>
                  </a:ext>
                  <a:ext uri="{FAA26D3D-D897-4be2-8F04-BA451C77F1D7}">
                    <ma14:placeholderFlag xmlns:ma14="http://schemas.microsoft.com/office/mac/drawingml/2011/main" xmlns:lc="http://schemas.openxmlformats.org/drawingml/2006/lockedCanvas" xmlns="" val="1"/>
                  </a:ext>
                </a:extLst>
              </p:spPr>
              <p:txBody>
                <a:bodyPr vert="horz" wrap="none" lIns="5733" tIns="0" rIns="5733" bIns="0" numCol="1" spcCol="0" anchor="ctr" anchorCtr="0" compatLnSpc="1">
                  <a:prstTxWarp prst="textNoShape">
                    <a:avLst/>
                  </a:prstTxWarp>
                  <a:noAutofit/>
                </a:bodyPr>
                <a:lstStyle>
                  <a:defPPr>
                    <a:defRPr lang="en-US"/>
                  </a:defPPr>
                  <a:lvl1pPr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1pPr>
                  <a:lvl2pPr marL="4556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2pPr>
                  <a:lvl3pPr marL="9128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3pPr>
                  <a:lvl4pPr marL="13700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4pPr>
                  <a:lvl5pPr marL="1827213" indent="1588" algn="l" defTabSz="912813" rtl="0" fontAlgn="base">
                    <a:spcBef>
                      <a:spcPct val="0"/>
                    </a:spcBef>
                    <a:spcAft>
                      <a:spcPct val="0"/>
                    </a:spcAft>
                    <a:defRPr kern="1200">
                      <a:solidFill>
                        <a:schemeClr val="tx1"/>
                      </a:solidFill>
                      <a:latin typeface="Roboto Light" charset="0"/>
                      <a:ea typeface="ＭＳ Ｐゴシック" charset="0"/>
                      <a:cs typeface="ＭＳ Ｐゴシック" charset="0"/>
                    </a:defRPr>
                  </a:lvl5pPr>
                  <a:lvl6pPr marL="2286000" algn="l" defTabSz="457200" rtl="0" eaLnBrk="1" latinLnBrk="0" hangingPunct="1">
                    <a:defRPr kern="1200">
                      <a:solidFill>
                        <a:schemeClr val="tx1"/>
                      </a:solidFill>
                      <a:latin typeface="Roboto Light" charset="0"/>
                      <a:ea typeface="ＭＳ Ｐゴシック" charset="0"/>
                      <a:cs typeface="ＭＳ Ｐゴシック" charset="0"/>
                    </a:defRPr>
                  </a:lvl6pPr>
                  <a:lvl7pPr marL="2743200" algn="l" defTabSz="457200" rtl="0" eaLnBrk="1" latinLnBrk="0" hangingPunct="1">
                    <a:defRPr kern="1200">
                      <a:solidFill>
                        <a:schemeClr val="tx1"/>
                      </a:solidFill>
                      <a:latin typeface="Roboto Light" charset="0"/>
                      <a:ea typeface="ＭＳ Ｐゴシック" charset="0"/>
                      <a:cs typeface="ＭＳ Ｐゴシック" charset="0"/>
                    </a:defRPr>
                  </a:lvl7pPr>
                  <a:lvl8pPr marL="3200400" algn="l" defTabSz="457200" rtl="0" eaLnBrk="1" latinLnBrk="0" hangingPunct="1">
                    <a:defRPr kern="1200">
                      <a:solidFill>
                        <a:schemeClr val="tx1"/>
                      </a:solidFill>
                      <a:latin typeface="Roboto Light" charset="0"/>
                      <a:ea typeface="ＭＳ Ｐゴシック" charset="0"/>
                      <a:cs typeface="ＭＳ Ｐゴシック" charset="0"/>
                    </a:defRPr>
                  </a:lvl8pPr>
                  <a:lvl9pPr marL="3657600" algn="l" defTabSz="457200" rtl="0" eaLnBrk="1" latinLnBrk="0" hangingPunct="1">
                    <a:defRPr kern="1200">
                      <a:solidFill>
                        <a:schemeClr val="tx1"/>
                      </a:solidFill>
                      <a:latin typeface="Roboto Light" charset="0"/>
                      <a:ea typeface="ＭＳ Ｐゴシック" charset="0"/>
                      <a:cs typeface="ＭＳ Ｐゴシック" charset="0"/>
                    </a:defRPr>
                  </a:lvl9pPr>
                </a:lstStyle>
                <a:p>
                  <a:fld id="{20E9C4FE-8E4E-4620-9F7C-7DFE75683DD9}" type="datetime'''''5''''''.''''''''''''9'''''">
                    <a:rPr lang="en-US" altLang="en-US" sz="556" b="1">
                      <a:latin typeface="Arial" panose="020B0604020202020204" pitchFamily="34" charset="0"/>
                      <a:cs typeface="Arial" panose="020B0604020202020204" pitchFamily="34" charset="0"/>
                      <a:sym typeface="Arial" panose="020B0604020202020204" pitchFamily="34" charset="0"/>
                    </a:rPr>
                    <a:pPr/>
                    <a:t>5.9</a:t>
                  </a:fld>
                  <a:r>
                    <a:rPr lang="en-US" altLang="en-US" sz="556" b="1">
                      <a:latin typeface="Arial" panose="020B0604020202020204" pitchFamily="34" charset="0"/>
                      <a:cs typeface="Arial" panose="020B0604020202020204" pitchFamily="34" charset="0"/>
                      <a:sym typeface="Arial" panose="020B0604020202020204" pitchFamily="34" charset="0"/>
                    </a:rPr>
                    <a:t> M</a:t>
                  </a:r>
                  <a:endParaRPr lang="en-US" sz="389" b="1">
                    <a:latin typeface="Arial" panose="020B0604020202020204" pitchFamily="34" charset="0"/>
                    <a:ea typeface="ＭＳ Ｐゴシック" panose="020B0600070205080204" pitchFamily="34" charset="-128"/>
                    <a:cs typeface="Arial" panose="020B0604020202020204" pitchFamily="34" charset="0"/>
                    <a:sym typeface="Arial" panose="020B0604020202020204" pitchFamily="34" charset="0"/>
                  </a:endParaRPr>
                </a:p>
              </p:txBody>
            </p:sp>
            <p:sp>
              <p:nvSpPr>
                <p:cNvPr id="102" name="Rectangle 101">
                  <a:extLst>
                    <a:ext uri="{FF2B5EF4-FFF2-40B4-BE49-F238E27FC236}">
                      <a16:creationId xmlns:a16="http://schemas.microsoft.com/office/drawing/2014/main" id="{2F7F7847-BBCD-D143-B6F5-2C0F8B52F1C0}"/>
                    </a:ext>
                  </a:extLst>
                </p:cNvPr>
                <p:cNvSpPr/>
                <p:nvPr/>
              </p:nvSpPr>
              <p:spPr>
                <a:xfrm>
                  <a:off x="1379498" y="3128870"/>
                  <a:ext cx="704926" cy="1233655"/>
                </a:xfrm>
                <a:prstGeom prst="rect">
                  <a:avLst/>
                </a:prstGeom>
                <a:noFill/>
                <a:ln>
                  <a:solidFill>
                    <a:srgbClr val="D23A4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l" defTabSz="912813" rtl="0" fontAlgn="base">
                    <a:spcBef>
                      <a:spcPct val="0"/>
                    </a:spcBef>
                    <a:spcAft>
                      <a:spcPct val="0"/>
                    </a:spcAft>
                    <a:defRPr kern="1200">
                      <a:solidFill>
                        <a:schemeClr val="lt1"/>
                      </a:solidFill>
                      <a:latin typeface="+mn-lt"/>
                      <a:ea typeface="+mn-ea"/>
                      <a:cs typeface="+mn-cs"/>
                    </a:defRPr>
                  </a:lvl1pPr>
                  <a:lvl2pPr marL="455613" indent="1588" algn="l" defTabSz="912813" rtl="0" fontAlgn="base">
                    <a:spcBef>
                      <a:spcPct val="0"/>
                    </a:spcBef>
                    <a:spcAft>
                      <a:spcPct val="0"/>
                    </a:spcAft>
                    <a:defRPr kern="1200">
                      <a:solidFill>
                        <a:schemeClr val="lt1"/>
                      </a:solidFill>
                      <a:latin typeface="+mn-lt"/>
                      <a:ea typeface="+mn-ea"/>
                      <a:cs typeface="+mn-cs"/>
                    </a:defRPr>
                  </a:lvl2pPr>
                  <a:lvl3pPr marL="912813" indent="1588" algn="l" defTabSz="912813" rtl="0" fontAlgn="base">
                    <a:spcBef>
                      <a:spcPct val="0"/>
                    </a:spcBef>
                    <a:spcAft>
                      <a:spcPct val="0"/>
                    </a:spcAft>
                    <a:defRPr kern="1200">
                      <a:solidFill>
                        <a:schemeClr val="lt1"/>
                      </a:solidFill>
                      <a:latin typeface="+mn-lt"/>
                      <a:ea typeface="+mn-ea"/>
                      <a:cs typeface="+mn-cs"/>
                    </a:defRPr>
                  </a:lvl3pPr>
                  <a:lvl4pPr marL="1370013" indent="1588" algn="l" defTabSz="912813" rtl="0" fontAlgn="base">
                    <a:spcBef>
                      <a:spcPct val="0"/>
                    </a:spcBef>
                    <a:spcAft>
                      <a:spcPct val="0"/>
                    </a:spcAft>
                    <a:defRPr kern="1200">
                      <a:solidFill>
                        <a:schemeClr val="lt1"/>
                      </a:solidFill>
                      <a:latin typeface="+mn-lt"/>
                      <a:ea typeface="+mn-ea"/>
                      <a:cs typeface="+mn-cs"/>
                    </a:defRPr>
                  </a:lvl4pPr>
                  <a:lvl5pPr marL="1827213" indent="1588" algn="l" defTabSz="912813" rtl="0" fontAlgn="base">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endParaRPr lang="en-US" sz="389">
                    <a:solidFill>
                      <a:schemeClr val="tx2"/>
                    </a:solidFill>
                  </a:endParaRPr>
                </a:p>
              </p:txBody>
            </p:sp>
          </p:grpSp>
        </p:grpSp>
        <p:sp>
          <p:nvSpPr>
            <p:cNvPr id="80" name="TextBox 79">
              <a:extLst>
                <a:ext uri="{FF2B5EF4-FFF2-40B4-BE49-F238E27FC236}">
                  <a16:creationId xmlns:a16="http://schemas.microsoft.com/office/drawing/2014/main" id="{AE0F9273-04ED-8043-9F8B-A5EC0EB9D39B}"/>
                </a:ext>
              </a:extLst>
            </p:cNvPr>
            <p:cNvSpPr txBox="1"/>
            <p:nvPr/>
          </p:nvSpPr>
          <p:spPr>
            <a:xfrm>
              <a:off x="26562416" y="12891534"/>
              <a:ext cx="1131368" cy="671654"/>
            </a:xfrm>
            <a:prstGeom prst="rect">
              <a:avLst/>
            </a:prstGeom>
            <a:noFill/>
          </p:spPr>
          <p:txBody>
            <a:bodyPr wrap="none" rtlCol="0">
              <a:spAutoFit/>
            </a:bodyPr>
            <a:lstStyle/>
            <a:p>
              <a:r>
                <a:rPr lang="en-US" sz="556" b="1">
                  <a:latin typeface="Arial" panose="020B0604020202020204" pitchFamily="34" charset="0"/>
                  <a:cs typeface="Arial" panose="020B0604020202020204" pitchFamily="34" charset="0"/>
                </a:rPr>
                <a:t>21 M</a:t>
              </a:r>
            </a:p>
          </p:txBody>
        </p:sp>
        <p:sp>
          <p:nvSpPr>
            <p:cNvPr id="81" name="TextBox 80">
              <a:extLst>
                <a:ext uri="{FF2B5EF4-FFF2-40B4-BE49-F238E27FC236}">
                  <a16:creationId xmlns:a16="http://schemas.microsoft.com/office/drawing/2014/main" id="{3250A54C-97DF-3D4D-BD28-4C8759522E25}"/>
                </a:ext>
              </a:extLst>
            </p:cNvPr>
            <p:cNvSpPr txBox="1"/>
            <p:nvPr/>
          </p:nvSpPr>
          <p:spPr>
            <a:xfrm>
              <a:off x="25546588" y="14078170"/>
              <a:ext cx="1194750" cy="671654"/>
            </a:xfrm>
            <a:prstGeom prst="rect">
              <a:avLst/>
            </a:prstGeom>
            <a:noFill/>
          </p:spPr>
          <p:txBody>
            <a:bodyPr wrap="none" rtlCol="0">
              <a:spAutoFit/>
            </a:bodyPr>
            <a:lstStyle/>
            <a:p>
              <a:r>
                <a:rPr lang="en-US" sz="556" b="1">
                  <a:latin typeface="Arial" panose="020B0604020202020204" pitchFamily="34" charset="0"/>
                  <a:cs typeface="Arial" panose="020B0604020202020204" pitchFamily="34" charset="0"/>
                </a:rPr>
                <a:t>7.9 M</a:t>
              </a:r>
            </a:p>
          </p:txBody>
        </p:sp>
        <p:sp>
          <p:nvSpPr>
            <p:cNvPr id="82" name="TextBox 81">
              <a:extLst>
                <a:ext uri="{FF2B5EF4-FFF2-40B4-BE49-F238E27FC236}">
                  <a16:creationId xmlns:a16="http://schemas.microsoft.com/office/drawing/2014/main" id="{C1E2D24C-2350-E34A-B63D-5103864E5204}"/>
                </a:ext>
              </a:extLst>
            </p:cNvPr>
            <p:cNvSpPr txBox="1"/>
            <p:nvPr/>
          </p:nvSpPr>
          <p:spPr>
            <a:xfrm>
              <a:off x="27485088" y="12326736"/>
              <a:ext cx="1326792" cy="671654"/>
            </a:xfrm>
            <a:prstGeom prst="rect">
              <a:avLst/>
            </a:prstGeom>
            <a:noFill/>
          </p:spPr>
          <p:txBody>
            <a:bodyPr wrap="none" rtlCol="0">
              <a:spAutoFit/>
            </a:bodyPr>
            <a:lstStyle/>
            <a:p>
              <a:r>
                <a:rPr lang="en-US" sz="556" b="1">
                  <a:latin typeface="Arial" panose="020B0604020202020204" pitchFamily="34" charset="0"/>
                  <a:cs typeface="Arial" panose="020B0604020202020204" pitchFamily="34" charset="0"/>
                </a:rPr>
                <a:t>11.5 M</a:t>
              </a:r>
            </a:p>
          </p:txBody>
        </p:sp>
        <p:sp>
          <p:nvSpPr>
            <p:cNvPr id="83" name="TextBox 82">
              <a:extLst>
                <a:ext uri="{FF2B5EF4-FFF2-40B4-BE49-F238E27FC236}">
                  <a16:creationId xmlns:a16="http://schemas.microsoft.com/office/drawing/2014/main" id="{2304086C-73FA-3345-A0FF-324E82BA4396}"/>
                </a:ext>
              </a:extLst>
            </p:cNvPr>
            <p:cNvSpPr txBox="1"/>
            <p:nvPr/>
          </p:nvSpPr>
          <p:spPr>
            <a:xfrm>
              <a:off x="28610325" y="12217992"/>
              <a:ext cx="1194750" cy="671654"/>
            </a:xfrm>
            <a:prstGeom prst="rect">
              <a:avLst/>
            </a:prstGeom>
            <a:noFill/>
          </p:spPr>
          <p:txBody>
            <a:bodyPr wrap="none" rtlCol="0">
              <a:spAutoFit/>
            </a:bodyPr>
            <a:lstStyle/>
            <a:p>
              <a:r>
                <a:rPr lang="en-US" sz="556" b="1">
                  <a:latin typeface="Arial" panose="020B0604020202020204" pitchFamily="34" charset="0"/>
                  <a:cs typeface="Arial" panose="020B0604020202020204" pitchFamily="34" charset="0"/>
                </a:rPr>
                <a:t>2.1 M</a:t>
              </a:r>
            </a:p>
          </p:txBody>
        </p:sp>
        <p:sp>
          <p:nvSpPr>
            <p:cNvPr id="84" name="TextBox 83">
              <a:extLst>
                <a:ext uri="{FF2B5EF4-FFF2-40B4-BE49-F238E27FC236}">
                  <a16:creationId xmlns:a16="http://schemas.microsoft.com/office/drawing/2014/main" id="{8A6891A0-8589-064E-8F97-221692ACA56B}"/>
                </a:ext>
              </a:extLst>
            </p:cNvPr>
            <p:cNvSpPr txBox="1"/>
            <p:nvPr/>
          </p:nvSpPr>
          <p:spPr>
            <a:xfrm>
              <a:off x="29638512" y="12082048"/>
              <a:ext cx="1194750" cy="671654"/>
            </a:xfrm>
            <a:prstGeom prst="rect">
              <a:avLst/>
            </a:prstGeom>
            <a:noFill/>
          </p:spPr>
          <p:txBody>
            <a:bodyPr wrap="none" rtlCol="0">
              <a:spAutoFit/>
            </a:bodyPr>
            <a:lstStyle/>
            <a:p>
              <a:r>
                <a:rPr lang="en-US" sz="556" b="1">
                  <a:latin typeface="Arial" panose="020B0604020202020204" pitchFamily="34" charset="0"/>
                  <a:cs typeface="Arial" panose="020B0604020202020204" pitchFamily="34" charset="0"/>
                </a:rPr>
                <a:t>2.3 M</a:t>
              </a:r>
            </a:p>
          </p:txBody>
        </p:sp>
      </p:grpSp>
      <p:sp>
        <p:nvSpPr>
          <p:cNvPr id="103" name="Rectangle 102">
            <a:extLst>
              <a:ext uri="{FF2B5EF4-FFF2-40B4-BE49-F238E27FC236}">
                <a16:creationId xmlns:a16="http://schemas.microsoft.com/office/drawing/2014/main" id="{03914115-B482-4642-B7D5-7640C011831F}"/>
              </a:ext>
            </a:extLst>
          </p:cNvPr>
          <p:cNvSpPr/>
          <p:nvPr/>
        </p:nvSpPr>
        <p:spPr>
          <a:xfrm>
            <a:off x="9590155" y="3913474"/>
            <a:ext cx="1983149" cy="254813"/>
          </a:xfrm>
          <a:prstGeom prst="rect">
            <a:avLst/>
          </a:prstGeom>
        </p:spPr>
        <p:txBody>
          <a:bodyPr wrap="square">
            <a:spAutoFit/>
          </a:bodyPr>
          <a:lstStyle/>
          <a:p>
            <a:pPr algn="ctr"/>
            <a:r>
              <a:rPr lang="en-US" sz="528">
                <a:latin typeface="Arial" panose="020B0604020202020204" pitchFamily="34" charset="0"/>
                <a:ea typeface="Arial" charset="0"/>
                <a:cs typeface="Arial" panose="020B0604020202020204" pitchFamily="34" charset="0"/>
              </a:rPr>
              <a:t>Fig 5. </a:t>
            </a:r>
            <a:r>
              <a:rPr lang="en-US" sz="528">
                <a:latin typeface="Arial" panose="020B0604020202020204" pitchFamily="34" charset="0"/>
                <a:cs typeface="Arial" panose="020B0604020202020204" pitchFamily="34" charset="0"/>
              </a:rPr>
              <a:t>Total Net Savings ($) based on predicted OOS instances</a:t>
            </a:r>
          </a:p>
        </p:txBody>
      </p:sp>
      <p:sp>
        <p:nvSpPr>
          <p:cNvPr id="104" name="TextBox 103">
            <a:extLst>
              <a:ext uri="{FF2B5EF4-FFF2-40B4-BE49-F238E27FC236}">
                <a16:creationId xmlns:a16="http://schemas.microsoft.com/office/drawing/2014/main" id="{65D17259-DB92-8D46-B5AF-053539724EEE}"/>
              </a:ext>
            </a:extLst>
          </p:cNvPr>
          <p:cNvSpPr txBox="1"/>
          <p:nvPr/>
        </p:nvSpPr>
        <p:spPr>
          <a:xfrm>
            <a:off x="11399277" y="2882259"/>
            <a:ext cx="282753" cy="348942"/>
          </a:xfrm>
          <a:prstGeom prst="rect">
            <a:avLst/>
          </a:prstGeom>
          <a:noFill/>
        </p:spPr>
        <p:txBody>
          <a:bodyPr wrap="square" rtlCol="0">
            <a:spAutoFit/>
          </a:bodyPr>
          <a:lstStyle/>
          <a:p>
            <a:r>
              <a:rPr lang="en-US" sz="556" b="1">
                <a:latin typeface="Arial" panose="020B0604020202020204" pitchFamily="34" charset="0"/>
                <a:cs typeface="Arial" panose="020B0604020202020204" pitchFamily="34" charset="0"/>
              </a:rPr>
              <a:t>50.6 M</a:t>
            </a:r>
          </a:p>
        </p:txBody>
      </p:sp>
      <p:sp>
        <p:nvSpPr>
          <p:cNvPr id="105" name="TextBox 104">
            <a:extLst>
              <a:ext uri="{FF2B5EF4-FFF2-40B4-BE49-F238E27FC236}">
                <a16:creationId xmlns:a16="http://schemas.microsoft.com/office/drawing/2014/main" id="{97E065FC-AFC5-F04A-B91E-EDA62B8ECE4E}"/>
              </a:ext>
            </a:extLst>
          </p:cNvPr>
          <p:cNvSpPr txBox="1"/>
          <p:nvPr/>
        </p:nvSpPr>
        <p:spPr>
          <a:xfrm>
            <a:off x="9518111" y="4503507"/>
            <a:ext cx="2179581" cy="938719"/>
          </a:xfrm>
          <a:prstGeom prst="rect">
            <a:avLst/>
          </a:prstGeom>
          <a:noFill/>
        </p:spPr>
        <p:txBody>
          <a:bodyPr wrap="square" rtlCol="0">
            <a:spAutoFit/>
          </a:bodyPr>
          <a:lstStyle/>
          <a:p>
            <a:pPr algn="just">
              <a:spcBef>
                <a:spcPct val="50000"/>
              </a:spcBef>
            </a:pPr>
            <a:r>
              <a:rPr lang="en-US" altLang="en-US" sz="500" spc="3">
                <a:latin typeface="Arial"/>
                <a:cs typeface="Arial"/>
              </a:rPr>
              <a:t>Provide answers to your research questions here, possibly using bullet points to be clear to your reader.</a:t>
            </a:r>
          </a:p>
          <a:p>
            <a:pPr algn="just">
              <a:spcBef>
                <a:spcPct val="50000"/>
              </a:spcBef>
            </a:pPr>
            <a:endParaRPr lang="en-US" altLang="en-US" sz="500" spc="3">
              <a:latin typeface="Arial"/>
              <a:cs typeface="Arial"/>
            </a:endParaRPr>
          </a:p>
          <a:p>
            <a:pPr algn="just">
              <a:spcBef>
                <a:spcPct val="50000"/>
              </a:spcBef>
            </a:pPr>
            <a:r>
              <a:rPr lang="en-US" altLang="en-US" sz="500" spc="3">
                <a:latin typeface="Arial"/>
                <a:cs typeface="Arial"/>
              </a:rPr>
              <a:t>Anything else you feel is an important take-away that led to your result (e.g. how you created features, the models or software you used, etc.). If nothing important comes to mind, how do you think your project and insights could be improved based on your studies limitations (e.g. available data, domain knowledge, technology barriers, etc.)</a:t>
            </a:r>
            <a:endParaRPr lang="en-US" altLang="en-US" sz="500">
              <a:latin typeface="Arial"/>
              <a:cs typeface="Arial"/>
            </a:endParaRPr>
          </a:p>
          <a:p>
            <a:endParaRPr lang="en-US" sz="500"/>
          </a:p>
        </p:txBody>
      </p:sp>
      <p:sp>
        <p:nvSpPr>
          <p:cNvPr id="106" name="Rectangle 105">
            <a:extLst>
              <a:ext uri="{FF2B5EF4-FFF2-40B4-BE49-F238E27FC236}">
                <a16:creationId xmlns:a16="http://schemas.microsoft.com/office/drawing/2014/main" id="{FDF74BEC-DB0F-FA42-B2A3-DCD1E8C9E4B8}"/>
              </a:ext>
            </a:extLst>
          </p:cNvPr>
          <p:cNvSpPr/>
          <p:nvPr/>
        </p:nvSpPr>
        <p:spPr>
          <a:xfrm>
            <a:off x="9507862" y="5445540"/>
            <a:ext cx="1460489" cy="212046"/>
          </a:xfrm>
          <a:prstGeom prst="rect">
            <a:avLst/>
          </a:prstGeom>
        </p:spPr>
        <p:txBody>
          <a:bodyPr wrap="square">
            <a:spAutoFit/>
          </a:bodyPr>
          <a:lstStyle/>
          <a:p>
            <a:r>
              <a:rPr lang="en-US" sz="778" b="1">
                <a:latin typeface="Arial" panose="020B0604020202020204" pitchFamily="34" charset="0"/>
                <a:cs typeface="Arial" panose="020B0604020202020204" pitchFamily="34" charset="0"/>
              </a:rPr>
              <a:t>ACKNOWLEDGEMENTS</a:t>
            </a:r>
          </a:p>
        </p:txBody>
      </p:sp>
      <p:sp>
        <p:nvSpPr>
          <p:cNvPr id="107" name="TextBox 106">
            <a:extLst>
              <a:ext uri="{FF2B5EF4-FFF2-40B4-BE49-F238E27FC236}">
                <a16:creationId xmlns:a16="http://schemas.microsoft.com/office/drawing/2014/main" id="{3AA2FCB8-11C0-6F40-AA0B-61B3C8C521D0}"/>
              </a:ext>
            </a:extLst>
          </p:cNvPr>
          <p:cNvSpPr txBox="1"/>
          <p:nvPr/>
        </p:nvSpPr>
        <p:spPr>
          <a:xfrm>
            <a:off x="9520461" y="5661142"/>
            <a:ext cx="2183438" cy="246221"/>
          </a:xfrm>
          <a:prstGeom prst="rect">
            <a:avLst/>
          </a:prstGeom>
          <a:noFill/>
        </p:spPr>
        <p:txBody>
          <a:bodyPr wrap="square">
            <a:spAutoFit/>
          </a:bodyPr>
          <a:lstStyle/>
          <a:p>
            <a:pPr algn="just"/>
            <a:r>
              <a:rPr lang="en-IN" sz="500" spc="3">
                <a:latin typeface="Arial"/>
                <a:cs typeface="Arial"/>
              </a:rPr>
              <a:t>We would like to thank Professor Matthew Lanham and our industry partner for this opportunity, their guidance, and support on this project.</a:t>
            </a:r>
          </a:p>
        </p:txBody>
      </p:sp>
      <p:sp>
        <p:nvSpPr>
          <p:cNvPr id="109" name="Rectangle 108">
            <a:extLst>
              <a:ext uri="{FF2B5EF4-FFF2-40B4-BE49-F238E27FC236}">
                <a16:creationId xmlns:a16="http://schemas.microsoft.com/office/drawing/2014/main" id="{A2340299-52F6-B845-98C4-1D5E456253D2}"/>
              </a:ext>
            </a:extLst>
          </p:cNvPr>
          <p:cNvSpPr/>
          <p:nvPr/>
        </p:nvSpPr>
        <p:spPr bwMode="auto">
          <a:xfrm>
            <a:off x="-18143" y="6089361"/>
            <a:ext cx="12237357" cy="423924"/>
          </a:xfrm>
          <a:prstGeom prst="rect">
            <a:avLst/>
          </a:prstGeom>
          <a:solidFill>
            <a:srgbClr val="CFB991"/>
          </a:solidFill>
          <a:ln w="9525" cap="flat" cmpd="sng" algn="ctr">
            <a:noFill/>
            <a:prstDash val="solid"/>
            <a:round/>
            <a:headEnd type="none" w="med" len="med"/>
            <a:tailEnd type="none" w="med" len="med"/>
          </a:ln>
          <a:effectLst/>
        </p:spPr>
        <p:txBody>
          <a:bodyPr vert="horz" wrap="square" lIns="25400" tIns="12700" rIns="25400" bIns="12700" numCol="1" rtlCol="0" anchor="t" anchorCtr="0" compatLnSpc="1">
            <a:prstTxWarp prst="textNoShape">
              <a:avLst/>
            </a:prstTxWarp>
          </a:bodyPr>
          <a:lstStyle/>
          <a:p>
            <a:pPr defTabSz="254020" eaLnBrk="0" fontAlgn="base" hangingPunct="0">
              <a:spcBef>
                <a:spcPct val="0"/>
              </a:spcBef>
              <a:spcAft>
                <a:spcPct val="0"/>
              </a:spcAft>
            </a:pPr>
            <a:endParaRPr lang="en-US" sz="667">
              <a:latin typeface="Times" charset="0"/>
            </a:endParaRPr>
          </a:p>
        </p:txBody>
      </p:sp>
      <p:pic>
        <p:nvPicPr>
          <p:cNvPr id="1026" name="Picture 2">
            <a:extLst>
              <a:ext uri="{FF2B5EF4-FFF2-40B4-BE49-F238E27FC236}">
                <a16:creationId xmlns:a16="http://schemas.microsoft.com/office/drawing/2014/main" id="{8158848C-FDD6-8578-650C-C4F00329173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9930" y="3381776"/>
            <a:ext cx="2183438" cy="14925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C1F25FCC-2ED6-FEA1-3078-4D62DCE14F1B}"/>
              </a:ext>
            </a:extLst>
          </p:cNvPr>
          <p:cNvSpPr txBox="1">
            <a:spLocks/>
          </p:cNvSpPr>
          <p:nvPr/>
        </p:nvSpPr>
        <p:spPr bwMode="blackWhite">
          <a:xfrm>
            <a:off x="274420" y="608630"/>
            <a:ext cx="7988980" cy="332399"/>
          </a:xfrm>
          <a:prstGeom prst="rect">
            <a:avLst/>
          </a:prstGeom>
          <a:noFill/>
          <a:ln w="38100" cap="sq">
            <a:noFill/>
            <a:miter lim="800000"/>
          </a:ln>
        </p:spPr>
        <p:txBody>
          <a:bodyPr vert="horz" wrap="square" lIns="0" tIns="0" rIns="0" bIns="0" rtlCol="0" anchor="t" anchorCtr="0">
            <a:spAutoFit/>
          </a:bodyPr>
          <a:lstStyle>
            <a:lvl1pPr algn="l" defTabSz="914400" rtl="0" eaLnBrk="1" latinLnBrk="0" hangingPunct="1">
              <a:lnSpc>
                <a:spcPct val="90000"/>
              </a:lnSpc>
              <a:spcBef>
                <a:spcPct val="0"/>
              </a:spcBef>
              <a:buNone/>
              <a:defRPr sz="2400" b="1" i="1" kern="1200" cap="none" spc="0" baseline="0">
                <a:solidFill>
                  <a:schemeClr val="tx2"/>
                </a:solidFill>
                <a:latin typeface="Franklin Gothic Book" panose="020B0503020102020204"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1" u="none" strike="noStrike" kern="1200" cap="none" spc="0" normalizeH="0" baseline="0" noProof="0">
                <a:ln>
                  <a:noFill/>
                </a:ln>
                <a:solidFill>
                  <a:srgbClr val="C9B991"/>
                </a:solidFill>
                <a:effectLst/>
                <a:uLnTx/>
                <a:uFillTx/>
                <a:latin typeface="Franklin Gothic Book"/>
                <a:ea typeface="+mj-ea"/>
                <a:cs typeface="+mj-cs"/>
              </a:rPr>
              <a:t>Project Poster – WIP</a:t>
            </a:r>
            <a:endParaRPr kumimoji="0" lang="en-US" sz="2400" b="1" i="1" u="none" strike="noStrike" kern="1200" cap="none" spc="0" normalizeH="0" baseline="0" noProof="0">
              <a:ln>
                <a:noFill/>
              </a:ln>
              <a:solidFill>
                <a:srgbClr val="C9B991"/>
              </a:solidFill>
              <a:effectLst/>
              <a:uLnTx/>
              <a:uFillTx/>
              <a:latin typeface="Franklin Gothic Book" panose="020B0503020102020204" pitchFamily="34" charset="0"/>
              <a:ea typeface="+mj-ea"/>
              <a:cs typeface="+mj-cs"/>
            </a:endParaRPr>
          </a:p>
        </p:txBody>
      </p:sp>
    </p:spTree>
    <p:extLst>
      <p:ext uri="{BB962C8B-B14F-4D97-AF65-F5344CB8AC3E}">
        <p14:creationId xmlns:p14="http://schemas.microsoft.com/office/powerpoint/2010/main" val="8078458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6238892-43B5-60CC-D525-3DF5052195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E43B92-4779-6A56-A8C5-71F891219C97}"/>
              </a:ext>
            </a:extLst>
          </p:cNvPr>
          <p:cNvSpPr>
            <a:spLocks noGrp="1"/>
          </p:cNvSpPr>
          <p:nvPr>
            <p:ph type="ctrTitle"/>
          </p:nvPr>
        </p:nvSpPr>
        <p:spPr/>
        <p:txBody>
          <a:bodyPr/>
          <a:lstStyle/>
          <a:p>
            <a:r>
              <a:rPr lang="en-US">
                <a:latin typeface="Franklin Gothic Book"/>
              </a:rPr>
              <a:t>Problem Statement 3: Increased Intercompany Transfers</a:t>
            </a:r>
            <a:endParaRPr lang="en-US"/>
          </a:p>
        </p:txBody>
      </p:sp>
      <p:sp>
        <p:nvSpPr>
          <p:cNvPr id="5" name="Date Placeholder 4">
            <a:extLst>
              <a:ext uri="{FF2B5EF4-FFF2-40B4-BE49-F238E27FC236}">
                <a16:creationId xmlns:a16="http://schemas.microsoft.com/office/drawing/2014/main" id="{3767E98B-F714-D481-7060-9467B51A5640}"/>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EE516E27-6A2F-8681-D3E3-B62025E518A0}"/>
              </a:ext>
            </a:extLst>
          </p:cNvPr>
          <p:cNvSpPr>
            <a:spLocks noGrp="1"/>
          </p:cNvSpPr>
          <p:nvPr>
            <p:ph type="sldNum" sz="quarter" idx="12"/>
          </p:nvPr>
        </p:nvSpPr>
        <p:spPr/>
        <p:txBody>
          <a:bodyPr/>
          <a:lstStyle/>
          <a:p>
            <a:fld id="{8A7A6979-0714-4377-B894-6BE4C2D6E202}" type="slidenum">
              <a:rPr lang="en-US" smtClean="0"/>
              <a:pPr/>
              <a:t>37</a:t>
            </a:fld>
            <a:endParaRPr lang="en-US"/>
          </a:p>
        </p:txBody>
      </p:sp>
      <p:sp>
        <p:nvSpPr>
          <p:cNvPr id="8" name="Rectangle 7">
            <a:extLst>
              <a:ext uri="{FF2B5EF4-FFF2-40B4-BE49-F238E27FC236}">
                <a16:creationId xmlns:a16="http://schemas.microsoft.com/office/drawing/2014/main" id="{8AEA48ED-2BA2-0D30-3EBE-9ACEE1233F5D}"/>
              </a:ext>
            </a:extLst>
          </p:cNvPr>
          <p:cNvSpPr/>
          <p:nvPr/>
        </p:nvSpPr>
        <p:spPr>
          <a:xfrm>
            <a:off x="210726" y="1418685"/>
            <a:ext cx="3844954" cy="657137"/>
          </a:xfrm>
          <a:prstGeom prst="rect">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t>Implications</a:t>
            </a:r>
          </a:p>
        </p:txBody>
      </p:sp>
      <p:sp>
        <p:nvSpPr>
          <p:cNvPr id="4" name="Rectangle 3">
            <a:extLst>
              <a:ext uri="{FF2B5EF4-FFF2-40B4-BE49-F238E27FC236}">
                <a16:creationId xmlns:a16="http://schemas.microsoft.com/office/drawing/2014/main" id="{C195E455-DC63-59CC-18FE-7BD943E05052}"/>
              </a:ext>
            </a:extLst>
          </p:cNvPr>
          <p:cNvSpPr/>
          <p:nvPr/>
        </p:nvSpPr>
        <p:spPr>
          <a:xfrm>
            <a:off x="210726" y="2075822"/>
            <a:ext cx="3844954" cy="3410574"/>
          </a:xfrm>
          <a:prstGeom prst="rect">
            <a:avLst/>
          </a:prstGeom>
          <a:solidFill>
            <a:srgbClr val="EDE8DB"/>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400" b="1">
                <a:ea typeface="+mn-lt"/>
                <a:cs typeface="+mn-lt"/>
              </a:rPr>
              <a:t>Supply Chain Inefficiencies</a:t>
            </a:r>
            <a:r>
              <a:rPr lang="en-US" sz="1400" b="1">
                <a:latin typeface="Franklin Gothic Book"/>
              </a:rPr>
              <a:t> - </a:t>
            </a:r>
            <a:endParaRPr lang="en-US" sz="1400">
              <a:latin typeface="Franklin Gothic Book"/>
            </a:endParaRPr>
          </a:p>
          <a:p>
            <a:pPr marL="285750" indent="-285750">
              <a:buFont typeface="Arial"/>
              <a:buChar char="•"/>
            </a:pPr>
            <a:r>
              <a:rPr lang="en-US" sz="1400">
                <a:ea typeface="+mn-lt"/>
                <a:cs typeface="+mn-lt"/>
              </a:rPr>
              <a:t>Overburdened locations managing both high shipment volumes and transfers.</a:t>
            </a:r>
          </a:p>
          <a:p>
            <a:pPr marL="285750" indent="-285750">
              <a:buFont typeface="Arial" panose="020B0604020202020204" pitchFamily="34" charset="0"/>
              <a:buChar char="•"/>
            </a:pPr>
            <a:r>
              <a:rPr lang="en-US" sz="1400">
                <a:ea typeface="+mn-lt"/>
                <a:cs typeface="+mn-lt"/>
              </a:rPr>
              <a:t>Long-distance transfers causing delays and higher costs.</a:t>
            </a:r>
            <a:endParaRPr lang="en-US"/>
          </a:p>
          <a:p>
            <a:endParaRPr lang="en-US" sz="1400" b="1">
              <a:latin typeface="Franklin Gothic Book"/>
            </a:endParaRPr>
          </a:p>
          <a:p>
            <a:r>
              <a:rPr lang="en-US" sz="1400" b="1">
                <a:latin typeface="Franklin Gothic Book"/>
              </a:rPr>
              <a:t>Customer Dissatisfaction</a:t>
            </a:r>
          </a:p>
          <a:p>
            <a:pPr marL="285750" indent="-285750">
              <a:buFont typeface="Arial"/>
              <a:buChar char="•"/>
            </a:pPr>
            <a:r>
              <a:rPr lang="en-US" sz="1400">
                <a:ea typeface="+mn-lt"/>
                <a:cs typeface="+mn-lt"/>
              </a:rPr>
              <a:t>Transfers improve order fulfillment rates but may delay deliveries.</a:t>
            </a:r>
          </a:p>
          <a:p>
            <a:pPr marL="285750" indent="-285750">
              <a:buFont typeface="Arial" panose="020B0604020202020204" pitchFamily="34" charset="0"/>
              <a:buChar char="•"/>
            </a:pPr>
            <a:r>
              <a:rPr lang="en-US" sz="1400">
                <a:ea typeface="+mn-lt"/>
                <a:cs typeface="+mn-lt"/>
              </a:rPr>
              <a:t>Excessive reliance on transfers can negatively affect customer experience.</a:t>
            </a:r>
            <a:endParaRPr lang="en-US"/>
          </a:p>
        </p:txBody>
      </p:sp>
      <p:sp>
        <p:nvSpPr>
          <p:cNvPr id="9" name="Rectangle 8">
            <a:extLst>
              <a:ext uri="{FF2B5EF4-FFF2-40B4-BE49-F238E27FC236}">
                <a16:creationId xmlns:a16="http://schemas.microsoft.com/office/drawing/2014/main" id="{5450580C-1C87-A250-7821-51ACFA5D1608}"/>
              </a:ext>
            </a:extLst>
          </p:cNvPr>
          <p:cNvSpPr/>
          <p:nvPr/>
        </p:nvSpPr>
        <p:spPr>
          <a:xfrm>
            <a:off x="4161622" y="2075822"/>
            <a:ext cx="3844954" cy="3410574"/>
          </a:xfrm>
          <a:prstGeom prst="rect">
            <a:avLst/>
          </a:prstGeom>
          <a:solidFill>
            <a:srgbClr val="EDE8DB"/>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342900" indent="-342900">
              <a:buAutoNum type="arabicPeriod"/>
            </a:pPr>
            <a:r>
              <a:rPr lang="en-US" sz="1400">
                <a:ea typeface="+mn-lt"/>
                <a:cs typeface="+mn-lt"/>
              </a:rPr>
              <a:t>Do you </a:t>
            </a:r>
            <a:r>
              <a:rPr lang="en-US" sz="1400" b="1">
                <a:ea typeface="+mn-lt"/>
                <a:cs typeface="+mn-lt"/>
              </a:rPr>
              <a:t>track transfer costs </a:t>
            </a:r>
            <a:r>
              <a:rPr lang="en-US" sz="1400">
                <a:ea typeface="+mn-lt"/>
                <a:cs typeface="+mn-lt"/>
              </a:rPr>
              <a:t>(e.g., transportation, handling)?</a:t>
            </a:r>
            <a:endParaRPr lang="en-US">
              <a:ea typeface="+mn-lt"/>
              <a:cs typeface="+mn-lt"/>
            </a:endParaRPr>
          </a:p>
          <a:p>
            <a:pPr marL="342900" indent="-342900">
              <a:buAutoNum type="arabicPeriod"/>
            </a:pPr>
            <a:r>
              <a:rPr lang="en-US" sz="1400">
                <a:ea typeface="+mn-lt"/>
                <a:cs typeface="+mn-lt"/>
              </a:rPr>
              <a:t>Are there </a:t>
            </a:r>
            <a:r>
              <a:rPr lang="en-US" sz="1400" b="1">
                <a:ea typeface="+mn-lt"/>
                <a:cs typeface="+mn-lt"/>
              </a:rPr>
              <a:t>seasonal trends or behaviors </a:t>
            </a:r>
            <a:r>
              <a:rPr lang="en-US" sz="1400">
                <a:ea typeface="+mn-lt"/>
                <a:cs typeface="+mn-lt"/>
              </a:rPr>
              <a:t>driving higher transfers?</a:t>
            </a:r>
            <a:endParaRPr lang="en-US">
              <a:ea typeface="+mn-lt"/>
              <a:cs typeface="+mn-lt"/>
            </a:endParaRPr>
          </a:p>
          <a:p>
            <a:pPr marL="342900" indent="-342900">
              <a:buAutoNum type="arabicPeriod"/>
            </a:pPr>
            <a:r>
              <a:rPr lang="en-US" sz="1400">
                <a:ea typeface="+mn-lt"/>
                <a:cs typeface="+mn-lt"/>
              </a:rPr>
              <a:t>What KPIs measure intercompany transfer success (e.g., </a:t>
            </a:r>
            <a:r>
              <a:rPr lang="en-US" sz="1400" b="1">
                <a:ea typeface="+mn-lt"/>
                <a:cs typeface="+mn-lt"/>
              </a:rPr>
              <a:t>delivery time, fulfillment rate</a:t>
            </a:r>
            <a:r>
              <a:rPr lang="en-US" sz="1400">
                <a:ea typeface="+mn-lt"/>
                <a:cs typeface="+mn-lt"/>
              </a:rPr>
              <a:t>)?</a:t>
            </a:r>
            <a:endParaRPr lang="en-US">
              <a:ea typeface="+mn-lt"/>
              <a:cs typeface="+mn-lt"/>
            </a:endParaRPr>
          </a:p>
          <a:p>
            <a:pPr marL="342900" indent="-342900">
              <a:buAutoNum type="arabicPeriod"/>
            </a:pPr>
            <a:r>
              <a:rPr lang="en-US" sz="1400">
                <a:ea typeface="+mn-lt"/>
                <a:cs typeface="+mn-lt"/>
              </a:rPr>
              <a:t>Is a </a:t>
            </a:r>
            <a:r>
              <a:rPr lang="en-US" sz="1400" b="1">
                <a:ea typeface="+mn-lt"/>
                <a:cs typeface="+mn-lt"/>
              </a:rPr>
              <a:t>specific seed type </a:t>
            </a:r>
            <a:r>
              <a:rPr lang="en-US" sz="1400">
                <a:ea typeface="+mn-lt"/>
                <a:cs typeface="+mn-lt"/>
              </a:rPr>
              <a:t>at a warehouse </a:t>
            </a:r>
            <a:r>
              <a:rPr lang="en-US" sz="1400" b="1">
                <a:ea typeface="+mn-lt"/>
                <a:cs typeface="+mn-lt"/>
              </a:rPr>
              <a:t>driving transfers</a:t>
            </a:r>
            <a:r>
              <a:rPr lang="en-US" sz="1400">
                <a:ea typeface="+mn-lt"/>
                <a:cs typeface="+mn-lt"/>
              </a:rPr>
              <a:t>?</a:t>
            </a:r>
            <a:endParaRPr lang="en-US">
              <a:ea typeface="+mn-lt"/>
              <a:cs typeface="+mn-lt"/>
            </a:endParaRPr>
          </a:p>
          <a:p>
            <a:pPr marL="342900" indent="-342900">
              <a:buAutoNum type="arabicPeriod"/>
            </a:pPr>
            <a:r>
              <a:rPr lang="en-US" sz="1400">
                <a:ea typeface="+mn-lt"/>
                <a:cs typeface="+mn-lt"/>
              </a:rPr>
              <a:t>Are there any </a:t>
            </a:r>
            <a:r>
              <a:rPr lang="en-US" sz="1400" b="1">
                <a:ea typeface="+mn-lt"/>
                <a:cs typeface="+mn-lt"/>
              </a:rPr>
              <a:t>current goals or limits </a:t>
            </a:r>
            <a:r>
              <a:rPr lang="en-US" sz="1400">
                <a:ea typeface="+mn-lt"/>
                <a:cs typeface="+mn-lt"/>
              </a:rPr>
              <a:t>that AgReliant has set to minimize this? </a:t>
            </a:r>
            <a:endParaRPr lang="en-US">
              <a:ea typeface="+mn-lt"/>
              <a:cs typeface="+mn-lt"/>
            </a:endParaRPr>
          </a:p>
        </p:txBody>
      </p:sp>
      <p:sp>
        <p:nvSpPr>
          <p:cNvPr id="11" name="Rectangle 10">
            <a:extLst>
              <a:ext uri="{FF2B5EF4-FFF2-40B4-BE49-F238E27FC236}">
                <a16:creationId xmlns:a16="http://schemas.microsoft.com/office/drawing/2014/main" id="{2C03997A-D570-EF4F-D66C-8D9C574CCC4D}"/>
              </a:ext>
            </a:extLst>
          </p:cNvPr>
          <p:cNvSpPr/>
          <p:nvPr/>
        </p:nvSpPr>
        <p:spPr>
          <a:xfrm>
            <a:off x="8110762" y="2075822"/>
            <a:ext cx="3844954" cy="3410574"/>
          </a:xfrm>
          <a:prstGeom prst="rect">
            <a:avLst/>
          </a:prstGeom>
          <a:solidFill>
            <a:srgbClr val="EDE8DB"/>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342900" indent="-342900">
              <a:buAutoNum type="arabicPeriod"/>
            </a:pPr>
            <a:r>
              <a:rPr lang="en-US" sz="1400">
                <a:ea typeface="+mn-lt"/>
                <a:cs typeface="+mn-lt"/>
              </a:rPr>
              <a:t>Recommend </a:t>
            </a:r>
            <a:r>
              <a:rPr lang="en-US" sz="1400" b="1">
                <a:ea typeface="+mn-lt"/>
                <a:cs typeface="+mn-lt"/>
              </a:rPr>
              <a:t>optimal inventory placemen</a:t>
            </a:r>
            <a:r>
              <a:rPr lang="en-US" sz="1400">
                <a:ea typeface="+mn-lt"/>
                <a:cs typeface="+mn-lt"/>
              </a:rPr>
              <a:t>t to reduce transfers.</a:t>
            </a:r>
            <a:endParaRPr lang="en-US"/>
          </a:p>
          <a:p>
            <a:pPr marL="228600" indent="-228600">
              <a:buFont typeface="+mj-lt"/>
              <a:buAutoNum type="arabicPeriod"/>
            </a:pPr>
            <a:endParaRPr lang="en-US" sz="600">
              <a:latin typeface="Franklin Gothic Book"/>
            </a:endParaRPr>
          </a:p>
          <a:p>
            <a:pPr marL="342900" indent="-342900">
              <a:buAutoNum type="arabicPeriod"/>
            </a:pPr>
            <a:r>
              <a:rPr lang="en-US" sz="1400">
                <a:ea typeface="+mn-lt"/>
                <a:cs typeface="+mn-lt"/>
              </a:rPr>
              <a:t>Analyze </a:t>
            </a:r>
            <a:r>
              <a:rPr lang="en-US" sz="1400" b="1">
                <a:ea typeface="+mn-lt"/>
                <a:cs typeface="+mn-lt"/>
              </a:rPr>
              <a:t>customer demand patterns</a:t>
            </a:r>
            <a:r>
              <a:rPr lang="en-US" sz="1400">
                <a:ea typeface="+mn-lt"/>
                <a:cs typeface="+mn-lt"/>
              </a:rPr>
              <a:t> leading to transfers.</a:t>
            </a:r>
          </a:p>
          <a:p>
            <a:pPr marL="228600" indent="-228600">
              <a:buFont typeface="+mj-lt"/>
              <a:buAutoNum type="arabicPeriod"/>
            </a:pPr>
            <a:endParaRPr lang="en-US" sz="600">
              <a:latin typeface="Franklin Gothic Book"/>
            </a:endParaRPr>
          </a:p>
          <a:p>
            <a:pPr marL="342900" indent="-342900">
              <a:buAutoNum type="arabicPeriod"/>
            </a:pPr>
            <a:r>
              <a:rPr lang="en-US" sz="1400">
                <a:ea typeface="+mn-lt"/>
                <a:cs typeface="+mn-lt"/>
              </a:rPr>
              <a:t>Predict</a:t>
            </a:r>
            <a:r>
              <a:rPr lang="en-US" sz="1400" b="1">
                <a:ea typeface="+mn-lt"/>
                <a:cs typeface="+mn-lt"/>
              </a:rPr>
              <a:t> future demand</a:t>
            </a:r>
            <a:r>
              <a:rPr lang="en-US" sz="1400">
                <a:ea typeface="+mn-lt"/>
                <a:cs typeface="+mn-lt"/>
              </a:rPr>
              <a:t> using historical data.</a:t>
            </a:r>
          </a:p>
          <a:p>
            <a:pPr marL="228600" indent="-228600">
              <a:buFont typeface="Franklin Gothic Medium" panose="020B0603020102020204"/>
              <a:buAutoNum type="arabicPeriod"/>
            </a:pPr>
            <a:endParaRPr lang="en-US" sz="600">
              <a:ea typeface="+mn-lt"/>
              <a:cs typeface="+mn-lt"/>
            </a:endParaRPr>
          </a:p>
          <a:p>
            <a:pPr marL="342900" indent="-342900">
              <a:buAutoNum type="arabicPeriod"/>
            </a:pPr>
            <a:r>
              <a:rPr lang="en-US" sz="1400">
                <a:ea typeface="+mn-lt"/>
                <a:cs typeface="+mn-lt"/>
              </a:rPr>
              <a:t>Identify </a:t>
            </a:r>
            <a:r>
              <a:rPr lang="en-US" sz="1400" b="1">
                <a:ea typeface="+mn-lt"/>
                <a:cs typeface="+mn-lt"/>
              </a:rPr>
              <a:t>seasonal patterns</a:t>
            </a:r>
            <a:r>
              <a:rPr lang="en-US" sz="1400">
                <a:ea typeface="+mn-lt"/>
                <a:cs typeface="+mn-lt"/>
              </a:rPr>
              <a:t> in transfers and shipments.</a:t>
            </a:r>
            <a:endParaRPr lang="en-US"/>
          </a:p>
          <a:p>
            <a:pPr marL="342900" indent="-342900">
              <a:buFont typeface="Franklin Gothic Medium" panose="020B0603020102020204"/>
              <a:buAutoNum type="arabicPeriod"/>
            </a:pPr>
            <a:endParaRPr lang="en-US" sz="600">
              <a:latin typeface="Franklin Gothic Book"/>
            </a:endParaRPr>
          </a:p>
          <a:p>
            <a:r>
              <a:rPr lang="en-US" sz="1400" i="1">
                <a:latin typeface="Franklin Gothic Book"/>
              </a:rPr>
              <a:t>        … Anything else??</a:t>
            </a:r>
          </a:p>
        </p:txBody>
      </p:sp>
      <p:pic>
        <p:nvPicPr>
          <p:cNvPr id="15" name="Graphic 14" descr="Presentation with pie chart with solid fill">
            <a:extLst>
              <a:ext uri="{FF2B5EF4-FFF2-40B4-BE49-F238E27FC236}">
                <a16:creationId xmlns:a16="http://schemas.microsoft.com/office/drawing/2014/main" id="{7C9C11F6-BBE1-A19D-EA86-E1303974DE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5264" y="1485710"/>
            <a:ext cx="566928" cy="566928"/>
          </a:xfrm>
          <a:prstGeom prst="rect">
            <a:avLst/>
          </a:prstGeom>
        </p:spPr>
      </p:pic>
      <p:sp>
        <p:nvSpPr>
          <p:cNvPr id="18" name="Rectangle 17">
            <a:extLst>
              <a:ext uri="{FF2B5EF4-FFF2-40B4-BE49-F238E27FC236}">
                <a16:creationId xmlns:a16="http://schemas.microsoft.com/office/drawing/2014/main" id="{723FC8F6-7995-59B2-7BC3-E96EF8C8B91D}"/>
              </a:ext>
            </a:extLst>
          </p:cNvPr>
          <p:cNvSpPr/>
          <p:nvPr/>
        </p:nvSpPr>
        <p:spPr>
          <a:xfrm>
            <a:off x="4161622" y="1418685"/>
            <a:ext cx="3844954" cy="657137"/>
          </a:xfrm>
          <a:prstGeom prst="rect">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Business Questions</a:t>
            </a:r>
          </a:p>
        </p:txBody>
      </p:sp>
      <p:pic>
        <p:nvPicPr>
          <p:cNvPr id="19" name="Graphic 18" descr="Customer review with solid fill">
            <a:extLst>
              <a:ext uri="{FF2B5EF4-FFF2-40B4-BE49-F238E27FC236}">
                <a16:creationId xmlns:a16="http://schemas.microsoft.com/office/drawing/2014/main" id="{476D6F14-D1D9-5975-01B2-F28141BD51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77354" y="1490404"/>
            <a:ext cx="566928" cy="594884"/>
          </a:xfrm>
          <a:prstGeom prst="rect">
            <a:avLst/>
          </a:prstGeom>
        </p:spPr>
      </p:pic>
      <p:sp>
        <p:nvSpPr>
          <p:cNvPr id="20" name="Rectangle 19">
            <a:extLst>
              <a:ext uri="{FF2B5EF4-FFF2-40B4-BE49-F238E27FC236}">
                <a16:creationId xmlns:a16="http://schemas.microsoft.com/office/drawing/2014/main" id="{6B841AB0-28C5-FAE1-31A0-D1D53A609F00}"/>
              </a:ext>
            </a:extLst>
          </p:cNvPr>
          <p:cNvSpPr/>
          <p:nvPr/>
        </p:nvSpPr>
        <p:spPr>
          <a:xfrm>
            <a:off x="8110762" y="1418685"/>
            <a:ext cx="3844954" cy="657137"/>
          </a:xfrm>
          <a:prstGeom prst="rect">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KPIs Proposed</a:t>
            </a:r>
          </a:p>
        </p:txBody>
      </p:sp>
      <p:pic>
        <p:nvPicPr>
          <p:cNvPr id="21" name="Graphic 20" descr="Upward trend with solid fill">
            <a:extLst>
              <a:ext uri="{FF2B5EF4-FFF2-40B4-BE49-F238E27FC236}">
                <a16:creationId xmlns:a16="http://schemas.microsoft.com/office/drawing/2014/main" id="{39BDE745-101B-5F4C-01D2-D1F060ACE4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42362" y="1485710"/>
            <a:ext cx="566928" cy="566928"/>
          </a:xfrm>
          <a:prstGeom prst="rect">
            <a:avLst/>
          </a:prstGeom>
        </p:spPr>
      </p:pic>
    </p:spTree>
    <p:extLst>
      <p:ext uri="{BB962C8B-B14F-4D97-AF65-F5344CB8AC3E}">
        <p14:creationId xmlns:p14="http://schemas.microsoft.com/office/powerpoint/2010/main" val="26403446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98735B-70ED-1E7E-915F-EADDFF9E30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A259B8-DD7F-9C77-9522-FE98B36FCA9F}"/>
              </a:ext>
            </a:extLst>
          </p:cNvPr>
          <p:cNvSpPr>
            <a:spLocks noGrp="1"/>
          </p:cNvSpPr>
          <p:nvPr>
            <p:ph type="ctrTitle"/>
          </p:nvPr>
        </p:nvSpPr>
        <p:spPr/>
        <p:txBody>
          <a:bodyPr/>
          <a:lstStyle/>
          <a:p>
            <a:r>
              <a:rPr lang="en-US"/>
              <a:t>Meeting on 18</a:t>
            </a:r>
            <a:r>
              <a:rPr lang="en-US" baseline="30000"/>
              <a:t>th</a:t>
            </a:r>
            <a:r>
              <a:rPr lang="en-US"/>
              <a:t> Feb</a:t>
            </a:r>
          </a:p>
        </p:txBody>
      </p:sp>
      <p:sp>
        <p:nvSpPr>
          <p:cNvPr id="4" name="Date Placeholder 3">
            <a:extLst>
              <a:ext uri="{FF2B5EF4-FFF2-40B4-BE49-F238E27FC236}">
                <a16:creationId xmlns:a16="http://schemas.microsoft.com/office/drawing/2014/main" id="{3879CE8B-2575-A2CC-B0CC-0FA41FE113FB}"/>
              </a:ext>
            </a:extLst>
          </p:cNvPr>
          <p:cNvSpPr>
            <a:spLocks noGrp="1"/>
          </p:cNvSpPr>
          <p:nvPr>
            <p:ph type="dt" sz="half" idx="10"/>
          </p:nvPr>
        </p:nvSpPr>
        <p:spPr/>
        <p:txBody>
          <a:bodyPr/>
          <a:lstStyle/>
          <a:p>
            <a:fld id="{D47A9A36-4EB0-BF46-AE48-7CDA251B954B}" type="datetime1">
              <a:rPr lang="en-US" smtClean="0"/>
              <a:pPr/>
              <a:t>3/27/2025</a:t>
            </a:fld>
            <a:endParaRPr lang="en-US"/>
          </a:p>
        </p:txBody>
      </p:sp>
      <p:sp>
        <p:nvSpPr>
          <p:cNvPr id="5" name="Slide Number Placeholder 4">
            <a:extLst>
              <a:ext uri="{FF2B5EF4-FFF2-40B4-BE49-F238E27FC236}">
                <a16:creationId xmlns:a16="http://schemas.microsoft.com/office/drawing/2014/main" id="{5CF0EFDB-021C-DCD8-15AF-1A1D35769300}"/>
              </a:ext>
            </a:extLst>
          </p:cNvPr>
          <p:cNvSpPr>
            <a:spLocks noGrp="1"/>
          </p:cNvSpPr>
          <p:nvPr>
            <p:ph type="sldNum" sz="quarter" idx="12"/>
          </p:nvPr>
        </p:nvSpPr>
        <p:spPr/>
        <p:txBody>
          <a:bodyPr/>
          <a:lstStyle/>
          <a:p>
            <a:fld id="{8A7A6979-0714-4377-B894-6BE4C2D6E202}" type="slidenum">
              <a:rPr lang="en-US" smtClean="0"/>
              <a:pPr/>
              <a:t>38</a:t>
            </a:fld>
            <a:endParaRPr lang="en-US"/>
          </a:p>
        </p:txBody>
      </p:sp>
    </p:spTree>
    <p:extLst>
      <p:ext uri="{BB962C8B-B14F-4D97-AF65-F5344CB8AC3E}">
        <p14:creationId xmlns:p14="http://schemas.microsoft.com/office/powerpoint/2010/main" val="22818196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27824968-721D-7209-799C-52C8D87D4579}"/>
              </a:ext>
            </a:extLst>
          </p:cNvPr>
          <p:cNvSpPr>
            <a:spLocks noGrp="1"/>
          </p:cNvSpPr>
          <p:nvPr>
            <p:ph type="ctrTitle"/>
          </p:nvPr>
        </p:nvSpPr>
        <p:spPr>
          <a:xfrm>
            <a:off x="4004874" y="3029809"/>
            <a:ext cx="1912499" cy="553998"/>
          </a:xfrm>
        </p:spPr>
        <p:txBody>
          <a:bodyPr/>
          <a:lstStyle/>
          <a:p>
            <a:r>
              <a:rPr lang="en-US" sz="4000"/>
              <a:t>AGENDA</a:t>
            </a:r>
          </a:p>
        </p:txBody>
      </p:sp>
      <p:sp>
        <p:nvSpPr>
          <p:cNvPr id="14" name="Text Placeholder 13">
            <a:extLst>
              <a:ext uri="{FF2B5EF4-FFF2-40B4-BE49-F238E27FC236}">
                <a16:creationId xmlns:a16="http://schemas.microsoft.com/office/drawing/2014/main" id="{D199C429-7ED1-DAC9-5FF0-B63AE4819EC6}"/>
              </a:ext>
            </a:extLst>
          </p:cNvPr>
          <p:cNvSpPr>
            <a:spLocks noGrp="1"/>
          </p:cNvSpPr>
          <p:nvPr>
            <p:ph type="body" sz="quarter" idx="14"/>
          </p:nvPr>
        </p:nvSpPr>
        <p:spPr>
          <a:xfrm>
            <a:off x="6433072" y="2466029"/>
            <a:ext cx="5459507" cy="3411537"/>
          </a:xfrm>
        </p:spPr>
        <p:txBody>
          <a:bodyPr>
            <a:normAutofit/>
          </a:bodyPr>
          <a:lstStyle/>
          <a:p>
            <a:r>
              <a:rPr lang="en-US" sz="2200" b="1"/>
              <a:t>Excessive Shipments Analysis</a:t>
            </a:r>
          </a:p>
          <a:p>
            <a:endParaRPr lang="en-US" sz="2200" b="1"/>
          </a:p>
          <a:p>
            <a:r>
              <a:rPr lang="en-US" sz="2200" b="1"/>
              <a:t>Potential KPI List</a:t>
            </a:r>
          </a:p>
          <a:p>
            <a:endParaRPr lang="en-US" sz="2200" b="1"/>
          </a:p>
          <a:p>
            <a:r>
              <a:rPr lang="en-US" sz="2200" b="1"/>
              <a:t>Network Optimization - Approach</a:t>
            </a:r>
            <a:endParaRPr lang="en-US" sz="2200"/>
          </a:p>
          <a:p>
            <a:endParaRPr lang="en-US" sz="2200"/>
          </a:p>
        </p:txBody>
      </p:sp>
      <p:sp>
        <p:nvSpPr>
          <p:cNvPr id="5" name="Date Placeholder 4">
            <a:extLst>
              <a:ext uri="{FF2B5EF4-FFF2-40B4-BE49-F238E27FC236}">
                <a16:creationId xmlns:a16="http://schemas.microsoft.com/office/drawing/2014/main" id="{058825A0-E1D1-2ED1-7C73-1224EE90EEA2}"/>
              </a:ext>
            </a:extLst>
          </p:cNvPr>
          <p:cNvSpPr>
            <a:spLocks noGrp="1"/>
          </p:cNvSpPr>
          <p:nvPr>
            <p:ph type="dt" sz="half" idx="10"/>
          </p:nvPr>
        </p:nvSpPr>
        <p:spPr>
          <a:xfrm>
            <a:off x="8926248" y="6220740"/>
            <a:ext cx="1021891" cy="323968"/>
          </a:xfrm>
        </p:spPr>
        <p:txBody>
          <a:bodyPr anchor="ctr">
            <a:normAutofit/>
          </a:bodyPr>
          <a:lstStyle/>
          <a:p>
            <a:pPr>
              <a:spcAft>
                <a:spcPts val="600"/>
              </a:spcAft>
            </a:pPr>
            <a:fld id="{D47A9A36-4EB0-BF46-AE48-7CDA251B954B}" type="datetime1">
              <a:rPr lang="en-US" smtClean="0"/>
              <a:pPr>
                <a:spcAft>
                  <a:spcPts val="600"/>
                </a:spcAft>
              </a:pPr>
              <a:t>3/27/2025</a:t>
            </a:fld>
            <a:endParaRPr lang="en-US"/>
          </a:p>
        </p:txBody>
      </p:sp>
      <p:sp>
        <p:nvSpPr>
          <p:cNvPr id="6" name="Slide Number Placeholder 5">
            <a:extLst>
              <a:ext uri="{FF2B5EF4-FFF2-40B4-BE49-F238E27FC236}">
                <a16:creationId xmlns:a16="http://schemas.microsoft.com/office/drawing/2014/main" id="{458CA9F4-32E7-1152-8C6C-D273CD1AE4C2}"/>
              </a:ext>
            </a:extLst>
          </p:cNvPr>
          <p:cNvSpPr>
            <a:spLocks noGrp="1"/>
          </p:cNvSpPr>
          <p:nvPr>
            <p:ph type="sldNum" sz="quarter" idx="12"/>
          </p:nvPr>
        </p:nvSpPr>
        <p:spPr>
          <a:xfrm>
            <a:off x="10096500" y="6200875"/>
            <a:ext cx="487680" cy="365760"/>
          </a:xfrm>
        </p:spPr>
        <p:txBody>
          <a:bodyPr anchor="ctr">
            <a:normAutofit/>
          </a:bodyPr>
          <a:lstStyle/>
          <a:p>
            <a:pPr>
              <a:spcAft>
                <a:spcPts val="600"/>
              </a:spcAft>
            </a:pPr>
            <a:fld id="{8A7A6979-0714-4377-B894-6BE4C2D6E202}" type="slidenum">
              <a:rPr lang="en-US" smtClean="0"/>
              <a:pPr>
                <a:spcAft>
                  <a:spcPts val="600"/>
                </a:spcAft>
              </a:pPr>
              <a:t>39</a:t>
            </a:fld>
            <a:endParaRPr lang="en-US"/>
          </a:p>
        </p:txBody>
      </p:sp>
    </p:spTree>
    <p:extLst>
      <p:ext uri="{BB962C8B-B14F-4D97-AF65-F5344CB8AC3E}">
        <p14:creationId xmlns:p14="http://schemas.microsoft.com/office/powerpoint/2010/main" val="727483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FB4CE-7786-0263-C5CC-DE9BD9743B6C}"/>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2C55703B-7508-CA1B-5E8C-5E50655C0025}"/>
              </a:ext>
            </a:extLst>
          </p:cNvPr>
          <p:cNvSpPr/>
          <p:nvPr/>
        </p:nvSpPr>
        <p:spPr>
          <a:xfrm>
            <a:off x="529087" y="2267712"/>
            <a:ext cx="3430265" cy="34105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US" sz="1400">
              <a:ea typeface="+mn-lt"/>
              <a:cs typeface="+mn-lt"/>
            </a:endParaRPr>
          </a:p>
          <a:p>
            <a:pPr marL="342900" indent="-342900">
              <a:buFont typeface="+mj-lt"/>
              <a:buAutoNum type="arabicPeriod"/>
            </a:pPr>
            <a:r>
              <a:rPr lang="en-US" sz="1400" b="1">
                <a:solidFill>
                  <a:schemeClr val="bg1">
                    <a:lumMod val="65000"/>
                    <a:lumOff val="35000"/>
                  </a:schemeClr>
                </a:solidFill>
              </a:rPr>
              <a:t>Overlap of Supply Planning Cycle with Sale Seasons</a:t>
            </a:r>
            <a:r>
              <a:rPr lang="en-US" sz="1400">
                <a:solidFill>
                  <a:schemeClr val="bg1">
                    <a:lumMod val="65000"/>
                    <a:lumOff val="35000"/>
                  </a:schemeClr>
                </a:solidFill>
              </a:rPr>
              <a:t> - Misaligned supply planning with peak sales seasons causes stockouts or overstocking.</a:t>
            </a:r>
          </a:p>
          <a:p>
            <a:pPr marL="342900" indent="-342900">
              <a:buFont typeface="+mj-lt"/>
              <a:buAutoNum type="arabicPeriod"/>
            </a:pPr>
            <a:endParaRPr lang="en-US" sz="1400" b="1">
              <a:solidFill>
                <a:schemeClr val="bg1">
                  <a:lumMod val="65000"/>
                  <a:lumOff val="35000"/>
                </a:schemeClr>
              </a:solidFill>
            </a:endParaRPr>
          </a:p>
          <a:p>
            <a:pPr marL="342900" indent="-342900">
              <a:buFont typeface="+mj-lt"/>
              <a:buAutoNum type="arabicPeriod"/>
            </a:pPr>
            <a:r>
              <a:rPr lang="en-US" sz="1400" b="1">
                <a:solidFill>
                  <a:schemeClr val="bg1">
                    <a:lumMod val="65000"/>
                    <a:lumOff val="35000"/>
                  </a:schemeClr>
                </a:solidFill>
              </a:rPr>
              <a:t>Reliance on Contractors for Seed Production</a:t>
            </a:r>
            <a:r>
              <a:rPr lang="en-US" sz="1400">
                <a:solidFill>
                  <a:schemeClr val="bg1">
                    <a:lumMod val="65000"/>
                    <a:lumOff val="35000"/>
                  </a:schemeClr>
                </a:solidFill>
              </a:rPr>
              <a:t> - Overdependence on contractors introduces variability in quality and supply timelines.</a:t>
            </a:r>
          </a:p>
          <a:p>
            <a:pPr marL="342900" indent="-342900">
              <a:buFont typeface="+mj-lt"/>
              <a:buAutoNum type="arabicPeriod"/>
            </a:pPr>
            <a:endParaRPr lang="en-US" sz="1400">
              <a:solidFill>
                <a:schemeClr val="bg1">
                  <a:lumMod val="65000"/>
                  <a:lumOff val="35000"/>
                </a:schemeClr>
              </a:solidFill>
            </a:endParaRPr>
          </a:p>
          <a:p>
            <a:pPr marL="342900" indent="-342900">
              <a:buFont typeface="+mj-lt"/>
              <a:buAutoNum type="arabicPeriod"/>
            </a:pPr>
            <a:endParaRPr lang="en-US" sz="2000">
              <a:solidFill>
                <a:schemeClr val="bg1">
                  <a:lumMod val="65000"/>
                  <a:lumOff val="35000"/>
                </a:schemeClr>
              </a:solidFill>
            </a:endParaRPr>
          </a:p>
          <a:p>
            <a:endParaRPr lang="en-US" sz="2000" b="1" u="sng"/>
          </a:p>
          <a:p>
            <a:endParaRPr lang="en-US" sz="1400" b="1" u="sng"/>
          </a:p>
        </p:txBody>
      </p:sp>
      <p:sp>
        <p:nvSpPr>
          <p:cNvPr id="2" name="Title 1">
            <a:extLst>
              <a:ext uri="{FF2B5EF4-FFF2-40B4-BE49-F238E27FC236}">
                <a16:creationId xmlns:a16="http://schemas.microsoft.com/office/drawing/2014/main" id="{2DAF605C-2632-DEA1-674F-21CB814FE687}"/>
              </a:ext>
            </a:extLst>
          </p:cNvPr>
          <p:cNvSpPr>
            <a:spLocks noGrp="1"/>
          </p:cNvSpPr>
          <p:nvPr>
            <p:ph type="ctrTitle"/>
          </p:nvPr>
        </p:nvSpPr>
        <p:spPr>
          <a:xfrm>
            <a:off x="1270139" y="160231"/>
            <a:ext cx="9377302" cy="664797"/>
          </a:xfrm>
        </p:spPr>
        <p:txBody>
          <a:bodyPr/>
          <a:lstStyle/>
          <a:p>
            <a:r>
              <a:rPr lang="en-US">
                <a:latin typeface="Franklin Gothic Book"/>
              </a:rPr>
              <a:t>We identified potential business problems across the supply-chain, however this project is focused on the distribution &amp; fulfillment stages</a:t>
            </a:r>
            <a:endParaRPr lang="en-US"/>
          </a:p>
        </p:txBody>
      </p:sp>
      <p:sp>
        <p:nvSpPr>
          <p:cNvPr id="5" name="Date Placeholder 4">
            <a:extLst>
              <a:ext uri="{FF2B5EF4-FFF2-40B4-BE49-F238E27FC236}">
                <a16:creationId xmlns:a16="http://schemas.microsoft.com/office/drawing/2014/main" id="{C01C7358-5B1B-4696-1E0F-00BC95D06187}"/>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2138FC1D-C17F-0B22-67F0-2E25809D3FB1}"/>
              </a:ext>
            </a:extLst>
          </p:cNvPr>
          <p:cNvSpPr>
            <a:spLocks noGrp="1"/>
          </p:cNvSpPr>
          <p:nvPr>
            <p:ph type="sldNum" sz="quarter" idx="12"/>
          </p:nvPr>
        </p:nvSpPr>
        <p:spPr/>
        <p:txBody>
          <a:bodyPr/>
          <a:lstStyle/>
          <a:p>
            <a:fld id="{8A7A6979-0714-4377-B894-6BE4C2D6E202}" type="slidenum">
              <a:rPr lang="en-US" smtClean="0"/>
              <a:pPr/>
              <a:t>4</a:t>
            </a:fld>
            <a:endParaRPr lang="en-US"/>
          </a:p>
        </p:txBody>
      </p:sp>
      <p:sp>
        <p:nvSpPr>
          <p:cNvPr id="3" name="Arrow: Pentagon 2">
            <a:extLst>
              <a:ext uri="{FF2B5EF4-FFF2-40B4-BE49-F238E27FC236}">
                <a16:creationId xmlns:a16="http://schemas.microsoft.com/office/drawing/2014/main" id="{1A809301-BC76-3F41-41A6-E2C6E5D8C6D2}"/>
              </a:ext>
            </a:extLst>
          </p:cNvPr>
          <p:cNvSpPr/>
          <p:nvPr/>
        </p:nvSpPr>
        <p:spPr>
          <a:xfrm>
            <a:off x="529087" y="1627632"/>
            <a:ext cx="3741161" cy="640080"/>
          </a:xfrm>
          <a:prstGeom prst="homePlate">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Production</a:t>
            </a:r>
          </a:p>
        </p:txBody>
      </p:sp>
      <p:sp>
        <p:nvSpPr>
          <p:cNvPr id="4" name="Arrow: Chevron 3">
            <a:extLst>
              <a:ext uri="{FF2B5EF4-FFF2-40B4-BE49-F238E27FC236}">
                <a16:creationId xmlns:a16="http://schemas.microsoft.com/office/drawing/2014/main" id="{ACD08463-C621-7E08-E280-E1D1FB534F4F}"/>
              </a:ext>
            </a:extLst>
          </p:cNvPr>
          <p:cNvSpPr/>
          <p:nvPr/>
        </p:nvSpPr>
        <p:spPr>
          <a:xfrm>
            <a:off x="4023360" y="1627632"/>
            <a:ext cx="4023360" cy="640080"/>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Distribution</a:t>
            </a:r>
          </a:p>
        </p:txBody>
      </p:sp>
      <p:sp>
        <p:nvSpPr>
          <p:cNvPr id="7" name="Arrow: Chevron 6">
            <a:extLst>
              <a:ext uri="{FF2B5EF4-FFF2-40B4-BE49-F238E27FC236}">
                <a16:creationId xmlns:a16="http://schemas.microsoft.com/office/drawing/2014/main" id="{0601DBA8-8AAB-A120-F8D7-0D8E489984F2}"/>
              </a:ext>
            </a:extLst>
          </p:cNvPr>
          <p:cNvSpPr/>
          <p:nvPr/>
        </p:nvSpPr>
        <p:spPr>
          <a:xfrm>
            <a:off x="7822433" y="1627632"/>
            <a:ext cx="3840480" cy="640080"/>
          </a:xfrm>
          <a:prstGeom prst="chevron">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Fulfillment</a:t>
            </a:r>
          </a:p>
        </p:txBody>
      </p:sp>
      <p:cxnSp>
        <p:nvCxnSpPr>
          <p:cNvPr id="15" name="Straight Connector 14">
            <a:extLst>
              <a:ext uri="{FF2B5EF4-FFF2-40B4-BE49-F238E27FC236}">
                <a16:creationId xmlns:a16="http://schemas.microsoft.com/office/drawing/2014/main" id="{7DB29DBC-D7D1-5D98-0691-925BB0F3E79E}"/>
              </a:ext>
            </a:extLst>
          </p:cNvPr>
          <p:cNvCxnSpPr/>
          <p:nvPr/>
        </p:nvCxnSpPr>
        <p:spPr>
          <a:xfrm>
            <a:off x="393192" y="1353312"/>
            <a:ext cx="11045952"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4AF2F00-F3BB-123E-8757-EF2F4D0B8784}"/>
              </a:ext>
            </a:extLst>
          </p:cNvPr>
          <p:cNvSpPr txBox="1"/>
          <p:nvPr/>
        </p:nvSpPr>
        <p:spPr>
          <a:xfrm>
            <a:off x="529087" y="1115568"/>
            <a:ext cx="4573265" cy="369332"/>
          </a:xfrm>
          <a:prstGeom prst="rect">
            <a:avLst/>
          </a:prstGeom>
          <a:solidFill>
            <a:schemeClr val="accent4"/>
          </a:solidFill>
        </p:spPr>
        <p:txBody>
          <a:bodyPr wrap="square" rtlCol="0">
            <a:spAutoFit/>
          </a:bodyPr>
          <a:lstStyle/>
          <a:p>
            <a:r>
              <a:rPr lang="en-US" b="1" i="1"/>
              <a:t>Problems Identified by Stage of Supply Chain</a:t>
            </a:r>
          </a:p>
        </p:txBody>
      </p:sp>
      <p:sp>
        <p:nvSpPr>
          <p:cNvPr id="16" name="Rectangle 15">
            <a:extLst>
              <a:ext uri="{FF2B5EF4-FFF2-40B4-BE49-F238E27FC236}">
                <a16:creationId xmlns:a16="http://schemas.microsoft.com/office/drawing/2014/main" id="{393FD7CF-E57E-BD1B-C20E-C616E8A60650}"/>
              </a:ext>
            </a:extLst>
          </p:cNvPr>
          <p:cNvSpPr/>
          <p:nvPr/>
        </p:nvSpPr>
        <p:spPr>
          <a:xfrm>
            <a:off x="4201035" y="2267712"/>
            <a:ext cx="3430265" cy="34105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US" sz="1400">
              <a:ea typeface="+mn-lt"/>
              <a:cs typeface="+mn-lt"/>
            </a:endParaRPr>
          </a:p>
          <a:p>
            <a:pPr marL="342900" indent="-342900">
              <a:buFont typeface="+mj-lt"/>
              <a:buAutoNum type="arabicPeriod"/>
            </a:pPr>
            <a:r>
              <a:rPr lang="en-US" sz="1400" b="1"/>
              <a:t>Intercompany Transfers</a:t>
            </a:r>
            <a:r>
              <a:rPr lang="en-US" sz="1400"/>
              <a:t> - Excessive transfers between company locations result in logistical inefficiencies and increased lead times.</a:t>
            </a:r>
          </a:p>
          <a:p>
            <a:pPr marL="342900" indent="-342900">
              <a:buFont typeface="+mj-lt"/>
              <a:buAutoNum type="arabicPeriod"/>
            </a:pPr>
            <a:endParaRPr lang="en-US" sz="1400">
              <a:solidFill>
                <a:schemeClr val="bg1">
                  <a:lumMod val="65000"/>
                  <a:lumOff val="35000"/>
                </a:schemeClr>
              </a:solidFill>
            </a:endParaRPr>
          </a:p>
          <a:p>
            <a:pPr marL="342900" indent="-342900">
              <a:buFont typeface="+mj-lt"/>
              <a:buAutoNum type="arabicPeriod"/>
            </a:pPr>
            <a:endParaRPr lang="en-US" sz="1400">
              <a:solidFill>
                <a:schemeClr val="bg1">
                  <a:lumMod val="65000"/>
                  <a:lumOff val="35000"/>
                </a:schemeClr>
              </a:solidFill>
            </a:endParaRPr>
          </a:p>
          <a:p>
            <a:pPr marL="342900" indent="-342900">
              <a:buFont typeface="+mj-lt"/>
              <a:buAutoNum type="arabicPeriod"/>
            </a:pPr>
            <a:endParaRPr lang="en-US" sz="1400">
              <a:solidFill>
                <a:schemeClr val="bg1">
                  <a:lumMod val="65000"/>
                  <a:lumOff val="35000"/>
                </a:schemeClr>
              </a:solidFill>
            </a:endParaRPr>
          </a:p>
          <a:p>
            <a:pPr marL="342900" indent="-342900">
              <a:buFont typeface="+mj-lt"/>
              <a:buAutoNum type="arabicPeriod"/>
            </a:pPr>
            <a:endParaRPr lang="en-US" sz="1400">
              <a:solidFill>
                <a:schemeClr val="bg1">
                  <a:lumMod val="65000"/>
                  <a:lumOff val="35000"/>
                </a:schemeClr>
              </a:solidFill>
            </a:endParaRPr>
          </a:p>
          <a:p>
            <a:pPr marL="342900" indent="-342900">
              <a:buFont typeface="+mj-lt"/>
              <a:buAutoNum type="arabicPeriod"/>
            </a:pPr>
            <a:endParaRPr lang="en-US" sz="1400">
              <a:solidFill>
                <a:schemeClr val="bg1">
                  <a:lumMod val="65000"/>
                  <a:lumOff val="35000"/>
                </a:schemeClr>
              </a:solidFill>
            </a:endParaRPr>
          </a:p>
          <a:p>
            <a:pPr marL="342900" indent="-342900">
              <a:buFont typeface="+mj-lt"/>
              <a:buAutoNum type="arabicPeriod"/>
            </a:pPr>
            <a:endParaRPr lang="en-US" sz="1400">
              <a:solidFill>
                <a:schemeClr val="bg1">
                  <a:lumMod val="65000"/>
                  <a:lumOff val="35000"/>
                </a:schemeClr>
              </a:solidFill>
            </a:endParaRPr>
          </a:p>
          <a:p>
            <a:pPr marL="342900" indent="-342900">
              <a:buFont typeface="+mj-lt"/>
              <a:buAutoNum type="arabicPeriod"/>
            </a:pPr>
            <a:endParaRPr lang="en-US" sz="2000">
              <a:solidFill>
                <a:schemeClr val="bg1">
                  <a:lumMod val="65000"/>
                  <a:lumOff val="35000"/>
                </a:schemeClr>
              </a:solidFill>
            </a:endParaRPr>
          </a:p>
          <a:p>
            <a:endParaRPr lang="en-US" sz="2000" b="1" u="sng"/>
          </a:p>
          <a:p>
            <a:endParaRPr lang="en-US" sz="1400" b="1" u="sng"/>
          </a:p>
        </p:txBody>
      </p:sp>
      <p:sp>
        <p:nvSpPr>
          <p:cNvPr id="17" name="Rectangle 16">
            <a:extLst>
              <a:ext uri="{FF2B5EF4-FFF2-40B4-BE49-F238E27FC236}">
                <a16:creationId xmlns:a16="http://schemas.microsoft.com/office/drawing/2014/main" id="{27F4E6CE-4BA4-0B70-98F7-09013FC31DC3}"/>
              </a:ext>
            </a:extLst>
          </p:cNvPr>
          <p:cNvSpPr/>
          <p:nvPr/>
        </p:nvSpPr>
        <p:spPr>
          <a:xfrm>
            <a:off x="8046720" y="2267712"/>
            <a:ext cx="3430265" cy="341057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US" sz="1400">
              <a:ea typeface="+mn-lt"/>
              <a:cs typeface="+mn-lt"/>
            </a:endParaRPr>
          </a:p>
          <a:p>
            <a:pPr marL="342900" indent="-342900">
              <a:buFont typeface="+mj-lt"/>
              <a:buAutoNum type="arabicPeriod" startAt="2"/>
            </a:pPr>
            <a:r>
              <a:rPr lang="en-US" sz="1400" b="1"/>
              <a:t>Delivery Inefficiency: Excess Shipments</a:t>
            </a:r>
            <a:r>
              <a:rPr lang="en-US" sz="1400"/>
              <a:t> - Frequent, fragmented shipments increase costs and disrupt customer operations.</a:t>
            </a:r>
          </a:p>
          <a:p>
            <a:pPr marL="342900" indent="-342900">
              <a:buFont typeface="+mj-lt"/>
              <a:buAutoNum type="arabicPeriod" startAt="2"/>
            </a:pPr>
            <a:endParaRPr lang="en-US" sz="1400"/>
          </a:p>
          <a:p>
            <a:pPr marL="342900" indent="-342900">
              <a:buFont typeface="+mj-lt"/>
              <a:buAutoNum type="arabicPeriod" startAt="2"/>
            </a:pPr>
            <a:r>
              <a:rPr lang="en-US" sz="1400" b="1"/>
              <a:t>Warehouse Mapping to Customer</a:t>
            </a:r>
            <a:r>
              <a:rPr lang="en-US" sz="1400"/>
              <a:t> - Inefficient mapping of warehouses to customers leads to delays and higher transportation costs.</a:t>
            </a:r>
          </a:p>
          <a:p>
            <a:pPr marL="342900" indent="-342900">
              <a:buFont typeface="+mj-lt"/>
              <a:buAutoNum type="arabicPeriod" startAt="2"/>
            </a:pPr>
            <a:endParaRPr lang="en-US" sz="1400"/>
          </a:p>
          <a:p>
            <a:pPr marL="342900" indent="-342900">
              <a:buFont typeface="+mj-lt"/>
              <a:buAutoNum type="arabicPeriod" startAt="2"/>
            </a:pPr>
            <a:endParaRPr lang="en-US" sz="1400">
              <a:solidFill>
                <a:schemeClr val="bg1">
                  <a:lumMod val="65000"/>
                  <a:lumOff val="35000"/>
                </a:schemeClr>
              </a:solidFill>
            </a:endParaRPr>
          </a:p>
          <a:p>
            <a:pPr marL="342900" indent="-342900">
              <a:buFont typeface="+mj-lt"/>
              <a:buAutoNum type="arabicPeriod" startAt="2"/>
            </a:pPr>
            <a:endParaRPr lang="en-US" sz="2000">
              <a:solidFill>
                <a:schemeClr val="bg1">
                  <a:lumMod val="65000"/>
                  <a:lumOff val="35000"/>
                </a:schemeClr>
              </a:solidFill>
            </a:endParaRPr>
          </a:p>
          <a:p>
            <a:endParaRPr lang="en-US" sz="2000" b="1" u="sng"/>
          </a:p>
          <a:p>
            <a:endParaRPr lang="en-US" sz="1400" b="1" u="sng"/>
          </a:p>
        </p:txBody>
      </p:sp>
      <p:sp>
        <p:nvSpPr>
          <p:cNvPr id="20" name="Rectangle 19">
            <a:extLst>
              <a:ext uri="{FF2B5EF4-FFF2-40B4-BE49-F238E27FC236}">
                <a16:creationId xmlns:a16="http://schemas.microsoft.com/office/drawing/2014/main" id="{7B829F79-DD0A-81A4-1F23-BA830BAC883C}"/>
              </a:ext>
            </a:extLst>
          </p:cNvPr>
          <p:cNvSpPr/>
          <p:nvPr/>
        </p:nvSpPr>
        <p:spPr>
          <a:xfrm>
            <a:off x="4145280" y="2410444"/>
            <a:ext cx="7449311" cy="2225564"/>
          </a:xfrm>
          <a:prstGeom prst="rect">
            <a:avLst/>
          </a:prstGeom>
          <a:noFill/>
          <a:ln w="28575">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C34B2A3-B387-3E85-6FBA-EA4CD389EC9E}"/>
              </a:ext>
            </a:extLst>
          </p:cNvPr>
          <p:cNvSpPr txBox="1"/>
          <p:nvPr/>
        </p:nvSpPr>
        <p:spPr>
          <a:xfrm>
            <a:off x="9962378" y="4663440"/>
            <a:ext cx="1738894" cy="523220"/>
          </a:xfrm>
          <a:prstGeom prst="rect">
            <a:avLst/>
          </a:prstGeom>
          <a:noFill/>
        </p:spPr>
        <p:txBody>
          <a:bodyPr wrap="square" rtlCol="0">
            <a:spAutoFit/>
          </a:bodyPr>
          <a:lstStyle/>
          <a:p>
            <a:r>
              <a:rPr lang="en-US" sz="1400" b="1" i="1">
                <a:solidFill>
                  <a:srgbClr val="92D050"/>
                </a:solidFill>
              </a:rPr>
              <a:t>These problems are within project scope</a:t>
            </a:r>
          </a:p>
        </p:txBody>
      </p:sp>
      <p:sp>
        <p:nvSpPr>
          <p:cNvPr id="23" name="TextBox 22">
            <a:extLst>
              <a:ext uri="{FF2B5EF4-FFF2-40B4-BE49-F238E27FC236}">
                <a16:creationId xmlns:a16="http://schemas.microsoft.com/office/drawing/2014/main" id="{F4E0A789-B838-5634-AE6D-77C31273ADE1}"/>
              </a:ext>
            </a:extLst>
          </p:cNvPr>
          <p:cNvSpPr txBox="1"/>
          <p:nvPr/>
        </p:nvSpPr>
        <p:spPr>
          <a:xfrm>
            <a:off x="0" y="5280046"/>
            <a:ext cx="12191999" cy="587574"/>
          </a:xfrm>
          <a:prstGeom prst="rect">
            <a:avLst/>
          </a:prstGeom>
          <a:solidFill>
            <a:schemeClr val="accent1"/>
          </a:solidFill>
        </p:spPr>
        <p:txBody>
          <a:bodyPr wrap="square">
            <a:spAutoFit/>
          </a:bodyPr>
          <a:lstStyle/>
          <a:p>
            <a:pPr algn="ctr"/>
            <a:r>
              <a:rPr lang="en-US" i="1">
                <a:solidFill>
                  <a:schemeClr val="accent4"/>
                </a:solidFill>
              </a:rPr>
              <a:t>All the problems identified above lead to declining customer retention due to perceived inefficiencies and dissatisfaction with delivery and service</a:t>
            </a:r>
          </a:p>
        </p:txBody>
      </p:sp>
    </p:spTree>
    <p:extLst>
      <p:ext uri="{BB962C8B-B14F-4D97-AF65-F5344CB8AC3E}">
        <p14:creationId xmlns:p14="http://schemas.microsoft.com/office/powerpoint/2010/main" val="350840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animBg="1"/>
      <p:bldP spid="4" grpId="0" animBg="1"/>
      <p:bldP spid="7" grpId="0" animBg="1"/>
      <p:bldP spid="16" grpId="0"/>
      <p:bldP spid="17" grpId="0"/>
      <p:bldP spid="20" grpId="0" animBg="1"/>
      <p:bldP spid="21" grpId="0"/>
      <p:bldP spid="2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AB412B-F44B-84A3-0702-363386F4DFA8}"/>
            </a:ext>
          </a:extLst>
        </p:cNvPr>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56D401AA-909B-5962-8470-DE6A799B4B6F}"/>
              </a:ext>
            </a:extLst>
          </p:cNvPr>
          <p:cNvSpPr/>
          <p:nvPr/>
        </p:nvSpPr>
        <p:spPr>
          <a:xfrm>
            <a:off x="6199632" y="2301138"/>
            <a:ext cx="5632704" cy="492500"/>
          </a:xfrm>
          <a:prstGeom prst="round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400" i="1"/>
              <a:t>Out of all customers, these are the ones who have </a:t>
            </a:r>
            <a:r>
              <a:rPr lang="en-US" sz="1400" b="1" i="1"/>
              <a:t>placed an order outside of April 15</a:t>
            </a:r>
            <a:r>
              <a:rPr lang="en-US" sz="1400" b="1" i="1" baseline="30000"/>
              <a:t>th</a:t>
            </a:r>
            <a:r>
              <a:rPr lang="en-US" sz="1400" b="1" i="1"/>
              <a:t> and July 1st</a:t>
            </a:r>
          </a:p>
        </p:txBody>
      </p:sp>
      <p:sp>
        <p:nvSpPr>
          <p:cNvPr id="14" name="Rectangle: Rounded Corners 13">
            <a:extLst>
              <a:ext uri="{FF2B5EF4-FFF2-40B4-BE49-F238E27FC236}">
                <a16:creationId xmlns:a16="http://schemas.microsoft.com/office/drawing/2014/main" id="{6C8A0DF0-E6B1-4699-7C35-10F51EED3C8E}"/>
              </a:ext>
            </a:extLst>
          </p:cNvPr>
          <p:cNvSpPr/>
          <p:nvPr/>
        </p:nvSpPr>
        <p:spPr>
          <a:xfrm>
            <a:off x="6007608" y="2890245"/>
            <a:ext cx="5824728" cy="492500"/>
          </a:xfrm>
          <a:prstGeom prst="round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400" i="1"/>
              <a:t>Of all timely customers, these are the one who have</a:t>
            </a:r>
          </a:p>
          <a:p>
            <a:pPr algn="r"/>
            <a:r>
              <a:rPr lang="en-US" sz="1400" i="1"/>
              <a:t> received </a:t>
            </a:r>
            <a:r>
              <a:rPr lang="en-US" sz="1400" b="1" i="1"/>
              <a:t>more than 1 shipment</a:t>
            </a:r>
            <a:r>
              <a:rPr lang="en-US" b="1"/>
              <a:t> </a:t>
            </a:r>
          </a:p>
        </p:txBody>
      </p:sp>
      <p:sp>
        <p:nvSpPr>
          <p:cNvPr id="4" name="Rectangle: Rounded Corners 3">
            <a:extLst>
              <a:ext uri="{FF2B5EF4-FFF2-40B4-BE49-F238E27FC236}">
                <a16:creationId xmlns:a16="http://schemas.microsoft.com/office/drawing/2014/main" id="{3364A16C-F5BC-7857-D7E9-0E9C9DB5D029}"/>
              </a:ext>
            </a:extLst>
          </p:cNvPr>
          <p:cNvSpPr/>
          <p:nvPr/>
        </p:nvSpPr>
        <p:spPr>
          <a:xfrm>
            <a:off x="6428233" y="1706721"/>
            <a:ext cx="5404103" cy="492500"/>
          </a:xfrm>
          <a:prstGeom prst="round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400" i="1"/>
              <a:t>This number represents </a:t>
            </a:r>
            <a:r>
              <a:rPr lang="en-US" sz="1400" b="1" i="1"/>
              <a:t>all customers </a:t>
            </a:r>
            <a:r>
              <a:rPr lang="en-US" sz="1400" i="1"/>
              <a:t>found in the shipments data</a:t>
            </a:r>
          </a:p>
        </p:txBody>
      </p:sp>
      <p:sp>
        <p:nvSpPr>
          <p:cNvPr id="2" name="Title 1">
            <a:extLst>
              <a:ext uri="{FF2B5EF4-FFF2-40B4-BE49-F238E27FC236}">
                <a16:creationId xmlns:a16="http://schemas.microsoft.com/office/drawing/2014/main" id="{7C37B25C-8663-9EE3-3A2C-8A08874915D7}"/>
              </a:ext>
            </a:extLst>
          </p:cNvPr>
          <p:cNvSpPr>
            <a:spLocks noGrp="1"/>
          </p:cNvSpPr>
          <p:nvPr>
            <p:ph type="ctrTitle"/>
          </p:nvPr>
        </p:nvSpPr>
        <p:spPr>
          <a:xfrm>
            <a:off x="1270139" y="160231"/>
            <a:ext cx="9377302" cy="664797"/>
          </a:xfrm>
        </p:spPr>
        <p:txBody>
          <a:bodyPr/>
          <a:lstStyle/>
          <a:p>
            <a:r>
              <a:rPr lang="en-US">
                <a:latin typeface="Franklin Gothic Book"/>
              </a:rPr>
              <a:t>We created a “funnel” to narrow down the customer universe to the cohorts that were receiving multiple shipments</a:t>
            </a:r>
            <a:endParaRPr lang="en-US"/>
          </a:p>
        </p:txBody>
      </p:sp>
      <p:sp>
        <p:nvSpPr>
          <p:cNvPr id="5" name="Date Placeholder 4">
            <a:extLst>
              <a:ext uri="{FF2B5EF4-FFF2-40B4-BE49-F238E27FC236}">
                <a16:creationId xmlns:a16="http://schemas.microsoft.com/office/drawing/2014/main" id="{A3696AE0-6BCB-D9DA-3F6A-A9B3407BF142}"/>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9D2934ED-F84D-6648-DBC3-4A9A446D8199}"/>
              </a:ext>
            </a:extLst>
          </p:cNvPr>
          <p:cNvSpPr>
            <a:spLocks noGrp="1"/>
          </p:cNvSpPr>
          <p:nvPr>
            <p:ph type="sldNum" sz="quarter" idx="12"/>
          </p:nvPr>
        </p:nvSpPr>
        <p:spPr/>
        <p:txBody>
          <a:bodyPr/>
          <a:lstStyle/>
          <a:p>
            <a:fld id="{8A7A6979-0714-4377-B894-6BE4C2D6E202}" type="slidenum">
              <a:rPr lang="en-US" smtClean="0"/>
              <a:pPr/>
              <a:t>40</a:t>
            </a:fld>
            <a:endParaRPr lang="en-US"/>
          </a:p>
        </p:txBody>
      </p:sp>
      <p:grpSp>
        <p:nvGrpSpPr>
          <p:cNvPr id="10" name="Group 9">
            <a:extLst>
              <a:ext uri="{FF2B5EF4-FFF2-40B4-BE49-F238E27FC236}">
                <a16:creationId xmlns:a16="http://schemas.microsoft.com/office/drawing/2014/main" id="{1CB66980-B640-FC4E-5AC3-71C633BC7AE9}"/>
              </a:ext>
            </a:extLst>
          </p:cNvPr>
          <p:cNvGrpSpPr/>
          <p:nvPr/>
        </p:nvGrpSpPr>
        <p:grpSpPr>
          <a:xfrm>
            <a:off x="2871217" y="1699997"/>
            <a:ext cx="3858768" cy="492499"/>
            <a:chOff x="1367033" y="1857706"/>
            <a:chExt cx="3228911" cy="655516"/>
          </a:xfrm>
          <a:solidFill>
            <a:srgbClr val="BCEE96"/>
          </a:solidFill>
        </p:grpSpPr>
        <p:sp>
          <p:nvSpPr>
            <p:cNvPr id="8" name="Trapezoid 7">
              <a:extLst>
                <a:ext uri="{FF2B5EF4-FFF2-40B4-BE49-F238E27FC236}">
                  <a16:creationId xmlns:a16="http://schemas.microsoft.com/office/drawing/2014/main" id="{E5C22226-DD98-7449-DF19-3DC8B16C6987}"/>
                </a:ext>
              </a:extLst>
            </p:cNvPr>
            <p:cNvSpPr/>
            <p:nvPr/>
          </p:nvSpPr>
          <p:spPr>
            <a:xfrm rot="10800000">
              <a:off x="1367033" y="1857706"/>
              <a:ext cx="3228911" cy="655516"/>
            </a:xfrm>
            <a:prstGeom prst="trapezoid">
              <a:avLst>
                <a:gd name="adj" fmla="val 56476"/>
              </a:avLst>
            </a:prstGeom>
            <a:grp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CEDA1B4-1151-D561-37DB-E5246D5275F5}"/>
                </a:ext>
              </a:extLst>
            </p:cNvPr>
            <p:cNvSpPr txBox="1"/>
            <p:nvPr/>
          </p:nvSpPr>
          <p:spPr>
            <a:xfrm>
              <a:off x="1794512" y="1939673"/>
              <a:ext cx="2423160" cy="491581"/>
            </a:xfrm>
            <a:prstGeom prst="rect">
              <a:avLst/>
            </a:prstGeom>
            <a:grpFill/>
            <a:ln>
              <a:noFill/>
            </a:ln>
          </p:spPr>
          <p:txBody>
            <a:bodyPr wrap="square" rtlCol="0" anchor="ctr">
              <a:spAutoFit/>
            </a:bodyPr>
            <a:lstStyle/>
            <a:p>
              <a:pPr algn="ctr"/>
              <a:r>
                <a:rPr lang="en-US" b="1"/>
                <a:t>11.2 K</a:t>
              </a:r>
            </a:p>
          </p:txBody>
        </p:sp>
      </p:grpSp>
      <p:grpSp>
        <p:nvGrpSpPr>
          <p:cNvPr id="11" name="Group 10">
            <a:extLst>
              <a:ext uri="{FF2B5EF4-FFF2-40B4-BE49-F238E27FC236}">
                <a16:creationId xmlns:a16="http://schemas.microsoft.com/office/drawing/2014/main" id="{8202D22B-31EA-C4F5-D4AF-4FD317008703}"/>
              </a:ext>
            </a:extLst>
          </p:cNvPr>
          <p:cNvGrpSpPr/>
          <p:nvPr/>
        </p:nvGrpSpPr>
        <p:grpSpPr>
          <a:xfrm>
            <a:off x="3191256" y="2281673"/>
            <a:ext cx="3246120" cy="492499"/>
            <a:chOff x="1367033" y="1857706"/>
            <a:chExt cx="3228911" cy="655516"/>
          </a:xfrm>
          <a:solidFill>
            <a:srgbClr val="BCEE96"/>
          </a:solidFill>
        </p:grpSpPr>
        <p:sp>
          <p:nvSpPr>
            <p:cNvPr id="12" name="Trapezoid 11">
              <a:extLst>
                <a:ext uri="{FF2B5EF4-FFF2-40B4-BE49-F238E27FC236}">
                  <a16:creationId xmlns:a16="http://schemas.microsoft.com/office/drawing/2014/main" id="{BF5A5B11-FBEB-57E0-1828-9F818BF344D5}"/>
                </a:ext>
              </a:extLst>
            </p:cNvPr>
            <p:cNvSpPr/>
            <p:nvPr/>
          </p:nvSpPr>
          <p:spPr>
            <a:xfrm rot="10800000">
              <a:off x="1367033" y="1857706"/>
              <a:ext cx="3228911" cy="655516"/>
            </a:xfrm>
            <a:prstGeom prst="trapezoid">
              <a:avLst>
                <a:gd name="adj" fmla="val 45317"/>
              </a:avLst>
            </a:prstGeom>
            <a:solidFill>
              <a:srgbClr val="91E353"/>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32D0078-5E4F-0008-C495-6D73AD9F6716}"/>
                </a:ext>
              </a:extLst>
            </p:cNvPr>
            <p:cNvSpPr txBox="1"/>
            <p:nvPr/>
          </p:nvSpPr>
          <p:spPr>
            <a:xfrm>
              <a:off x="1810507" y="1939673"/>
              <a:ext cx="2423160" cy="491581"/>
            </a:xfrm>
            <a:prstGeom prst="rect">
              <a:avLst/>
            </a:prstGeom>
            <a:noFill/>
            <a:ln>
              <a:noFill/>
            </a:ln>
          </p:spPr>
          <p:txBody>
            <a:bodyPr wrap="square" rtlCol="0" anchor="ctr">
              <a:spAutoFit/>
            </a:bodyPr>
            <a:lstStyle/>
            <a:p>
              <a:pPr algn="ctr"/>
              <a:r>
                <a:rPr lang="en-US" b="1"/>
                <a:t>11 K</a:t>
              </a:r>
            </a:p>
          </p:txBody>
        </p:sp>
      </p:grpSp>
      <p:grpSp>
        <p:nvGrpSpPr>
          <p:cNvPr id="15" name="Group 14">
            <a:extLst>
              <a:ext uri="{FF2B5EF4-FFF2-40B4-BE49-F238E27FC236}">
                <a16:creationId xmlns:a16="http://schemas.microsoft.com/office/drawing/2014/main" id="{EA7CC2A5-1639-BF8C-286B-0E22148CC047}"/>
              </a:ext>
            </a:extLst>
          </p:cNvPr>
          <p:cNvGrpSpPr/>
          <p:nvPr/>
        </p:nvGrpSpPr>
        <p:grpSpPr>
          <a:xfrm>
            <a:off x="3451930" y="2863349"/>
            <a:ext cx="2747702" cy="492499"/>
            <a:chOff x="1367032" y="1857706"/>
            <a:chExt cx="3228912" cy="655516"/>
          </a:xfrm>
        </p:grpSpPr>
        <p:sp>
          <p:nvSpPr>
            <p:cNvPr id="16" name="Trapezoid 15">
              <a:extLst>
                <a:ext uri="{FF2B5EF4-FFF2-40B4-BE49-F238E27FC236}">
                  <a16:creationId xmlns:a16="http://schemas.microsoft.com/office/drawing/2014/main" id="{5C9B72F8-5ACB-1CA1-1BD3-6B2C7AFFAFAA}"/>
                </a:ext>
              </a:extLst>
            </p:cNvPr>
            <p:cNvSpPr/>
            <p:nvPr/>
          </p:nvSpPr>
          <p:spPr>
            <a:xfrm rot="10800000">
              <a:off x="1367033" y="1857706"/>
              <a:ext cx="3228911" cy="655516"/>
            </a:xfrm>
            <a:prstGeom prst="trapezoid">
              <a:avLst>
                <a:gd name="adj" fmla="val 34157"/>
              </a:avLst>
            </a:prstGeom>
            <a:solidFill>
              <a:srgbClr val="62BC1E"/>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377CB59-E7E3-20C5-E48F-A7DF8292939D}"/>
                </a:ext>
              </a:extLst>
            </p:cNvPr>
            <p:cNvSpPr txBox="1"/>
            <p:nvPr/>
          </p:nvSpPr>
          <p:spPr>
            <a:xfrm>
              <a:off x="1367032" y="1939673"/>
              <a:ext cx="3228912" cy="491581"/>
            </a:xfrm>
            <a:prstGeom prst="rect">
              <a:avLst/>
            </a:prstGeom>
            <a:noFill/>
            <a:ln>
              <a:noFill/>
            </a:ln>
          </p:spPr>
          <p:txBody>
            <a:bodyPr wrap="square" rtlCol="0" anchor="ctr">
              <a:spAutoFit/>
            </a:bodyPr>
            <a:lstStyle/>
            <a:p>
              <a:pPr algn="ctr"/>
              <a:r>
                <a:rPr lang="en-US" b="1"/>
                <a:t>8 K</a:t>
              </a:r>
            </a:p>
          </p:txBody>
        </p:sp>
      </p:grpSp>
      <p:grpSp>
        <p:nvGrpSpPr>
          <p:cNvPr id="20" name="Group 19">
            <a:extLst>
              <a:ext uri="{FF2B5EF4-FFF2-40B4-BE49-F238E27FC236}">
                <a16:creationId xmlns:a16="http://schemas.microsoft.com/office/drawing/2014/main" id="{D3418587-A5C8-8FFD-5ACF-2AB111BAA04D}"/>
              </a:ext>
            </a:extLst>
          </p:cNvPr>
          <p:cNvGrpSpPr/>
          <p:nvPr/>
        </p:nvGrpSpPr>
        <p:grpSpPr>
          <a:xfrm>
            <a:off x="8278922" y="3956701"/>
            <a:ext cx="1847181" cy="447726"/>
            <a:chOff x="1367033" y="1857706"/>
            <a:chExt cx="3228911" cy="655516"/>
          </a:xfrm>
        </p:grpSpPr>
        <p:sp>
          <p:nvSpPr>
            <p:cNvPr id="21" name="Trapezoid 20">
              <a:extLst>
                <a:ext uri="{FF2B5EF4-FFF2-40B4-BE49-F238E27FC236}">
                  <a16:creationId xmlns:a16="http://schemas.microsoft.com/office/drawing/2014/main" id="{370F7A5C-C662-0E06-6EB0-436729AAF67F}"/>
                </a:ext>
              </a:extLst>
            </p:cNvPr>
            <p:cNvSpPr/>
            <p:nvPr/>
          </p:nvSpPr>
          <p:spPr>
            <a:xfrm rot="10800000">
              <a:off x="1367033" y="1857706"/>
              <a:ext cx="3228911" cy="655516"/>
            </a:xfrm>
            <a:prstGeom prst="trapezoid">
              <a:avLst>
                <a:gd name="adj" fmla="val 34157"/>
              </a:avLst>
            </a:prstGeom>
            <a:solidFill>
              <a:srgbClr val="0D1A04"/>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CA0526D-0484-1C90-BFDE-F99043A6EC68}"/>
                </a:ext>
              </a:extLst>
            </p:cNvPr>
            <p:cNvSpPr txBox="1"/>
            <p:nvPr/>
          </p:nvSpPr>
          <p:spPr>
            <a:xfrm>
              <a:off x="1810511" y="1917389"/>
              <a:ext cx="2423161" cy="540739"/>
            </a:xfrm>
            <a:prstGeom prst="rect">
              <a:avLst/>
            </a:prstGeom>
            <a:noFill/>
            <a:ln>
              <a:noFill/>
            </a:ln>
          </p:spPr>
          <p:txBody>
            <a:bodyPr wrap="square" rtlCol="0">
              <a:spAutoFit/>
            </a:bodyPr>
            <a:lstStyle/>
            <a:p>
              <a:pPr algn="ctr"/>
              <a:r>
                <a:rPr lang="en-US" b="1">
                  <a:solidFill>
                    <a:schemeClr val="accent4"/>
                  </a:solidFill>
                </a:rPr>
                <a:t>5.6 K</a:t>
              </a:r>
            </a:p>
          </p:txBody>
        </p:sp>
      </p:grpSp>
      <p:grpSp>
        <p:nvGrpSpPr>
          <p:cNvPr id="23" name="Group 22">
            <a:extLst>
              <a:ext uri="{FF2B5EF4-FFF2-40B4-BE49-F238E27FC236}">
                <a16:creationId xmlns:a16="http://schemas.microsoft.com/office/drawing/2014/main" id="{3F058271-85D6-BFD0-EC95-40FB46673823}"/>
              </a:ext>
            </a:extLst>
          </p:cNvPr>
          <p:cNvGrpSpPr/>
          <p:nvPr/>
        </p:nvGrpSpPr>
        <p:grpSpPr>
          <a:xfrm>
            <a:off x="3290551" y="3956701"/>
            <a:ext cx="1847181" cy="447726"/>
            <a:chOff x="1367033" y="1857706"/>
            <a:chExt cx="3228911" cy="655516"/>
          </a:xfrm>
        </p:grpSpPr>
        <p:sp>
          <p:nvSpPr>
            <p:cNvPr id="24" name="Trapezoid 23">
              <a:extLst>
                <a:ext uri="{FF2B5EF4-FFF2-40B4-BE49-F238E27FC236}">
                  <a16:creationId xmlns:a16="http://schemas.microsoft.com/office/drawing/2014/main" id="{29E0CC60-DE05-7A10-5496-B9E868FEC45B}"/>
                </a:ext>
              </a:extLst>
            </p:cNvPr>
            <p:cNvSpPr/>
            <p:nvPr/>
          </p:nvSpPr>
          <p:spPr>
            <a:xfrm rot="10800000">
              <a:off x="1367033" y="1857706"/>
              <a:ext cx="3228911" cy="655516"/>
            </a:xfrm>
            <a:prstGeom prst="trapezoid">
              <a:avLst>
                <a:gd name="adj" fmla="val 34157"/>
              </a:avLst>
            </a:prstGeom>
            <a:solidFill>
              <a:srgbClr val="34641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4F91931F-FF56-5503-3AA8-D76983E597FF}"/>
                </a:ext>
              </a:extLst>
            </p:cNvPr>
            <p:cNvSpPr txBox="1"/>
            <p:nvPr/>
          </p:nvSpPr>
          <p:spPr>
            <a:xfrm>
              <a:off x="1810511" y="1917389"/>
              <a:ext cx="2423161" cy="540739"/>
            </a:xfrm>
            <a:prstGeom prst="rect">
              <a:avLst/>
            </a:prstGeom>
            <a:noFill/>
            <a:ln>
              <a:noFill/>
            </a:ln>
          </p:spPr>
          <p:txBody>
            <a:bodyPr wrap="square" rtlCol="0">
              <a:spAutoFit/>
            </a:bodyPr>
            <a:lstStyle/>
            <a:p>
              <a:pPr algn="ctr"/>
              <a:r>
                <a:rPr lang="en-US" b="1">
                  <a:solidFill>
                    <a:schemeClr val="accent4"/>
                  </a:solidFill>
                </a:rPr>
                <a:t>2.3 K</a:t>
              </a:r>
            </a:p>
          </p:txBody>
        </p:sp>
      </p:grpSp>
      <p:sp>
        <p:nvSpPr>
          <p:cNvPr id="26" name="TextBox 25">
            <a:extLst>
              <a:ext uri="{FF2B5EF4-FFF2-40B4-BE49-F238E27FC236}">
                <a16:creationId xmlns:a16="http://schemas.microsoft.com/office/drawing/2014/main" id="{66BBF81D-4095-5B43-4C09-A789B46747C4}"/>
              </a:ext>
            </a:extLst>
          </p:cNvPr>
          <p:cNvSpPr txBox="1"/>
          <p:nvPr/>
        </p:nvSpPr>
        <p:spPr>
          <a:xfrm>
            <a:off x="617289" y="1768876"/>
            <a:ext cx="2107624" cy="369332"/>
          </a:xfrm>
          <a:prstGeom prst="rect">
            <a:avLst/>
          </a:prstGeom>
          <a:noFill/>
        </p:spPr>
        <p:txBody>
          <a:bodyPr wrap="square" rtlCol="0">
            <a:spAutoFit/>
          </a:bodyPr>
          <a:lstStyle/>
          <a:p>
            <a:r>
              <a:rPr lang="en-US" b="1" i="1"/>
              <a:t>All Customers</a:t>
            </a:r>
          </a:p>
        </p:txBody>
      </p:sp>
      <p:sp>
        <p:nvSpPr>
          <p:cNvPr id="27" name="TextBox 26">
            <a:extLst>
              <a:ext uri="{FF2B5EF4-FFF2-40B4-BE49-F238E27FC236}">
                <a16:creationId xmlns:a16="http://schemas.microsoft.com/office/drawing/2014/main" id="{96D2C552-34F3-32A5-5276-8CBA46D89CD8}"/>
              </a:ext>
            </a:extLst>
          </p:cNvPr>
          <p:cNvSpPr txBox="1"/>
          <p:nvPr/>
        </p:nvSpPr>
        <p:spPr>
          <a:xfrm>
            <a:off x="617289" y="2343256"/>
            <a:ext cx="2322576" cy="369332"/>
          </a:xfrm>
          <a:prstGeom prst="rect">
            <a:avLst/>
          </a:prstGeom>
          <a:noFill/>
        </p:spPr>
        <p:txBody>
          <a:bodyPr wrap="square" rtlCol="0">
            <a:spAutoFit/>
          </a:bodyPr>
          <a:lstStyle/>
          <a:p>
            <a:r>
              <a:rPr lang="en-US" b="1" i="1"/>
              <a:t>Timely Customers</a:t>
            </a:r>
          </a:p>
        </p:txBody>
      </p:sp>
      <p:sp>
        <p:nvSpPr>
          <p:cNvPr id="28" name="TextBox 27">
            <a:extLst>
              <a:ext uri="{FF2B5EF4-FFF2-40B4-BE49-F238E27FC236}">
                <a16:creationId xmlns:a16="http://schemas.microsoft.com/office/drawing/2014/main" id="{23DE0EB9-4DFC-3DBE-AC08-B09B91877B49}"/>
              </a:ext>
            </a:extLst>
          </p:cNvPr>
          <p:cNvSpPr txBox="1"/>
          <p:nvPr/>
        </p:nvSpPr>
        <p:spPr>
          <a:xfrm>
            <a:off x="617289" y="2838807"/>
            <a:ext cx="2688337" cy="646331"/>
          </a:xfrm>
          <a:prstGeom prst="rect">
            <a:avLst/>
          </a:prstGeom>
          <a:noFill/>
        </p:spPr>
        <p:txBody>
          <a:bodyPr wrap="square" rtlCol="0">
            <a:spAutoFit/>
          </a:bodyPr>
          <a:lstStyle/>
          <a:p>
            <a:r>
              <a:rPr lang="en-US" b="1" i="1"/>
              <a:t>Customers with multiple  shipments</a:t>
            </a:r>
          </a:p>
        </p:txBody>
      </p:sp>
      <p:sp>
        <p:nvSpPr>
          <p:cNvPr id="3" name="TextBox 2">
            <a:extLst>
              <a:ext uri="{FF2B5EF4-FFF2-40B4-BE49-F238E27FC236}">
                <a16:creationId xmlns:a16="http://schemas.microsoft.com/office/drawing/2014/main" id="{1AA08ECB-F989-BA87-D468-EAF447474F3D}"/>
              </a:ext>
            </a:extLst>
          </p:cNvPr>
          <p:cNvSpPr txBox="1"/>
          <p:nvPr/>
        </p:nvSpPr>
        <p:spPr>
          <a:xfrm>
            <a:off x="602213" y="3995898"/>
            <a:ext cx="2107625" cy="369332"/>
          </a:xfrm>
          <a:prstGeom prst="rect">
            <a:avLst/>
          </a:prstGeom>
          <a:noFill/>
        </p:spPr>
        <p:txBody>
          <a:bodyPr wrap="square" rtlCol="0">
            <a:spAutoFit/>
          </a:bodyPr>
          <a:lstStyle/>
          <a:p>
            <a:r>
              <a:rPr lang="en-US" b="1" i="1"/>
              <a:t>Cohorts of Interest</a:t>
            </a:r>
          </a:p>
        </p:txBody>
      </p:sp>
      <p:sp>
        <p:nvSpPr>
          <p:cNvPr id="18" name="Rectangle: Rounded Corners 17">
            <a:extLst>
              <a:ext uri="{FF2B5EF4-FFF2-40B4-BE49-F238E27FC236}">
                <a16:creationId xmlns:a16="http://schemas.microsoft.com/office/drawing/2014/main" id="{9E24ADF3-A05B-60B7-1DA5-878DA829C78B}"/>
              </a:ext>
            </a:extLst>
          </p:cNvPr>
          <p:cNvSpPr/>
          <p:nvPr/>
        </p:nvSpPr>
        <p:spPr>
          <a:xfrm>
            <a:off x="7044529" y="4485331"/>
            <a:ext cx="4315969" cy="880351"/>
          </a:xfrm>
          <a:prstGeom prst="roundRect">
            <a:avLst/>
          </a:prstGeom>
          <a:solidFill>
            <a:srgbClr val="FCE0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Cohort 2</a:t>
            </a:r>
          </a:p>
          <a:p>
            <a:pPr algn="ctr"/>
            <a:r>
              <a:rPr lang="en-US" sz="1600"/>
              <a:t>Customers who ordered less than or equal to 675 units of product</a:t>
            </a:r>
          </a:p>
        </p:txBody>
      </p:sp>
      <p:sp>
        <p:nvSpPr>
          <p:cNvPr id="19" name="Rectangle: Rounded Corners 18">
            <a:extLst>
              <a:ext uri="{FF2B5EF4-FFF2-40B4-BE49-F238E27FC236}">
                <a16:creationId xmlns:a16="http://schemas.microsoft.com/office/drawing/2014/main" id="{0ED051C8-16E9-6463-FCBA-6E5F8D894ED2}"/>
              </a:ext>
            </a:extLst>
          </p:cNvPr>
          <p:cNvSpPr/>
          <p:nvPr/>
        </p:nvSpPr>
        <p:spPr>
          <a:xfrm>
            <a:off x="2112264" y="4485331"/>
            <a:ext cx="4315969" cy="880351"/>
          </a:xfrm>
          <a:prstGeom prst="roundRect">
            <a:avLst/>
          </a:prstGeom>
          <a:solidFill>
            <a:srgbClr val="FCE08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Cohort 1 </a:t>
            </a:r>
          </a:p>
          <a:p>
            <a:pPr algn="ctr"/>
            <a:r>
              <a:rPr lang="en-US" sz="1600"/>
              <a:t>These are customers who ordered more than 675 units of product</a:t>
            </a:r>
          </a:p>
        </p:txBody>
      </p:sp>
      <p:sp>
        <p:nvSpPr>
          <p:cNvPr id="29" name="Text Placeholder 3">
            <a:extLst>
              <a:ext uri="{FF2B5EF4-FFF2-40B4-BE49-F238E27FC236}">
                <a16:creationId xmlns:a16="http://schemas.microsoft.com/office/drawing/2014/main" id="{32888760-7C5B-F554-0D45-B96A24E10D30}"/>
              </a:ext>
            </a:extLst>
          </p:cNvPr>
          <p:cNvSpPr>
            <a:spLocks noGrp="1"/>
          </p:cNvSpPr>
          <p:nvPr>
            <p:ph type="body" sz="quarter" idx="14"/>
          </p:nvPr>
        </p:nvSpPr>
        <p:spPr>
          <a:xfrm>
            <a:off x="1041078" y="1091389"/>
            <a:ext cx="10109844" cy="456493"/>
          </a:xfrm>
        </p:spPr>
        <p:txBody>
          <a:bodyPr vert="horz" lIns="0" tIns="0" rIns="0" bIns="0" rtlCol="0" anchor="t">
            <a:normAutofit lnSpcReduction="10000"/>
          </a:bodyPr>
          <a:lstStyle/>
          <a:p>
            <a:pPr marL="0" indent="0">
              <a:buNone/>
            </a:pPr>
            <a:r>
              <a:rPr lang="en-US" b="1" i="1"/>
              <a:t>Of 8K customers that received multiple shipments, ~72% received multiple shipments even though they had not ordered more than a truck’s capacity (675 units) worth of seeds</a:t>
            </a:r>
            <a:endParaRPr lang="en-US" b="1" i="1">
              <a:solidFill>
                <a:srgbClr val="000000"/>
              </a:solidFill>
              <a:latin typeface="Franklin Gothic Book"/>
            </a:endParaRPr>
          </a:p>
        </p:txBody>
      </p:sp>
      <p:cxnSp>
        <p:nvCxnSpPr>
          <p:cNvPr id="31" name="Connector: Elbow 30">
            <a:extLst>
              <a:ext uri="{FF2B5EF4-FFF2-40B4-BE49-F238E27FC236}">
                <a16:creationId xmlns:a16="http://schemas.microsoft.com/office/drawing/2014/main" id="{D284203B-98C8-213D-B642-CF6899B2A21C}"/>
              </a:ext>
            </a:extLst>
          </p:cNvPr>
          <p:cNvCxnSpPr>
            <a:cxnSpLocks/>
            <a:stCxn id="16" idx="0"/>
            <a:endCxn id="24" idx="2"/>
          </p:cNvCxnSpPr>
          <p:nvPr/>
        </p:nvCxnSpPr>
        <p:spPr>
          <a:xfrm rot="5400000">
            <a:off x="4219535" y="3350454"/>
            <a:ext cx="600853" cy="61164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99554A31-C947-DF81-454A-4F4FBC4B11B8}"/>
              </a:ext>
            </a:extLst>
          </p:cNvPr>
          <p:cNvCxnSpPr>
            <a:cxnSpLocks/>
            <a:stCxn id="16" idx="0"/>
            <a:endCxn id="21" idx="2"/>
          </p:cNvCxnSpPr>
          <p:nvPr/>
        </p:nvCxnSpPr>
        <p:spPr>
          <a:xfrm rot="16200000" flipH="1">
            <a:off x="6713720" y="1467908"/>
            <a:ext cx="600853" cy="437673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 Placeholder 3">
            <a:extLst>
              <a:ext uri="{FF2B5EF4-FFF2-40B4-BE49-F238E27FC236}">
                <a16:creationId xmlns:a16="http://schemas.microsoft.com/office/drawing/2014/main" id="{18047F61-BC06-5E0C-90E8-E61E5B18DEDE}"/>
              </a:ext>
            </a:extLst>
          </p:cNvPr>
          <p:cNvSpPr txBox="1">
            <a:spLocks/>
          </p:cNvSpPr>
          <p:nvPr/>
        </p:nvSpPr>
        <p:spPr>
          <a:xfrm>
            <a:off x="5019318" y="5586955"/>
            <a:ext cx="4174050" cy="456493"/>
          </a:xfrm>
          <a:prstGeom prst="rect">
            <a:avLst/>
          </a:prstGeom>
        </p:spPr>
        <p:txBody>
          <a:bodyPr vert="horz" lIns="0" tIns="0" rIns="0" bIns="0" rtlCol="0" anchor="t">
            <a:normAutofit fontScale="77500" lnSpcReduction="20000"/>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600" b="0" i="0" kern="1200" normalizeH="0" baseline="0">
                <a:solidFill>
                  <a:schemeClr val="bg1"/>
                </a:solidFill>
                <a:latin typeface="Franklin Gothic Book" panose="020B05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Font typeface="Wingdings" charset="2"/>
              <a:buNone/>
            </a:pPr>
            <a:r>
              <a:rPr lang="en-US" i="1">
                <a:solidFill>
                  <a:srgbClr val="000000"/>
                </a:solidFill>
                <a:latin typeface="Franklin Gothic Book"/>
              </a:rPr>
              <a:t>The team will carry out further analysis on these customers to understand </a:t>
            </a:r>
            <a:r>
              <a:rPr lang="en-US" b="1" i="1">
                <a:solidFill>
                  <a:srgbClr val="000000"/>
                </a:solidFill>
                <a:latin typeface="Franklin Gothic Book"/>
              </a:rPr>
              <a:t>geographic and time-related trends/insights</a:t>
            </a:r>
          </a:p>
        </p:txBody>
      </p:sp>
      <p:sp>
        <p:nvSpPr>
          <p:cNvPr id="33" name="Rectangle 32">
            <a:extLst>
              <a:ext uri="{FF2B5EF4-FFF2-40B4-BE49-F238E27FC236}">
                <a16:creationId xmlns:a16="http://schemas.microsoft.com/office/drawing/2014/main" id="{40001C65-068F-D37C-7B8A-EF905EF445D7}"/>
              </a:ext>
            </a:extLst>
          </p:cNvPr>
          <p:cNvSpPr/>
          <p:nvPr/>
        </p:nvSpPr>
        <p:spPr>
          <a:xfrm>
            <a:off x="11143182" y="776926"/>
            <a:ext cx="914400" cy="40260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1">
                <a:solidFill>
                  <a:srgbClr val="FF0000"/>
                </a:solidFill>
              </a:rPr>
              <a:t>Prelim</a:t>
            </a:r>
          </a:p>
        </p:txBody>
      </p:sp>
    </p:spTree>
    <p:extLst>
      <p:ext uri="{BB962C8B-B14F-4D97-AF65-F5344CB8AC3E}">
        <p14:creationId xmlns:p14="http://schemas.microsoft.com/office/powerpoint/2010/main" val="1122846079"/>
      </p:ext>
    </p:extLst>
  </p:cSld>
  <p:clrMapOvr>
    <a:masterClrMapping/>
  </p:clrMapOvr>
  <p:extLst>
    <p:ext uri="{6950BFC3-D8DA-4A85-94F7-54DA5524770B}">
      <p188:commentRel xmlns:p188="http://schemas.microsoft.com/office/powerpoint/2018/8/main" r:id="rId2"/>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43ADFD-0C91-626F-6CF8-F7AD2C6E19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389250-AEC2-5D7C-9309-CAB8AEC308D5}"/>
              </a:ext>
            </a:extLst>
          </p:cNvPr>
          <p:cNvSpPr>
            <a:spLocks noGrp="1"/>
          </p:cNvSpPr>
          <p:nvPr>
            <p:ph type="ctrTitle"/>
          </p:nvPr>
        </p:nvSpPr>
        <p:spPr/>
        <p:txBody>
          <a:bodyPr/>
          <a:lstStyle/>
          <a:p>
            <a:r>
              <a:rPr lang="en-US"/>
              <a:t>Methodological Framework</a:t>
            </a:r>
          </a:p>
        </p:txBody>
      </p:sp>
      <p:sp>
        <p:nvSpPr>
          <p:cNvPr id="3" name="Subtitle 2">
            <a:extLst>
              <a:ext uri="{FF2B5EF4-FFF2-40B4-BE49-F238E27FC236}">
                <a16:creationId xmlns:a16="http://schemas.microsoft.com/office/drawing/2014/main" id="{A08D48E7-E713-2E52-FCDD-ACD69C81E0EF}"/>
              </a:ext>
            </a:extLst>
          </p:cNvPr>
          <p:cNvSpPr>
            <a:spLocks noGrp="1"/>
          </p:cNvSpPr>
          <p:nvPr>
            <p:ph type="subTitle" idx="1"/>
          </p:nvPr>
        </p:nvSpPr>
        <p:spPr>
          <a:xfrm>
            <a:off x="1225296" y="1345167"/>
            <a:ext cx="9747504" cy="553998"/>
          </a:xfrm>
        </p:spPr>
        <p:txBody>
          <a:bodyPr/>
          <a:lstStyle/>
          <a:p>
            <a:r>
              <a:rPr lang="en-US"/>
              <a:t>Analytically, we aim to follow a three-step process to get to supply chain improvements for AgReliant</a:t>
            </a:r>
          </a:p>
        </p:txBody>
      </p:sp>
      <p:sp>
        <p:nvSpPr>
          <p:cNvPr id="4" name="Text Placeholder 3">
            <a:extLst>
              <a:ext uri="{FF2B5EF4-FFF2-40B4-BE49-F238E27FC236}">
                <a16:creationId xmlns:a16="http://schemas.microsoft.com/office/drawing/2014/main" id="{75B40F19-33B1-CA1A-6315-1AC6A53543CB}"/>
              </a:ext>
            </a:extLst>
          </p:cNvPr>
          <p:cNvSpPr>
            <a:spLocks noGrp="1"/>
          </p:cNvSpPr>
          <p:nvPr>
            <p:ph type="body" sz="quarter" idx="14"/>
          </p:nvPr>
        </p:nvSpPr>
        <p:spPr>
          <a:xfrm>
            <a:off x="299583" y="2453163"/>
            <a:ext cx="3453855" cy="3244094"/>
          </a:xfrm>
        </p:spPr>
        <p:txBody>
          <a:bodyPr/>
          <a:lstStyle/>
          <a:p>
            <a:pPr lvl="0"/>
            <a:r>
              <a:rPr lang="en-US" altLang="en-US"/>
              <a:t>Analyze shipment and warehouse transfer data to </a:t>
            </a:r>
            <a:r>
              <a:rPr lang="en-US" altLang="en-US" b="1"/>
              <a:t>identify patterns, redundancies, and inefficiencies</a:t>
            </a:r>
            <a:r>
              <a:rPr lang="en-US" altLang="en-US"/>
              <a:t>.</a:t>
            </a:r>
          </a:p>
          <a:p>
            <a:pPr lvl="0"/>
            <a:endParaRPr lang="en-US" altLang="en-US"/>
          </a:p>
          <a:p>
            <a:pPr lvl="0"/>
            <a:r>
              <a:rPr lang="en-US" altLang="en-US"/>
              <a:t>Examine delivery frequency per customer and warehouse-to-customer mapping to </a:t>
            </a:r>
            <a:r>
              <a:rPr lang="en-US" altLang="en-US" b="1"/>
              <a:t>detect consolidation opportunities</a:t>
            </a:r>
            <a:r>
              <a:rPr lang="en-US" altLang="en-US"/>
              <a:t>.</a:t>
            </a:r>
          </a:p>
          <a:p>
            <a:pPr lvl="0"/>
            <a:endParaRPr lang="en-US" altLang="en-US"/>
          </a:p>
          <a:p>
            <a:pPr lvl="0"/>
            <a:r>
              <a:rPr lang="en-US" altLang="en-US" b="1"/>
              <a:t>Assess seasonal trends</a:t>
            </a:r>
            <a:r>
              <a:rPr lang="en-US" altLang="en-US"/>
              <a:t>, regional differences, and cost variations in logistics. </a:t>
            </a:r>
          </a:p>
        </p:txBody>
      </p:sp>
      <p:sp>
        <p:nvSpPr>
          <p:cNvPr id="5" name="Date Placeholder 4">
            <a:extLst>
              <a:ext uri="{FF2B5EF4-FFF2-40B4-BE49-F238E27FC236}">
                <a16:creationId xmlns:a16="http://schemas.microsoft.com/office/drawing/2014/main" id="{0584C757-695F-0522-54C8-B6DBAB3DCDB9}"/>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47A9A36-4EB0-BF46-AE48-7CDA251B954B}" type="datetime1">
              <a:rPr kumimoji="0" lang="en-US" sz="1000" b="0" i="0" u="none" strike="noStrike" kern="1200" cap="none" spc="0" normalizeH="0" baseline="0" noProof="0" smtClean="0">
                <a:ln>
                  <a:noFill/>
                </a:ln>
                <a:solidFill>
                  <a:srgbClr val="000000">
                    <a:alpha val="70000"/>
                  </a:srgbClr>
                </a:solidFill>
                <a:effectLst/>
                <a:uLnTx/>
                <a:uFillTx/>
                <a:latin typeface="Franklin Gothic Book" panose="020B05030201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3/27/2025</a:t>
            </a:fld>
            <a:endParaRPr kumimoji="0" lang="en-US" sz="1000" b="0" i="0" u="none" strike="noStrike" kern="1200" cap="none" spc="0" normalizeH="0" baseline="0" noProof="0">
              <a:ln>
                <a:noFill/>
              </a:ln>
              <a:solidFill>
                <a:srgbClr val="000000">
                  <a:alpha val="70000"/>
                </a:srgbClr>
              </a:solidFill>
              <a:effectLst/>
              <a:uLnTx/>
              <a:uFillTx/>
              <a:latin typeface="Franklin Gothic Book" panose="020B0503020102020204" pitchFamily="34" charset="0"/>
              <a:ea typeface="+mn-ea"/>
              <a:cs typeface="+mn-cs"/>
            </a:endParaRPr>
          </a:p>
        </p:txBody>
      </p:sp>
      <p:sp>
        <p:nvSpPr>
          <p:cNvPr id="6" name="Slide Number Placeholder 5">
            <a:extLst>
              <a:ext uri="{FF2B5EF4-FFF2-40B4-BE49-F238E27FC236}">
                <a16:creationId xmlns:a16="http://schemas.microsoft.com/office/drawing/2014/main" id="{A30E0F0F-BBEA-F44E-94C6-1CC085944178}"/>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Franklin Gothic Book" panose="020B0503020102020204"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41</a:t>
            </a:fld>
            <a:endParaRPr kumimoji="0" lang="en-US" sz="1000" b="1" i="0" u="none" strike="noStrike" kern="1200" cap="none" spc="0" normalizeH="0" baseline="0" noProof="0">
              <a:ln>
                <a:noFill/>
              </a:ln>
              <a:solidFill>
                <a:srgbClr val="000000"/>
              </a:solidFill>
              <a:effectLst/>
              <a:uLnTx/>
              <a:uFillTx/>
              <a:latin typeface="Franklin Gothic Book" panose="020B0503020102020204" pitchFamily="34" charset="0"/>
              <a:ea typeface="+mn-ea"/>
              <a:cs typeface="+mn-cs"/>
            </a:endParaRPr>
          </a:p>
        </p:txBody>
      </p:sp>
      <p:sp>
        <p:nvSpPr>
          <p:cNvPr id="7" name="Arrow: Pentagon 6">
            <a:extLst>
              <a:ext uri="{FF2B5EF4-FFF2-40B4-BE49-F238E27FC236}">
                <a16:creationId xmlns:a16="http://schemas.microsoft.com/office/drawing/2014/main" id="{12D1DC86-4C17-CB27-19D8-EC01D2615E2D}"/>
              </a:ext>
            </a:extLst>
          </p:cNvPr>
          <p:cNvSpPr/>
          <p:nvPr/>
        </p:nvSpPr>
        <p:spPr>
          <a:xfrm>
            <a:off x="334336" y="1899165"/>
            <a:ext cx="3657600" cy="368547"/>
          </a:xfrm>
          <a:prstGeom prst="homePlat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EDA</a:t>
            </a:r>
          </a:p>
        </p:txBody>
      </p:sp>
      <p:sp>
        <p:nvSpPr>
          <p:cNvPr id="8" name="Arrow: Chevron 7">
            <a:extLst>
              <a:ext uri="{FF2B5EF4-FFF2-40B4-BE49-F238E27FC236}">
                <a16:creationId xmlns:a16="http://schemas.microsoft.com/office/drawing/2014/main" id="{FE9D054E-51D0-4832-345E-C965BB05F612}"/>
              </a:ext>
            </a:extLst>
          </p:cNvPr>
          <p:cNvSpPr/>
          <p:nvPr/>
        </p:nvSpPr>
        <p:spPr>
          <a:xfrm>
            <a:off x="4288065" y="1899165"/>
            <a:ext cx="3657600" cy="368547"/>
          </a:xfrm>
          <a:prstGeom prst="chevron">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KPI Creation and Evaluation</a:t>
            </a:r>
          </a:p>
        </p:txBody>
      </p:sp>
      <p:sp>
        <p:nvSpPr>
          <p:cNvPr id="9" name="Arrow: Chevron 8">
            <a:extLst>
              <a:ext uri="{FF2B5EF4-FFF2-40B4-BE49-F238E27FC236}">
                <a16:creationId xmlns:a16="http://schemas.microsoft.com/office/drawing/2014/main" id="{4771B16E-8D49-652A-53B8-51836D0E2D53}"/>
              </a:ext>
            </a:extLst>
          </p:cNvPr>
          <p:cNvSpPr/>
          <p:nvPr/>
        </p:nvSpPr>
        <p:spPr>
          <a:xfrm>
            <a:off x="8241794" y="1899165"/>
            <a:ext cx="3657600" cy="368547"/>
          </a:xfrm>
          <a:prstGeom prst="chevron">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Potential Improvements</a:t>
            </a:r>
          </a:p>
        </p:txBody>
      </p:sp>
      <p:sp>
        <p:nvSpPr>
          <p:cNvPr id="10" name="Text Placeholder 3">
            <a:extLst>
              <a:ext uri="{FF2B5EF4-FFF2-40B4-BE49-F238E27FC236}">
                <a16:creationId xmlns:a16="http://schemas.microsoft.com/office/drawing/2014/main" id="{8B3152CD-8C58-5822-092F-5FDC214D0380}"/>
              </a:ext>
            </a:extLst>
          </p:cNvPr>
          <p:cNvSpPr txBox="1">
            <a:spLocks/>
          </p:cNvSpPr>
          <p:nvPr/>
        </p:nvSpPr>
        <p:spPr>
          <a:xfrm>
            <a:off x="4288065" y="2453163"/>
            <a:ext cx="3472592" cy="3244094"/>
          </a:xfrm>
          <a:prstGeom prst="rect">
            <a:avLst/>
          </a:prstGeom>
          <a:noFill/>
        </p:spPr>
        <p:txBody>
          <a:bodyPr vert="horz" lIns="0" tIns="0" rIns="0" bIns="0" rtlCol="0" anchor="t">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600" b="0" i="0" kern="1200" normalizeH="0" baseline="0">
                <a:solidFill>
                  <a:schemeClr val="bg1"/>
                </a:solidFill>
                <a:latin typeface="Franklin Gothic Book" panose="020B05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a:latin typeface="Franklin Gothic Book"/>
              </a:rPr>
              <a:t>Develop a dashboard showcasing </a:t>
            </a:r>
            <a:r>
              <a:rPr lang="en-US" b="1">
                <a:latin typeface="Franklin Gothic Book"/>
              </a:rPr>
              <a:t>excess shipments</a:t>
            </a:r>
            <a:r>
              <a:rPr lang="en-US">
                <a:latin typeface="Franklin Gothic Book"/>
              </a:rPr>
              <a:t> and their impact on customer retention and losses.</a:t>
            </a:r>
            <a:endParaRPr lang="en-US"/>
          </a:p>
          <a:p>
            <a:endParaRPr lang="en-US"/>
          </a:p>
          <a:p>
            <a:r>
              <a:rPr lang="en-US">
                <a:latin typeface="Franklin Gothic Book"/>
              </a:rPr>
              <a:t>Implement a </a:t>
            </a:r>
            <a:r>
              <a:rPr lang="en-US" b="1">
                <a:latin typeface="Franklin Gothic Book"/>
              </a:rPr>
              <a:t>network optimization model </a:t>
            </a:r>
            <a:r>
              <a:rPr lang="en-US">
                <a:latin typeface="Franklin Gothic Book"/>
              </a:rPr>
              <a:t>to help improve efficiency of deliveries to customers.</a:t>
            </a:r>
            <a:endParaRPr lang="en-US"/>
          </a:p>
          <a:p>
            <a:endParaRPr lang="en-US"/>
          </a:p>
          <a:p>
            <a:r>
              <a:rPr lang="en-US">
                <a:latin typeface="Franklin Gothic Book"/>
              </a:rPr>
              <a:t>Design a</a:t>
            </a:r>
            <a:r>
              <a:rPr lang="en-US" b="1">
                <a:latin typeface="Franklin Gothic Book"/>
              </a:rPr>
              <a:t> dashboard for intercompany transfers</a:t>
            </a:r>
            <a:r>
              <a:rPr lang="en-US">
                <a:latin typeface="Franklin Gothic Book"/>
              </a:rPr>
              <a:t> to reduce transfers during peak seasons and calculate safety stocks in inventory.</a:t>
            </a:r>
            <a:endParaRPr lang="en-US"/>
          </a:p>
        </p:txBody>
      </p:sp>
      <p:sp>
        <p:nvSpPr>
          <p:cNvPr id="14" name="Text Placeholder 3">
            <a:extLst>
              <a:ext uri="{FF2B5EF4-FFF2-40B4-BE49-F238E27FC236}">
                <a16:creationId xmlns:a16="http://schemas.microsoft.com/office/drawing/2014/main" id="{BE26E243-C2A3-7408-CAE6-03B0CB6CA93D}"/>
              </a:ext>
            </a:extLst>
          </p:cNvPr>
          <p:cNvSpPr txBox="1">
            <a:spLocks/>
          </p:cNvSpPr>
          <p:nvPr/>
        </p:nvSpPr>
        <p:spPr>
          <a:xfrm>
            <a:off x="8276547" y="2453163"/>
            <a:ext cx="3453855" cy="3244094"/>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600" b="0" i="0" kern="1200" normalizeH="0" baseline="0">
                <a:solidFill>
                  <a:schemeClr val="bg1"/>
                </a:solidFill>
                <a:latin typeface="Franklin Gothic Book" panose="020B05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defTabSz="914400" eaLnBrk="0" fontAlgn="base" hangingPunct="0">
              <a:spcBef>
                <a:spcPct val="0"/>
              </a:spcBef>
              <a:spcAft>
                <a:spcPct val="0"/>
              </a:spcAft>
              <a:buFont typeface="Wingdings" panose="05000000000000000000" pitchFamily="2" charset="2"/>
              <a:buChar char="§"/>
            </a:pPr>
            <a:r>
              <a:rPr lang="en-US" altLang="en-US" b="1"/>
              <a:t>Reduce redundant deliveries and intercompany transfers </a:t>
            </a:r>
            <a:r>
              <a:rPr lang="en-US" altLang="en-US"/>
              <a:t>by optimizing shipment consolidation strategies to minimize logistics costs.</a:t>
            </a:r>
          </a:p>
          <a:p>
            <a:pPr defTabSz="914400" eaLnBrk="0" fontAlgn="base" hangingPunct="0">
              <a:spcBef>
                <a:spcPct val="0"/>
              </a:spcBef>
              <a:spcAft>
                <a:spcPct val="0"/>
              </a:spcAft>
              <a:buFont typeface="Wingdings" panose="05000000000000000000" pitchFamily="2" charset="2"/>
              <a:buChar char="§"/>
            </a:pPr>
            <a:endParaRPr lang="en-US" altLang="en-US"/>
          </a:p>
          <a:p>
            <a:pPr defTabSz="914400" eaLnBrk="0" fontAlgn="base" hangingPunct="0">
              <a:spcBef>
                <a:spcPct val="0"/>
              </a:spcBef>
              <a:spcAft>
                <a:spcPct val="0"/>
              </a:spcAft>
              <a:buFont typeface="Wingdings" panose="05000000000000000000" pitchFamily="2" charset="2"/>
              <a:buChar char="§"/>
            </a:pPr>
            <a:r>
              <a:rPr lang="en-US" altLang="en-US"/>
              <a:t>Implement </a:t>
            </a:r>
            <a:r>
              <a:rPr lang="en-US" altLang="en-US" b="1"/>
              <a:t>dynamic customer-to-warehouse mapping </a:t>
            </a:r>
            <a:r>
              <a:rPr lang="en-US" altLang="en-US"/>
              <a:t>to distribute supply more efficiently.</a:t>
            </a:r>
          </a:p>
          <a:p>
            <a:pPr defTabSz="914400" eaLnBrk="0" fontAlgn="base" hangingPunct="0">
              <a:spcBef>
                <a:spcPct val="0"/>
              </a:spcBef>
              <a:spcAft>
                <a:spcPct val="0"/>
              </a:spcAft>
              <a:buFont typeface="Wingdings" panose="05000000000000000000" pitchFamily="2" charset="2"/>
              <a:buChar char="§"/>
            </a:pPr>
            <a:endParaRPr lang="en-US" altLang="en-US"/>
          </a:p>
          <a:p>
            <a:pPr defTabSz="914400" eaLnBrk="0" fontAlgn="base" hangingPunct="0">
              <a:spcBef>
                <a:spcPct val="0"/>
              </a:spcBef>
              <a:spcAft>
                <a:spcPct val="0"/>
              </a:spcAft>
              <a:buFont typeface="Wingdings" panose="05000000000000000000" pitchFamily="2" charset="2"/>
              <a:buChar char="§"/>
            </a:pPr>
            <a:r>
              <a:rPr lang="en-US" altLang="en-US"/>
              <a:t>Identify </a:t>
            </a:r>
            <a:r>
              <a:rPr lang="en-US" altLang="en-US" b="1"/>
              <a:t>opportunities for route optimization</a:t>
            </a:r>
            <a:r>
              <a:rPr lang="en-US" altLang="en-US"/>
              <a:t>, warehouse repositioning, or demand forecasting to enhance efficiency. </a:t>
            </a:r>
          </a:p>
        </p:txBody>
      </p:sp>
    </p:spTree>
    <p:extLst>
      <p:ext uri="{BB962C8B-B14F-4D97-AF65-F5344CB8AC3E}">
        <p14:creationId xmlns:p14="http://schemas.microsoft.com/office/powerpoint/2010/main" val="219516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fade">
                                      <p:cBhvr>
                                        <p:cTn id="7" dur="500"/>
                                        <p:tgtEl>
                                          <p:spTgt spid="4">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1"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animEffect transition="in" filter="fade">
                                      <p:cBhvr>
                                        <p:cTn id="25" dur="500"/>
                                        <p:tgtEl>
                                          <p:spTgt spid="4">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1" nodeType="clickEffect">
                                  <p:stCondLst>
                                    <p:cond delay="0"/>
                                  </p:stCondLst>
                                  <p:childTnLst>
                                    <p:set>
                                      <p:cBhvr>
                                        <p:cTn id="29" dur="1" fill="hold">
                                          <p:stCondLst>
                                            <p:cond delay="0"/>
                                          </p:stCondLst>
                                        </p:cTn>
                                        <p:tgtEl>
                                          <p:spTgt spid="4">
                                            <p:txEl>
                                              <p:pRg st="2" end="2"/>
                                            </p:txEl>
                                          </p:spTgt>
                                        </p:tgtEl>
                                        <p:attrNameLst>
                                          <p:attrName>style.visibility</p:attrName>
                                        </p:attrNameLst>
                                      </p:cBhvr>
                                      <p:to>
                                        <p:strVal val="visible"/>
                                      </p:to>
                                    </p:set>
                                    <p:animEffect transition="in" filter="fade">
                                      <p:cBhvr>
                                        <p:cTn id="30" dur="500"/>
                                        <p:tgtEl>
                                          <p:spTgt spid="4">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1"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500"/>
                                        <p:tgtEl>
                                          <p:spTgt spid="4">
                                            <p:txEl>
                                              <p:pRg st="4" end="4"/>
                                            </p:txEl>
                                          </p:spTgt>
                                        </p:tgtEl>
                                      </p:cBhvr>
                                    </p:animEffect>
                                  </p:childTnLst>
                                </p:cTn>
                              </p:par>
                              <p:par>
                                <p:cTn id="36" presetID="10" presetClass="entr" presetSubtype="0" fill="hold" grpId="1"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4" grpId="1" build="p"/>
      <p:bldP spid="7" grpId="0" animBg="1"/>
      <p:bldP spid="7" grpId="1" animBg="1"/>
    </p:bldLst>
  </p:timing>
  <p:extLst>
    <p:ext uri="{6950BFC3-D8DA-4A85-94F7-54DA5524770B}">
      <p188:commentRel xmlns:p188="http://schemas.microsoft.com/office/powerpoint/2018/8/main" r:id="rId2"/>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8974B-F9BE-0A4C-F4CC-D890E97CAF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4F99D0-4FB8-4D3B-9DF4-0DE032DBEE51}"/>
              </a:ext>
            </a:extLst>
          </p:cNvPr>
          <p:cNvSpPr>
            <a:spLocks noGrp="1"/>
          </p:cNvSpPr>
          <p:nvPr>
            <p:ph type="ctrTitle"/>
          </p:nvPr>
        </p:nvSpPr>
        <p:spPr>
          <a:xfrm>
            <a:off x="1270139" y="160231"/>
            <a:ext cx="9377302" cy="332399"/>
          </a:xfrm>
        </p:spPr>
        <p:txBody>
          <a:bodyPr/>
          <a:lstStyle/>
          <a:p>
            <a:r>
              <a:rPr lang="en-US">
                <a:latin typeface="Franklin Gothic Book"/>
              </a:rPr>
              <a:t>Developing KPIs to Optimize Transfers &amp; Minimize Excess Shipments</a:t>
            </a:r>
            <a:endParaRPr lang="en-US"/>
          </a:p>
        </p:txBody>
      </p:sp>
      <p:sp>
        <p:nvSpPr>
          <p:cNvPr id="5" name="Date Placeholder 4">
            <a:extLst>
              <a:ext uri="{FF2B5EF4-FFF2-40B4-BE49-F238E27FC236}">
                <a16:creationId xmlns:a16="http://schemas.microsoft.com/office/drawing/2014/main" id="{447EC4F1-6CC2-7604-B708-C33533B5A44D}"/>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F1BACB0A-842B-E779-1BE1-A3A510F6D8B4}"/>
              </a:ext>
            </a:extLst>
          </p:cNvPr>
          <p:cNvSpPr>
            <a:spLocks noGrp="1"/>
          </p:cNvSpPr>
          <p:nvPr>
            <p:ph type="sldNum" sz="quarter" idx="12"/>
          </p:nvPr>
        </p:nvSpPr>
        <p:spPr/>
        <p:txBody>
          <a:bodyPr/>
          <a:lstStyle/>
          <a:p>
            <a:fld id="{8A7A6979-0714-4377-B894-6BE4C2D6E202}" type="slidenum">
              <a:rPr lang="en-US" smtClean="0"/>
              <a:pPr/>
              <a:t>42</a:t>
            </a:fld>
            <a:endParaRPr lang="en-US"/>
          </a:p>
        </p:txBody>
      </p:sp>
      <p:graphicFrame>
        <p:nvGraphicFramePr>
          <p:cNvPr id="34" name="Table 33">
            <a:extLst>
              <a:ext uri="{FF2B5EF4-FFF2-40B4-BE49-F238E27FC236}">
                <a16:creationId xmlns:a16="http://schemas.microsoft.com/office/drawing/2014/main" id="{70699670-7A58-5F17-FC9B-ED573665CB0C}"/>
              </a:ext>
            </a:extLst>
          </p:cNvPr>
          <p:cNvGraphicFramePr>
            <a:graphicFrameLocks noGrp="1"/>
          </p:cNvGraphicFramePr>
          <p:nvPr>
            <p:extLst>
              <p:ext uri="{D42A27DB-BD31-4B8C-83A1-F6EECF244321}">
                <p14:modId xmlns:p14="http://schemas.microsoft.com/office/powerpoint/2010/main" val="4277436017"/>
              </p:ext>
            </p:extLst>
          </p:nvPr>
        </p:nvGraphicFramePr>
        <p:xfrm>
          <a:off x="405441" y="1556924"/>
          <a:ext cx="11381117" cy="3291840"/>
        </p:xfrm>
        <a:graphic>
          <a:graphicData uri="http://schemas.openxmlformats.org/drawingml/2006/table">
            <a:tbl>
              <a:tblPr firstRow="1" bandRow="1">
                <a:tableStyleId>{5C22544A-7EE6-4342-B048-85BDC9FD1C3A}</a:tableStyleId>
              </a:tblPr>
              <a:tblGrid>
                <a:gridCol w="1642815">
                  <a:extLst>
                    <a:ext uri="{9D8B030D-6E8A-4147-A177-3AD203B41FA5}">
                      <a16:colId xmlns:a16="http://schemas.microsoft.com/office/drawing/2014/main" val="4120531571"/>
                    </a:ext>
                  </a:extLst>
                </a:gridCol>
                <a:gridCol w="3822192">
                  <a:extLst>
                    <a:ext uri="{9D8B030D-6E8A-4147-A177-3AD203B41FA5}">
                      <a16:colId xmlns:a16="http://schemas.microsoft.com/office/drawing/2014/main" val="3741639045"/>
                    </a:ext>
                  </a:extLst>
                </a:gridCol>
                <a:gridCol w="5916110">
                  <a:extLst>
                    <a:ext uri="{9D8B030D-6E8A-4147-A177-3AD203B41FA5}">
                      <a16:colId xmlns:a16="http://schemas.microsoft.com/office/drawing/2014/main" val="225395854"/>
                    </a:ext>
                  </a:extLst>
                </a:gridCol>
              </a:tblGrid>
              <a:tr h="361389">
                <a:tc>
                  <a:txBody>
                    <a:bodyPr/>
                    <a:lstStyle/>
                    <a:p>
                      <a:r>
                        <a:rPr lang="en-US"/>
                        <a:t>KPI</a:t>
                      </a: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tx2"/>
                    </a:solidFill>
                  </a:tcPr>
                </a:tc>
                <a:tc>
                  <a:txBody>
                    <a:bodyPr/>
                    <a:lstStyle/>
                    <a:p>
                      <a:r>
                        <a:rPr lang="en-US"/>
                        <a:t>Brief Description</a:t>
                      </a: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tx2"/>
                    </a:solidFill>
                  </a:tcPr>
                </a:tc>
                <a:tc>
                  <a:txBody>
                    <a:bodyPr/>
                    <a:lstStyle/>
                    <a:p>
                      <a:r>
                        <a:rPr lang="en-US"/>
                        <a:t>Rationale for Usage</a:t>
                      </a: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tx2"/>
                    </a:solidFill>
                  </a:tcPr>
                </a:tc>
                <a:extLst>
                  <a:ext uri="{0D108BD9-81ED-4DB2-BD59-A6C34878D82A}">
                    <a16:rowId xmlns:a16="http://schemas.microsoft.com/office/drawing/2014/main" val="143313225"/>
                  </a:ext>
                </a:extLst>
              </a:tr>
              <a:tr h="530754">
                <a:tc>
                  <a:txBody>
                    <a:bodyPr/>
                    <a:lstStyle/>
                    <a:p>
                      <a:r>
                        <a:rPr lang="en-US" sz="1400" b="1"/>
                        <a:t>Safety Stock Level</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2">
                        <a:lumMod val="20000"/>
                        <a:lumOff val="80000"/>
                      </a:schemeClr>
                    </a:solidFill>
                  </a:tcPr>
                </a:tc>
                <a:tc>
                  <a:txBody>
                    <a:bodyPr/>
                    <a:lstStyle/>
                    <a:p>
                      <a:pPr marL="285750" marR="0" lvl="0" indent="-285750" algn="l" rtl="0" eaLnBrk="1" latinLnBrk="0" hangingPunct="1">
                        <a:lnSpc>
                          <a:spcPct val="100000"/>
                        </a:lnSpc>
                        <a:spcBef>
                          <a:spcPts val="0"/>
                        </a:spcBef>
                        <a:spcAft>
                          <a:spcPts val="0"/>
                        </a:spcAft>
                        <a:buFont typeface="Arial"/>
                        <a:buChar char="•"/>
                      </a:pPr>
                      <a:r>
                        <a:rPr lang="en-US" sz="1400" b="0" i="0" u="none" strike="noStrike" kern="1200" noProof="0">
                          <a:solidFill>
                            <a:schemeClr val="dk1"/>
                          </a:solidFill>
                        </a:rPr>
                        <a:t>Measures extra “buffer” units stocked beyond forecasted demand.</a:t>
                      </a:r>
                      <a:endParaRPr lang="en-US" sz="1400" b="0" kern="1200">
                        <a:solidFill>
                          <a:schemeClr val="dk1"/>
                        </a:solidFill>
                        <a:latin typeface="+mn-lt"/>
                        <a:ea typeface="+mn-ea"/>
                        <a:cs typeface="+mn-cs"/>
                      </a:endParaRPr>
                    </a:p>
                    <a:p>
                      <a:pPr marL="285750" marR="0" lvl="0" indent="-285750" algn="l">
                        <a:lnSpc>
                          <a:spcPct val="100000"/>
                        </a:lnSpc>
                        <a:spcBef>
                          <a:spcPts val="0"/>
                        </a:spcBef>
                        <a:spcAft>
                          <a:spcPts val="0"/>
                        </a:spcAft>
                        <a:buFont typeface="Arial" panose="020B0604020202020204" pitchFamily="34" charset="0"/>
                        <a:buChar char="•"/>
                      </a:pPr>
                      <a:r>
                        <a:rPr lang="en-US" sz="1400" b="0" i="0" u="none" strike="noStrike" kern="1200" noProof="0">
                          <a:solidFill>
                            <a:schemeClr val="dk1"/>
                          </a:solidFill>
                        </a:rPr>
                        <a:t>Calculated as the moving average of units transferred between warehouses.</a:t>
                      </a:r>
                      <a:endParaRPr lang="en-US"/>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2">
                        <a:lumMod val="20000"/>
                        <a:lumOff val="80000"/>
                      </a:schemeClr>
                    </a:solidFill>
                  </a:tcPr>
                </a:tc>
                <a:tc>
                  <a:txBody>
                    <a:bodyPr/>
                    <a:lstStyle/>
                    <a:p>
                      <a:pPr marL="285750" marR="0" lvl="0" indent="-285750" algn="l" rtl="0" eaLnBrk="1" latinLnBrk="0" hangingPunct="1">
                        <a:lnSpc>
                          <a:spcPct val="100000"/>
                        </a:lnSpc>
                        <a:spcBef>
                          <a:spcPts val="0"/>
                        </a:spcBef>
                        <a:spcAft>
                          <a:spcPts val="0"/>
                        </a:spcAft>
                        <a:buFont typeface="Arial"/>
                        <a:buChar char="•"/>
                      </a:pPr>
                      <a:r>
                        <a:rPr lang="en-US" sz="1400" b="0" i="0" u="none" strike="noStrike" kern="1200" noProof="0">
                          <a:solidFill>
                            <a:schemeClr val="dk1"/>
                          </a:solidFill>
                        </a:rPr>
                        <a:t>Helps assign optimal buffer stock to minimize excessive transfers.</a:t>
                      </a:r>
                    </a:p>
                    <a:p>
                      <a:pPr marL="285750" marR="0" lvl="0" indent="-285750" algn="l">
                        <a:lnSpc>
                          <a:spcPct val="100000"/>
                        </a:lnSpc>
                        <a:spcBef>
                          <a:spcPts val="0"/>
                        </a:spcBef>
                        <a:spcAft>
                          <a:spcPts val="0"/>
                        </a:spcAft>
                        <a:buFont typeface="Arial" panose="020B0604020202020204" pitchFamily="34" charset="0"/>
                        <a:buChar char="•"/>
                      </a:pPr>
                      <a:r>
                        <a:rPr lang="en-US" sz="1400" b="0" i="0" u="none" strike="noStrike" kern="1200" noProof="0">
                          <a:solidFill>
                            <a:schemeClr val="dk1"/>
                          </a:solidFill>
                        </a:rPr>
                        <a:t>Identifies warehouses with inflated forecasts, enabling reallocation of excess inventory.</a:t>
                      </a:r>
                      <a:endParaRPr lang="en-US" i="0" u="none" strike="noStrike" noProof="0"/>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143727456"/>
                  </a:ext>
                </a:extLst>
              </a:tr>
              <a:tr h="516837">
                <a:tc>
                  <a:txBody>
                    <a:bodyPr/>
                    <a:lstStyle/>
                    <a:p>
                      <a:r>
                        <a:rPr lang="en-US" sz="1400" b="1"/>
                        <a:t>Shipment-to-Received-Transfers Ratio</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2">
                        <a:lumMod val="20000"/>
                        <a:lumOff val="80000"/>
                      </a:schemeClr>
                    </a:solidFill>
                  </a:tcPr>
                </a:tc>
                <a:tc>
                  <a:txBody>
                    <a:bodyPr/>
                    <a:lstStyle/>
                    <a:p>
                      <a:pPr marL="285750" marR="0" lvl="0" indent="-285750" algn="l" rtl="0" eaLnBrk="1" latinLnBrk="0" hangingPunct="1">
                        <a:lnSpc>
                          <a:spcPct val="100000"/>
                        </a:lnSpc>
                        <a:spcBef>
                          <a:spcPts val="0"/>
                        </a:spcBef>
                        <a:spcAft>
                          <a:spcPts val="0"/>
                        </a:spcAft>
                        <a:buFont typeface="Arial"/>
                        <a:buChar char="•"/>
                      </a:pPr>
                      <a:r>
                        <a:rPr lang="en-US" sz="1400" b="0" kern="1200">
                          <a:solidFill>
                            <a:schemeClr val="dk1"/>
                          </a:solidFill>
                          <a:latin typeface="+mn-lt"/>
                          <a:ea typeface="+mn-ea"/>
                          <a:cs typeface="+mn-cs"/>
                        </a:rPr>
                        <a:t>Formula: (# of Shipments in an FY) / (# of Transfers Received)</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2">
                        <a:lumMod val="20000"/>
                        <a:lumOff val="80000"/>
                      </a:schemeClr>
                    </a:solidFill>
                  </a:tcPr>
                </a:tc>
                <a:tc>
                  <a:txBody>
                    <a:bodyPr/>
                    <a:lstStyle/>
                    <a:p>
                      <a:pPr marL="285750" marR="0" lvl="0" indent="-285750" algn="l" rtl="0" eaLnBrk="1" latinLnBrk="0" hangingPunct="1">
                        <a:lnSpc>
                          <a:spcPct val="100000"/>
                        </a:lnSpc>
                        <a:spcBef>
                          <a:spcPts val="0"/>
                        </a:spcBef>
                        <a:spcAft>
                          <a:spcPts val="0"/>
                        </a:spcAft>
                        <a:buFont typeface="Arial"/>
                        <a:buChar char="•"/>
                      </a:pPr>
                      <a:r>
                        <a:rPr lang="en-US" sz="1400" b="0" i="0" u="none" strike="noStrike" kern="1200" noProof="0">
                          <a:solidFill>
                            <a:schemeClr val="dk1"/>
                          </a:solidFill>
                        </a:rPr>
                        <a:t>Helps prioritize warehouse actions based on transfer dependency.</a:t>
                      </a:r>
                      <a:endParaRPr lang="en-US"/>
                    </a:p>
                    <a:p>
                      <a:pPr marL="285750" marR="0" lvl="0" indent="-285750" algn="l">
                        <a:lnSpc>
                          <a:spcPct val="100000"/>
                        </a:lnSpc>
                        <a:spcBef>
                          <a:spcPts val="0"/>
                        </a:spcBef>
                        <a:spcAft>
                          <a:spcPts val="0"/>
                        </a:spcAft>
                        <a:buFont typeface="Arial" panose="020B0604020202020204" pitchFamily="34" charset="0"/>
                        <a:buChar char="•"/>
                      </a:pPr>
                      <a:r>
                        <a:rPr lang="en-US" sz="1400" b="0" i="0" u="none" strike="noStrike" kern="1200" noProof="0">
                          <a:solidFill>
                            <a:schemeClr val="dk1"/>
                          </a:solidFill>
                        </a:rPr>
                        <a:t>Identifies warehouses needing intervention or optimization.</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959115637"/>
                  </a:ext>
                </a:extLst>
              </a:tr>
              <a:tr h="516837">
                <a:tc>
                  <a:txBody>
                    <a:bodyPr/>
                    <a:lstStyle/>
                    <a:p>
                      <a:pPr lvl="0">
                        <a:buNone/>
                      </a:pPr>
                      <a:r>
                        <a:rPr lang="en-US" sz="1400" b="1"/>
                        <a:t>Late Transfer Ratio</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2">
                        <a:lumMod val="20000"/>
                        <a:lumOff val="80000"/>
                      </a:schemeClr>
                    </a:solidFill>
                  </a:tcPr>
                </a:tc>
                <a:tc>
                  <a:txBody>
                    <a:bodyPr/>
                    <a:lstStyle/>
                    <a:p>
                      <a:pPr marL="285750" marR="0" lvl="0" indent="-285750" algn="l" rtl="0" eaLnBrk="1" latinLnBrk="0" hangingPunct="1">
                        <a:lnSpc>
                          <a:spcPct val="100000"/>
                        </a:lnSpc>
                        <a:spcBef>
                          <a:spcPts val="0"/>
                        </a:spcBef>
                        <a:spcAft>
                          <a:spcPts val="0"/>
                        </a:spcAft>
                        <a:buFont typeface="Arial"/>
                        <a:buChar char="•"/>
                      </a:pPr>
                      <a:r>
                        <a:rPr lang="en-US" sz="1400" b="0" kern="1200">
                          <a:solidFill>
                            <a:schemeClr val="dk1"/>
                          </a:solidFill>
                          <a:latin typeface="+mn-lt"/>
                          <a:ea typeface="+mn-ea"/>
                          <a:cs typeface="+mn-cs"/>
                        </a:rPr>
                        <a:t>Formula: (# of Transfer in March &amp; April) / (Total Intercompany Transfers)</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2">
                        <a:lumMod val="20000"/>
                        <a:lumOff val="80000"/>
                      </a:schemeClr>
                    </a:solidFill>
                  </a:tcPr>
                </a:tc>
                <a:tc>
                  <a:txBody>
                    <a:bodyPr/>
                    <a:lstStyle/>
                    <a:p>
                      <a:pPr marL="285750" marR="0" lvl="0" indent="-285750" algn="l" rtl="0" eaLnBrk="1" latinLnBrk="0" hangingPunct="1">
                        <a:lnSpc>
                          <a:spcPct val="100000"/>
                        </a:lnSpc>
                        <a:spcBef>
                          <a:spcPts val="0"/>
                        </a:spcBef>
                        <a:spcAft>
                          <a:spcPts val="0"/>
                        </a:spcAft>
                        <a:buFont typeface="Arial"/>
                        <a:buChar char="•"/>
                      </a:pPr>
                      <a:r>
                        <a:rPr lang="en-US" sz="1400" b="0" i="0" u="none" strike="noStrike" kern="1200" noProof="0">
                          <a:solidFill>
                            <a:schemeClr val="dk1"/>
                          </a:solidFill>
                        </a:rPr>
                        <a:t>Indicates the share of last-minute transfers close to peak delivery periods.</a:t>
                      </a:r>
                      <a:endParaRPr lang="en-US"/>
                    </a:p>
                    <a:p>
                      <a:pPr marL="285750" marR="0" lvl="0" indent="-285750" algn="l">
                        <a:lnSpc>
                          <a:spcPct val="100000"/>
                        </a:lnSpc>
                        <a:spcBef>
                          <a:spcPts val="0"/>
                        </a:spcBef>
                        <a:spcAft>
                          <a:spcPts val="0"/>
                        </a:spcAft>
                        <a:buFont typeface="Arial" panose="020B0604020202020204" pitchFamily="34" charset="0"/>
                        <a:buChar char="•"/>
                      </a:pPr>
                      <a:r>
                        <a:rPr lang="en-US" sz="1400" b="0" i="0" u="none" strike="noStrike" kern="1200" noProof="0">
                          <a:solidFill>
                            <a:schemeClr val="dk1"/>
                          </a:solidFill>
                        </a:rPr>
                        <a:t>Helps assess if inventory planning aligns with demand forecasts.</a:t>
                      </a:r>
                      <a:endParaRPr lang="en-US" sz="1400" b="0" kern="1200">
                        <a:solidFill>
                          <a:schemeClr val="dk1"/>
                        </a:solidFill>
                        <a:latin typeface="+mn-lt"/>
                        <a:ea typeface="+mn-ea"/>
                        <a:cs typeface="+mn-cs"/>
                      </a:endParaRP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010140555"/>
                  </a:ext>
                </a:extLst>
              </a:tr>
              <a:tr h="516837">
                <a:tc>
                  <a:txBody>
                    <a:bodyPr/>
                    <a:lstStyle/>
                    <a:p>
                      <a:pPr lvl="0">
                        <a:buNone/>
                      </a:pPr>
                      <a:r>
                        <a:rPr lang="en-US" sz="1400" b="1"/>
                        <a:t>Optimal Transfer Warehouse</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2">
                        <a:lumMod val="20000"/>
                        <a:lumOff val="80000"/>
                      </a:schemeClr>
                    </a:solidFill>
                  </a:tcPr>
                </a:tc>
                <a:tc>
                  <a:txBody>
                    <a:bodyPr/>
                    <a:lstStyle/>
                    <a:p>
                      <a:pPr marL="285750" marR="0" lvl="0" indent="-285750" algn="l">
                        <a:lnSpc>
                          <a:spcPct val="100000"/>
                        </a:lnSpc>
                        <a:spcBef>
                          <a:spcPts val="0"/>
                        </a:spcBef>
                        <a:spcAft>
                          <a:spcPts val="0"/>
                        </a:spcAft>
                        <a:buFont typeface="Arial"/>
                        <a:buChar char="•"/>
                      </a:pPr>
                      <a:r>
                        <a:rPr lang="en-US" sz="1400" b="0" i="0" u="none" strike="noStrike" kern="1200" noProof="0">
                          <a:solidFill>
                            <a:schemeClr val="dk1"/>
                          </a:solidFill>
                        </a:rPr>
                        <a:t>Identifies the nearest warehouse capable of fulfilling a transfer.</a:t>
                      </a:r>
                      <a:endParaRPr lang="en-US" sz="1400" b="0" kern="1200">
                        <a:solidFill>
                          <a:schemeClr val="dk1"/>
                        </a:solidFill>
                        <a:latin typeface="+mn-lt"/>
                        <a:ea typeface="+mn-ea"/>
                        <a:cs typeface="+mn-cs"/>
                      </a:endParaRP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2">
                        <a:lumMod val="20000"/>
                        <a:lumOff val="80000"/>
                      </a:schemeClr>
                    </a:solidFill>
                  </a:tcPr>
                </a:tc>
                <a:tc>
                  <a:txBody>
                    <a:bodyPr/>
                    <a:lstStyle/>
                    <a:p>
                      <a:pPr marL="285750" lvl="0" indent="-285750" algn="l">
                        <a:lnSpc>
                          <a:spcPct val="100000"/>
                        </a:lnSpc>
                        <a:spcBef>
                          <a:spcPts val="0"/>
                        </a:spcBef>
                        <a:spcAft>
                          <a:spcPts val="0"/>
                        </a:spcAft>
                        <a:buFont typeface="Arial"/>
                        <a:buChar char="•"/>
                      </a:pPr>
                      <a:r>
                        <a:rPr lang="en-US" sz="1400" b="0" i="0" u="none" strike="noStrike" kern="1200" noProof="0">
                          <a:solidFill>
                            <a:schemeClr val="dk1"/>
                          </a:solidFill>
                        </a:rPr>
                        <a:t>Derived from network optimization analysis.</a:t>
                      </a:r>
                      <a:endParaRPr lang="en-US"/>
                    </a:p>
                    <a:p>
                      <a:pPr marL="285750" marR="0" lvl="0" indent="-285750" algn="l">
                        <a:lnSpc>
                          <a:spcPct val="100000"/>
                        </a:lnSpc>
                        <a:spcBef>
                          <a:spcPts val="0"/>
                        </a:spcBef>
                        <a:spcAft>
                          <a:spcPts val="0"/>
                        </a:spcAft>
                        <a:buFont typeface="Arial" panose="020B0604020202020204" pitchFamily="34" charset="0"/>
                        <a:buChar char="•"/>
                      </a:pPr>
                      <a:r>
                        <a:rPr lang="en-US" sz="1400" b="0" i="0" u="none" strike="noStrike" kern="1200" noProof="0">
                          <a:solidFill>
                            <a:schemeClr val="dk1"/>
                          </a:solidFill>
                        </a:rPr>
                        <a:t>Ensures efficient stock reallocation by matching supply with demand.</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37594444"/>
                  </a:ext>
                </a:extLst>
              </a:tr>
            </a:tbl>
          </a:graphicData>
        </a:graphic>
      </p:graphicFrame>
    </p:spTree>
    <p:extLst>
      <p:ext uri="{BB962C8B-B14F-4D97-AF65-F5344CB8AC3E}">
        <p14:creationId xmlns:p14="http://schemas.microsoft.com/office/powerpoint/2010/main" val="455098613"/>
      </p:ext>
    </p:extLst>
  </p:cSld>
  <p:clrMapOvr>
    <a:masterClrMapping/>
  </p:clrMapOvr>
  <p:extLst>
    <p:ext uri="{6950BFC3-D8DA-4A85-94F7-54DA5524770B}">
      <p188:commentRel xmlns:p188="http://schemas.microsoft.com/office/powerpoint/2018/8/main" r:id="rId2"/>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D7707-3FB7-7252-81A1-9E03F7A4BB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A44F7D-6501-0C3E-6057-CB9B07A1AD71}"/>
              </a:ext>
            </a:extLst>
          </p:cNvPr>
          <p:cNvSpPr>
            <a:spLocks noGrp="1"/>
          </p:cNvSpPr>
          <p:nvPr>
            <p:ph type="ctrTitle"/>
          </p:nvPr>
        </p:nvSpPr>
        <p:spPr/>
        <p:txBody>
          <a:bodyPr/>
          <a:lstStyle/>
          <a:p>
            <a:r>
              <a:rPr lang="en-US"/>
              <a:t>Meeting on 7</a:t>
            </a:r>
            <a:r>
              <a:rPr lang="en-US" baseline="30000"/>
              <a:t>th</a:t>
            </a:r>
            <a:r>
              <a:rPr lang="en-US"/>
              <a:t> Feb</a:t>
            </a:r>
          </a:p>
        </p:txBody>
      </p:sp>
      <p:sp>
        <p:nvSpPr>
          <p:cNvPr id="4" name="Date Placeholder 3">
            <a:extLst>
              <a:ext uri="{FF2B5EF4-FFF2-40B4-BE49-F238E27FC236}">
                <a16:creationId xmlns:a16="http://schemas.microsoft.com/office/drawing/2014/main" id="{2E8DA74F-C499-2BA4-11F5-FC4D74D45D8C}"/>
              </a:ext>
            </a:extLst>
          </p:cNvPr>
          <p:cNvSpPr>
            <a:spLocks noGrp="1"/>
          </p:cNvSpPr>
          <p:nvPr>
            <p:ph type="dt" sz="half" idx="10"/>
          </p:nvPr>
        </p:nvSpPr>
        <p:spPr/>
        <p:txBody>
          <a:bodyPr/>
          <a:lstStyle/>
          <a:p>
            <a:fld id="{D47A9A36-4EB0-BF46-AE48-7CDA251B954B}" type="datetime1">
              <a:rPr lang="en-US" smtClean="0"/>
              <a:pPr/>
              <a:t>3/27/2025</a:t>
            </a:fld>
            <a:endParaRPr lang="en-US"/>
          </a:p>
        </p:txBody>
      </p:sp>
      <p:sp>
        <p:nvSpPr>
          <p:cNvPr id="5" name="Slide Number Placeholder 4">
            <a:extLst>
              <a:ext uri="{FF2B5EF4-FFF2-40B4-BE49-F238E27FC236}">
                <a16:creationId xmlns:a16="http://schemas.microsoft.com/office/drawing/2014/main" id="{2E48B646-CCD1-0C6D-D877-623F6D659B73}"/>
              </a:ext>
            </a:extLst>
          </p:cNvPr>
          <p:cNvSpPr>
            <a:spLocks noGrp="1"/>
          </p:cNvSpPr>
          <p:nvPr>
            <p:ph type="sldNum" sz="quarter" idx="12"/>
          </p:nvPr>
        </p:nvSpPr>
        <p:spPr/>
        <p:txBody>
          <a:bodyPr/>
          <a:lstStyle/>
          <a:p>
            <a:fld id="{8A7A6979-0714-4377-B894-6BE4C2D6E202}" type="slidenum">
              <a:rPr lang="en-US" smtClean="0"/>
              <a:pPr/>
              <a:t>43</a:t>
            </a:fld>
            <a:endParaRPr lang="en-US"/>
          </a:p>
        </p:txBody>
      </p:sp>
    </p:spTree>
    <p:extLst>
      <p:ext uri="{BB962C8B-B14F-4D97-AF65-F5344CB8AC3E}">
        <p14:creationId xmlns:p14="http://schemas.microsoft.com/office/powerpoint/2010/main" val="23885790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53392-E7A7-5584-990F-1FD3286C1B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112CB8-B57C-8697-4C0A-82AE3680DC2F}"/>
              </a:ext>
            </a:extLst>
          </p:cNvPr>
          <p:cNvSpPr>
            <a:spLocks noGrp="1"/>
          </p:cNvSpPr>
          <p:nvPr>
            <p:ph type="ctrTitle"/>
          </p:nvPr>
        </p:nvSpPr>
        <p:spPr>
          <a:xfrm>
            <a:off x="1270139" y="160231"/>
            <a:ext cx="9377302" cy="664797"/>
          </a:xfrm>
        </p:spPr>
        <p:txBody>
          <a:bodyPr/>
          <a:lstStyle/>
          <a:p>
            <a:r>
              <a:rPr lang="en-US">
                <a:latin typeface="Franklin Gothic Book"/>
              </a:rPr>
              <a:t>We identified a total of 6 business problems, 3 of which we plan to address within this project</a:t>
            </a:r>
            <a:endParaRPr lang="en-US"/>
          </a:p>
        </p:txBody>
      </p:sp>
      <p:sp>
        <p:nvSpPr>
          <p:cNvPr id="5" name="Date Placeholder 4">
            <a:extLst>
              <a:ext uri="{FF2B5EF4-FFF2-40B4-BE49-F238E27FC236}">
                <a16:creationId xmlns:a16="http://schemas.microsoft.com/office/drawing/2014/main" id="{59D68526-D068-7F2B-A653-FA31BAEAFAE3}"/>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B465F639-D54B-84CD-298C-8110AFB5AB22}"/>
              </a:ext>
            </a:extLst>
          </p:cNvPr>
          <p:cNvSpPr>
            <a:spLocks noGrp="1"/>
          </p:cNvSpPr>
          <p:nvPr>
            <p:ph type="sldNum" sz="quarter" idx="12"/>
          </p:nvPr>
        </p:nvSpPr>
        <p:spPr/>
        <p:txBody>
          <a:bodyPr/>
          <a:lstStyle/>
          <a:p>
            <a:fld id="{8A7A6979-0714-4377-B894-6BE4C2D6E202}" type="slidenum">
              <a:rPr lang="en-US" smtClean="0"/>
              <a:pPr/>
              <a:t>44</a:t>
            </a:fld>
            <a:endParaRPr lang="en-US"/>
          </a:p>
        </p:txBody>
      </p:sp>
      <p:sp>
        <p:nvSpPr>
          <p:cNvPr id="14" name="Text Placeholder 13">
            <a:extLst>
              <a:ext uri="{FF2B5EF4-FFF2-40B4-BE49-F238E27FC236}">
                <a16:creationId xmlns:a16="http://schemas.microsoft.com/office/drawing/2014/main" id="{02404528-A3F5-E14B-36A9-615BDF41F010}"/>
              </a:ext>
            </a:extLst>
          </p:cNvPr>
          <p:cNvSpPr>
            <a:spLocks noGrp="1"/>
          </p:cNvSpPr>
          <p:nvPr>
            <p:ph type="body" sz="quarter" idx="14"/>
          </p:nvPr>
        </p:nvSpPr>
        <p:spPr>
          <a:xfrm>
            <a:off x="988752" y="1847701"/>
            <a:ext cx="10145074" cy="3411537"/>
          </a:xfrm>
        </p:spPr>
        <p:txBody>
          <a:bodyPr>
            <a:normAutofit fontScale="92500" lnSpcReduction="20000"/>
          </a:bodyPr>
          <a:lstStyle/>
          <a:p>
            <a:pPr marL="342900" indent="-342900">
              <a:buFont typeface="+mj-lt"/>
              <a:buAutoNum type="arabicPeriod"/>
            </a:pPr>
            <a:r>
              <a:rPr lang="en-US" b="1"/>
              <a:t>Delivery Inefficiency: Excess Shipments</a:t>
            </a:r>
            <a:r>
              <a:rPr lang="en-US"/>
              <a:t> - Frequent, fragmented shipments increase costs and disrupt customer operations.</a:t>
            </a:r>
          </a:p>
          <a:p>
            <a:pPr marL="342900" indent="-342900">
              <a:buFont typeface="+mj-lt"/>
              <a:buAutoNum type="arabicPeriod"/>
            </a:pPr>
            <a:endParaRPr lang="en-US" b="1"/>
          </a:p>
          <a:p>
            <a:pPr marL="342900" indent="-342900">
              <a:buFont typeface="+mj-lt"/>
              <a:buAutoNum type="arabicPeriod"/>
            </a:pPr>
            <a:r>
              <a:rPr lang="en-US" b="1"/>
              <a:t>Warehouse Mapping to Customer</a:t>
            </a:r>
            <a:r>
              <a:rPr lang="en-US"/>
              <a:t> - Inefficient mapping of warehouses to customers leads to delays and higher transportation costs.</a:t>
            </a:r>
          </a:p>
          <a:p>
            <a:pPr marL="342900" indent="-342900">
              <a:buFont typeface="+mj-lt"/>
              <a:buAutoNum type="arabicPeriod"/>
            </a:pPr>
            <a:endParaRPr lang="en-US" b="1"/>
          </a:p>
          <a:p>
            <a:pPr marL="342900" indent="-342900">
              <a:buFont typeface="+mj-lt"/>
              <a:buAutoNum type="arabicPeriod"/>
            </a:pPr>
            <a:r>
              <a:rPr lang="en-US" b="1"/>
              <a:t>Intercompany Transfers</a:t>
            </a:r>
            <a:r>
              <a:rPr lang="en-US"/>
              <a:t> - Excessive transfers between company locations result in logistical inefficiencies and increased lead times.</a:t>
            </a:r>
          </a:p>
          <a:p>
            <a:pPr marL="342900" indent="-342900">
              <a:buFont typeface="+mj-lt"/>
              <a:buAutoNum type="arabicPeriod"/>
            </a:pPr>
            <a:endParaRPr lang="en-US" b="1"/>
          </a:p>
          <a:p>
            <a:pPr marL="342900" indent="-342900">
              <a:buFont typeface="+mj-lt"/>
              <a:buAutoNum type="arabicPeriod"/>
            </a:pPr>
            <a:r>
              <a:rPr lang="en-US" b="1">
                <a:solidFill>
                  <a:schemeClr val="bg1">
                    <a:lumMod val="65000"/>
                    <a:lumOff val="35000"/>
                  </a:schemeClr>
                </a:solidFill>
              </a:rPr>
              <a:t>Overlap of Supply Planning Cycle with Sale Seasons</a:t>
            </a:r>
            <a:r>
              <a:rPr lang="en-US">
                <a:solidFill>
                  <a:schemeClr val="bg1">
                    <a:lumMod val="65000"/>
                    <a:lumOff val="35000"/>
                  </a:schemeClr>
                </a:solidFill>
              </a:rPr>
              <a:t> - Misaligned supply planning with peak sales seasons causes stockouts or overstocking.</a:t>
            </a:r>
          </a:p>
          <a:p>
            <a:pPr marL="342900" indent="-342900">
              <a:buFont typeface="+mj-lt"/>
              <a:buAutoNum type="arabicPeriod"/>
            </a:pPr>
            <a:endParaRPr lang="en-US" b="1">
              <a:solidFill>
                <a:schemeClr val="bg1">
                  <a:lumMod val="65000"/>
                  <a:lumOff val="35000"/>
                </a:schemeClr>
              </a:solidFill>
            </a:endParaRPr>
          </a:p>
          <a:p>
            <a:pPr marL="342900" indent="-342900">
              <a:buFont typeface="+mj-lt"/>
              <a:buAutoNum type="arabicPeriod"/>
            </a:pPr>
            <a:r>
              <a:rPr lang="en-US" b="1">
                <a:solidFill>
                  <a:schemeClr val="bg1">
                    <a:lumMod val="65000"/>
                    <a:lumOff val="35000"/>
                  </a:schemeClr>
                </a:solidFill>
              </a:rPr>
              <a:t>Reliance on Contractors for Seed Production</a:t>
            </a:r>
            <a:r>
              <a:rPr lang="en-US">
                <a:solidFill>
                  <a:schemeClr val="bg1">
                    <a:lumMod val="65000"/>
                    <a:lumOff val="35000"/>
                  </a:schemeClr>
                </a:solidFill>
              </a:rPr>
              <a:t> - Overdependence on contractors introduces variability in quality and supply timelines.</a:t>
            </a:r>
          </a:p>
          <a:p>
            <a:pPr marL="342900" indent="-342900">
              <a:buFont typeface="+mj-lt"/>
              <a:buAutoNum type="arabicPeriod"/>
            </a:pPr>
            <a:endParaRPr lang="en-US" b="1">
              <a:solidFill>
                <a:schemeClr val="bg1">
                  <a:lumMod val="65000"/>
                  <a:lumOff val="35000"/>
                </a:schemeClr>
              </a:solidFill>
            </a:endParaRPr>
          </a:p>
          <a:p>
            <a:pPr marL="342900" indent="-342900">
              <a:buFont typeface="+mj-lt"/>
              <a:buAutoNum type="arabicPeriod"/>
            </a:pPr>
            <a:r>
              <a:rPr lang="en-US" b="1">
                <a:solidFill>
                  <a:schemeClr val="bg1">
                    <a:lumMod val="65000"/>
                    <a:lumOff val="35000"/>
                  </a:schemeClr>
                </a:solidFill>
              </a:rPr>
              <a:t>Falling Customer Retention</a:t>
            </a:r>
            <a:r>
              <a:rPr lang="en-US">
                <a:solidFill>
                  <a:schemeClr val="bg1">
                    <a:lumMod val="65000"/>
                    <a:lumOff val="35000"/>
                  </a:schemeClr>
                </a:solidFill>
              </a:rPr>
              <a:t> - Declining customer loyalty due to perceived inefficiencies and dissatisfaction with delivery and service.</a:t>
            </a:r>
          </a:p>
          <a:p>
            <a:endParaRPr lang="en-US"/>
          </a:p>
        </p:txBody>
      </p:sp>
      <p:sp>
        <p:nvSpPr>
          <p:cNvPr id="18" name="Rectangle 17">
            <a:extLst>
              <a:ext uri="{FF2B5EF4-FFF2-40B4-BE49-F238E27FC236}">
                <a16:creationId xmlns:a16="http://schemas.microsoft.com/office/drawing/2014/main" id="{B84D0992-A931-6F9A-4003-4901640B8250}"/>
              </a:ext>
            </a:extLst>
          </p:cNvPr>
          <p:cNvSpPr/>
          <p:nvPr/>
        </p:nvSpPr>
        <p:spPr>
          <a:xfrm>
            <a:off x="890281" y="1715720"/>
            <a:ext cx="10772632" cy="1662139"/>
          </a:xfrm>
          <a:prstGeom prst="rect">
            <a:avLst/>
          </a:prstGeom>
          <a:noFill/>
          <a:ln w="28575">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DEAE649-9829-00DA-560B-EB0DCA2DC156}"/>
              </a:ext>
            </a:extLst>
          </p:cNvPr>
          <p:cNvSpPr txBox="1"/>
          <p:nvPr/>
        </p:nvSpPr>
        <p:spPr>
          <a:xfrm>
            <a:off x="10004097" y="1156970"/>
            <a:ext cx="1738894" cy="523220"/>
          </a:xfrm>
          <a:prstGeom prst="rect">
            <a:avLst/>
          </a:prstGeom>
          <a:noFill/>
        </p:spPr>
        <p:txBody>
          <a:bodyPr wrap="square" rtlCol="0">
            <a:spAutoFit/>
          </a:bodyPr>
          <a:lstStyle/>
          <a:p>
            <a:r>
              <a:rPr lang="en-US" sz="1400" b="1" i="1">
                <a:solidFill>
                  <a:srgbClr val="92D050"/>
                </a:solidFill>
              </a:rPr>
              <a:t>These problems are within project scope</a:t>
            </a:r>
          </a:p>
        </p:txBody>
      </p:sp>
    </p:spTree>
    <p:extLst>
      <p:ext uri="{BB962C8B-B14F-4D97-AF65-F5344CB8AC3E}">
        <p14:creationId xmlns:p14="http://schemas.microsoft.com/office/powerpoint/2010/main" val="34495686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D3779-7107-4F6E-E55D-4790734A66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7AFF8-688E-2456-BF4F-936F1457AE35}"/>
              </a:ext>
            </a:extLst>
          </p:cNvPr>
          <p:cNvSpPr>
            <a:spLocks noGrp="1"/>
          </p:cNvSpPr>
          <p:nvPr>
            <p:ph type="ctrTitle"/>
          </p:nvPr>
        </p:nvSpPr>
        <p:spPr/>
        <p:txBody>
          <a:bodyPr/>
          <a:lstStyle/>
          <a:p>
            <a:r>
              <a:rPr lang="en-US">
                <a:latin typeface="Franklin Gothic Book"/>
              </a:rPr>
              <a:t>Problem Statement 1: Delivery Inefficiency</a:t>
            </a:r>
            <a:endParaRPr lang="en-US"/>
          </a:p>
        </p:txBody>
      </p:sp>
      <p:sp>
        <p:nvSpPr>
          <p:cNvPr id="5" name="Date Placeholder 4">
            <a:extLst>
              <a:ext uri="{FF2B5EF4-FFF2-40B4-BE49-F238E27FC236}">
                <a16:creationId xmlns:a16="http://schemas.microsoft.com/office/drawing/2014/main" id="{17113825-2171-9275-C234-E6D1092C210D}"/>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58C3B142-800B-6C1F-1CC5-5F22716A4D6A}"/>
              </a:ext>
            </a:extLst>
          </p:cNvPr>
          <p:cNvSpPr>
            <a:spLocks noGrp="1"/>
          </p:cNvSpPr>
          <p:nvPr>
            <p:ph type="sldNum" sz="quarter" idx="12"/>
          </p:nvPr>
        </p:nvSpPr>
        <p:spPr/>
        <p:txBody>
          <a:bodyPr/>
          <a:lstStyle/>
          <a:p>
            <a:fld id="{8A7A6979-0714-4377-B894-6BE4C2D6E202}" type="slidenum">
              <a:rPr lang="en-US" smtClean="0"/>
              <a:pPr/>
              <a:t>45</a:t>
            </a:fld>
            <a:endParaRPr lang="en-US"/>
          </a:p>
        </p:txBody>
      </p:sp>
      <p:sp>
        <p:nvSpPr>
          <p:cNvPr id="8" name="Rectangle 7">
            <a:extLst>
              <a:ext uri="{FF2B5EF4-FFF2-40B4-BE49-F238E27FC236}">
                <a16:creationId xmlns:a16="http://schemas.microsoft.com/office/drawing/2014/main" id="{5863BE5A-6CDF-4D7B-057D-34D8C5C8E81D}"/>
              </a:ext>
            </a:extLst>
          </p:cNvPr>
          <p:cNvSpPr/>
          <p:nvPr/>
        </p:nvSpPr>
        <p:spPr>
          <a:xfrm>
            <a:off x="210726" y="1815504"/>
            <a:ext cx="3844954" cy="657137"/>
          </a:xfrm>
          <a:prstGeom prst="rect">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Implications</a:t>
            </a:r>
          </a:p>
        </p:txBody>
      </p:sp>
      <p:sp>
        <p:nvSpPr>
          <p:cNvPr id="3" name="Text Placeholder 3">
            <a:extLst>
              <a:ext uri="{FF2B5EF4-FFF2-40B4-BE49-F238E27FC236}">
                <a16:creationId xmlns:a16="http://schemas.microsoft.com/office/drawing/2014/main" id="{CBC56FF2-2A33-EC92-15BB-819630250112}"/>
              </a:ext>
            </a:extLst>
          </p:cNvPr>
          <p:cNvSpPr>
            <a:spLocks noGrp="1"/>
          </p:cNvSpPr>
          <p:nvPr>
            <p:ph type="body" sz="quarter" idx="14"/>
          </p:nvPr>
        </p:nvSpPr>
        <p:spPr>
          <a:xfrm>
            <a:off x="1041078" y="1164541"/>
            <a:ext cx="10109844" cy="456493"/>
          </a:xfrm>
        </p:spPr>
        <p:txBody>
          <a:bodyPr vert="horz" lIns="0" tIns="0" rIns="0" bIns="0" rtlCol="0" anchor="t">
            <a:normAutofit/>
          </a:bodyPr>
          <a:lstStyle/>
          <a:p>
            <a:pPr marL="0" indent="0">
              <a:buNone/>
            </a:pPr>
            <a:r>
              <a:rPr lang="en-US" b="1" i="1"/>
              <a:t>The Hidden Costs and Impacts of Excess Shipments: Financial Strain, Farmer Discontent, and Brand Perception Risks</a:t>
            </a:r>
            <a:endParaRPr lang="en-US" b="1" i="1">
              <a:solidFill>
                <a:srgbClr val="000000"/>
              </a:solidFill>
              <a:latin typeface="Franklin Gothic Book"/>
            </a:endParaRPr>
          </a:p>
        </p:txBody>
      </p:sp>
      <p:sp>
        <p:nvSpPr>
          <p:cNvPr id="4" name="Rectangle 3">
            <a:extLst>
              <a:ext uri="{FF2B5EF4-FFF2-40B4-BE49-F238E27FC236}">
                <a16:creationId xmlns:a16="http://schemas.microsoft.com/office/drawing/2014/main" id="{51F42414-27A0-07AD-3944-E361CE11E9BE}"/>
              </a:ext>
            </a:extLst>
          </p:cNvPr>
          <p:cNvSpPr/>
          <p:nvPr/>
        </p:nvSpPr>
        <p:spPr>
          <a:xfrm>
            <a:off x="210726" y="2472641"/>
            <a:ext cx="3844954" cy="3410574"/>
          </a:xfrm>
          <a:prstGeom prst="rect">
            <a:avLst/>
          </a:prstGeom>
          <a:solidFill>
            <a:srgbClr val="EDE8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a:latin typeface="Franklin Gothic Book"/>
              </a:rPr>
              <a:t>Increased Costs - </a:t>
            </a:r>
            <a:endParaRPr lang="en-US" sz="1400">
              <a:latin typeface="Franklin Gothic Book"/>
            </a:endParaRPr>
          </a:p>
          <a:p>
            <a:pPr marL="285750" indent="-285750">
              <a:buFont typeface="Arial" panose="020B0604020202020204" pitchFamily="34" charset="0"/>
              <a:buChar char="•"/>
            </a:pPr>
            <a:r>
              <a:rPr lang="en-US" sz="1400">
                <a:latin typeface="Franklin Gothic Book"/>
              </a:rPr>
              <a:t>More shipments mean more cost due to transportation</a:t>
            </a:r>
          </a:p>
          <a:p>
            <a:pPr marL="285750" indent="-285750">
              <a:buFont typeface="Arial" panose="020B0604020202020204" pitchFamily="34" charset="0"/>
              <a:buChar char="•"/>
            </a:pPr>
            <a:r>
              <a:rPr lang="en-US" sz="1400">
                <a:latin typeface="Franklin Gothic Book"/>
              </a:rPr>
              <a:t>Inefficient use of company resources to account for more shipments</a:t>
            </a:r>
          </a:p>
          <a:p>
            <a:endParaRPr lang="en-US" sz="1400" b="1">
              <a:latin typeface="Franklin Gothic Book"/>
            </a:endParaRPr>
          </a:p>
          <a:p>
            <a:r>
              <a:rPr lang="en-US" sz="1400" b="1">
                <a:latin typeface="Franklin Gothic Book"/>
              </a:rPr>
              <a:t>Customer Dissatisfaction</a:t>
            </a:r>
          </a:p>
          <a:p>
            <a:pPr marL="285750" indent="-285750">
              <a:buFont typeface="Arial" panose="020B0604020202020204" pitchFamily="34" charset="0"/>
              <a:buChar char="•"/>
            </a:pPr>
            <a:r>
              <a:rPr lang="en-US" sz="1400">
                <a:latin typeface="Franklin Gothic Book"/>
              </a:rPr>
              <a:t>Farmers receive orders in a fragmented manner which causes dissatisfaction</a:t>
            </a:r>
          </a:p>
          <a:p>
            <a:pPr marL="285750" indent="-285750">
              <a:buFont typeface="Arial" panose="020B0604020202020204" pitchFamily="34" charset="0"/>
              <a:buChar char="•"/>
            </a:pPr>
            <a:r>
              <a:rPr lang="en-US" sz="1400">
                <a:latin typeface="Franklin Gothic Book"/>
              </a:rPr>
              <a:t>This leads to AgReliant being perceived as “inefficient” thereby reducing likelihood of repeat business</a:t>
            </a:r>
          </a:p>
        </p:txBody>
      </p:sp>
      <p:sp>
        <p:nvSpPr>
          <p:cNvPr id="7" name="Rectangle 6">
            <a:extLst>
              <a:ext uri="{FF2B5EF4-FFF2-40B4-BE49-F238E27FC236}">
                <a16:creationId xmlns:a16="http://schemas.microsoft.com/office/drawing/2014/main" id="{0996A5A2-4AAA-0205-908E-63F67A823AC6}"/>
              </a:ext>
            </a:extLst>
          </p:cNvPr>
          <p:cNvSpPr/>
          <p:nvPr/>
        </p:nvSpPr>
        <p:spPr>
          <a:xfrm>
            <a:off x="4161622" y="1815504"/>
            <a:ext cx="3844954" cy="657137"/>
          </a:xfrm>
          <a:prstGeom prst="rect">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Questions</a:t>
            </a:r>
          </a:p>
        </p:txBody>
      </p:sp>
      <p:sp>
        <p:nvSpPr>
          <p:cNvPr id="9" name="Rectangle 8">
            <a:extLst>
              <a:ext uri="{FF2B5EF4-FFF2-40B4-BE49-F238E27FC236}">
                <a16:creationId xmlns:a16="http://schemas.microsoft.com/office/drawing/2014/main" id="{8F9171C9-9FAF-C7BA-B8CB-DF40FB1445A2}"/>
              </a:ext>
            </a:extLst>
          </p:cNvPr>
          <p:cNvSpPr/>
          <p:nvPr/>
        </p:nvSpPr>
        <p:spPr>
          <a:xfrm>
            <a:off x="4161622" y="2472641"/>
            <a:ext cx="3844954" cy="3410574"/>
          </a:xfrm>
          <a:prstGeom prst="rect">
            <a:avLst/>
          </a:prstGeom>
          <a:solidFill>
            <a:srgbClr val="EDE8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1400" b="1"/>
              <a:t>How many shipments </a:t>
            </a:r>
            <a:r>
              <a:rPr lang="en-US" sz="1400"/>
              <a:t>to a customer</a:t>
            </a:r>
            <a:r>
              <a:rPr lang="en-US" sz="1400" b="1"/>
              <a:t> </a:t>
            </a:r>
            <a:r>
              <a:rPr lang="en-US" sz="1400"/>
              <a:t>are considered as 'excess shipments’? </a:t>
            </a:r>
          </a:p>
          <a:p>
            <a:pPr marL="342900" indent="-342900">
              <a:buFont typeface="+mj-lt"/>
              <a:buAutoNum type="arabicPeriod"/>
            </a:pPr>
            <a:endParaRPr lang="en-US" sz="600"/>
          </a:p>
          <a:p>
            <a:pPr marL="342900" indent="-342900">
              <a:buFont typeface="+mj-lt"/>
              <a:buAutoNum type="arabicPeriod"/>
            </a:pPr>
            <a:r>
              <a:rPr lang="en-US" sz="1400"/>
              <a:t>When are 'excess shipments' </a:t>
            </a:r>
            <a:r>
              <a:rPr lang="en-US" sz="1400" b="1"/>
              <a:t>acceptable</a:t>
            </a:r>
            <a:r>
              <a:rPr lang="en-US" sz="1400"/>
              <a:t>? </a:t>
            </a:r>
          </a:p>
          <a:p>
            <a:pPr marL="342900" indent="-342900">
              <a:buFont typeface="+mj-lt"/>
              <a:buAutoNum type="arabicPeriod"/>
            </a:pPr>
            <a:endParaRPr lang="en-US" sz="600"/>
          </a:p>
          <a:p>
            <a:pPr marL="342900" indent="-342900">
              <a:buFont typeface="+mj-lt"/>
              <a:buAutoNum type="arabicPeriod"/>
            </a:pPr>
            <a:r>
              <a:rPr lang="en-US" sz="1400"/>
              <a:t>How do we </a:t>
            </a:r>
            <a:r>
              <a:rPr lang="en-US" sz="1400" b="1"/>
              <a:t>map a shipment to an order</a:t>
            </a:r>
            <a:r>
              <a:rPr lang="en-US" sz="1400"/>
              <a:t>? </a:t>
            </a:r>
          </a:p>
          <a:p>
            <a:pPr marL="342900" indent="-342900">
              <a:buFont typeface="+mj-lt"/>
              <a:buAutoNum type="arabicPeriod"/>
            </a:pPr>
            <a:endParaRPr lang="en-US" sz="600"/>
          </a:p>
          <a:p>
            <a:pPr marL="342900" indent="-342900">
              <a:buFont typeface="+mj-lt"/>
              <a:buAutoNum type="arabicPeriod"/>
            </a:pPr>
            <a:r>
              <a:rPr lang="en-US" sz="1400"/>
              <a:t>What is the </a:t>
            </a:r>
            <a:r>
              <a:rPr lang="en-US" sz="1400" b="1"/>
              <a:t>current methodology </a:t>
            </a:r>
            <a:r>
              <a:rPr lang="en-US" sz="1400"/>
              <a:t>used to identify excess shipments?</a:t>
            </a:r>
          </a:p>
          <a:p>
            <a:pPr marL="342900" indent="-342900">
              <a:buFont typeface="+mj-lt"/>
              <a:buAutoNum type="arabicPeriod"/>
            </a:pPr>
            <a:endParaRPr lang="en-US" sz="600"/>
          </a:p>
          <a:p>
            <a:pPr marL="342900" indent="-342900">
              <a:buFont typeface="+mj-lt"/>
              <a:buAutoNum type="arabicPeriod"/>
            </a:pPr>
            <a:r>
              <a:rPr lang="en-US" sz="1400"/>
              <a:t>What is the </a:t>
            </a:r>
            <a:r>
              <a:rPr lang="en-US" sz="1400" b="1"/>
              <a:t>timeline</a:t>
            </a:r>
            <a:r>
              <a:rPr lang="en-US" sz="1400"/>
              <a:t> for when a customer orders and a shipment is delivered?</a:t>
            </a:r>
          </a:p>
          <a:p>
            <a:pPr marL="342900" indent="-342900" algn="just">
              <a:buFont typeface="+mj-lt"/>
              <a:buAutoNum type="arabicPeriod"/>
            </a:pPr>
            <a:endParaRPr lang="en-US" sz="600"/>
          </a:p>
          <a:p>
            <a:pPr marL="342900" indent="-342900" algn="just">
              <a:buFont typeface="+mj-lt"/>
              <a:buAutoNum type="arabicPeriod"/>
            </a:pPr>
            <a:r>
              <a:rPr lang="en-US" sz="1400" b="1"/>
              <a:t>How are shipments prioritized </a:t>
            </a:r>
            <a:r>
              <a:rPr lang="en-US" sz="1400"/>
              <a:t>apart from the cadence in which orders are placed?</a:t>
            </a:r>
          </a:p>
          <a:p>
            <a:pPr marL="342900" indent="-342900">
              <a:buFont typeface="+mj-lt"/>
              <a:buAutoNum type="arabicPeriod"/>
            </a:pPr>
            <a:endParaRPr lang="en-US" sz="600"/>
          </a:p>
          <a:p>
            <a:pPr marL="342900" indent="-342900">
              <a:buFont typeface="+mj-lt"/>
              <a:buAutoNum type="arabicPeriod"/>
            </a:pPr>
            <a:r>
              <a:rPr lang="en-US" sz="1400"/>
              <a:t>How are orders processed into shipments? </a:t>
            </a:r>
          </a:p>
        </p:txBody>
      </p:sp>
      <p:sp>
        <p:nvSpPr>
          <p:cNvPr id="10" name="Rectangle 9">
            <a:extLst>
              <a:ext uri="{FF2B5EF4-FFF2-40B4-BE49-F238E27FC236}">
                <a16:creationId xmlns:a16="http://schemas.microsoft.com/office/drawing/2014/main" id="{BBA3D2F8-8447-D6BE-305E-07E2C5CDD52F}"/>
              </a:ext>
            </a:extLst>
          </p:cNvPr>
          <p:cNvSpPr/>
          <p:nvPr/>
        </p:nvSpPr>
        <p:spPr>
          <a:xfrm>
            <a:off x="8110762" y="1815504"/>
            <a:ext cx="3844954" cy="657137"/>
          </a:xfrm>
          <a:prstGeom prst="rect">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Initial KPI List</a:t>
            </a:r>
          </a:p>
        </p:txBody>
      </p:sp>
      <p:pic>
        <p:nvPicPr>
          <p:cNvPr id="13" name="Graphic 12" descr="Upward trend with solid fill">
            <a:extLst>
              <a:ext uri="{FF2B5EF4-FFF2-40B4-BE49-F238E27FC236}">
                <a16:creationId xmlns:a16="http://schemas.microsoft.com/office/drawing/2014/main" id="{47FA6B1E-4B60-6759-6B9F-6F516EF9EA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42362" y="1882529"/>
            <a:ext cx="566928" cy="566928"/>
          </a:xfrm>
          <a:prstGeom prst="rect">
            <a:avLst/>
          </a:prstGeom>
        </p:spPr>
      </p:pic>
      <p:pic>
        <p:nvPicPr>
          <p:cNvPr id="12" name="Graphic 11" descr="Customer review with solid fill">
            <a:extLst>
              <a:ext uri="{FF2B5EF4-FFF2-40B4-BE49-F238E27FC236}">
                <a16:creationId xmlns:a16="http://schemas.microsoft.com/office/drawing/2014/main" id="{EF6A0AFC-8FE9-6D21-C507-5FBD40527B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76406" y="1887223"/>
            <a:ext cx="566928" cy="594884"/>
          </a:xfrm>
          <a:prstGeom prst="rect">
            <a:avLst/>
          </a:prstGeom>
        </p:spPr>
      </p:pic>
      <p:pic>
        <p:nvPicPr>
          <p:cNvPr id="15" name="Graphic 14" descr="Presentation with pie chart with solid fill">
            <a:extLst>
              <a:ext uri="{FF2B5EF4-FFF2-40B4-BE49-F238E27FC236}">
                <a16:creationId xmlns:a16="http://schemas.microsoft.com/office/drawing/2014/main" id="{B2BDA798-9639-1EB0-D854-1253E3F561E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5264" y="1882529"/>
            <a:ext cx="566928" cy="566928"/>
          </a:xfrm>
          <a:prstGeom prst="rect">
            <a:avLst/>
          </a:prstGeom>
        </p:spPr>
      </p:pic>
      <p:sp>
        <p:nvSpPr>
          <p:cNvPr id="17" name="Rectangle 16">
            <a:extLst>
              <a:ext uri="{FF2B5EF4-FFF2-40B4-BE49-F238E27FC236}">
                <a16:creationId xmlns:a16="http://schemas.microsoft.com/office/drawing/2014/main" id="{7F43FB39-7A55-FB05-087B-68AB615CFF98}"/>
              </a:ext>
            </a:extLst>
          </p:cNvPr>
          <p:cNvSpPr/>
          <p:nvPr/>
        </p:nvSpPr>
        <p:spPr>
          <a:xfrm>
            <a:off x="8110762" y="2472641"/>
            <a:ext cx="3844954" cy="3410574"/>
          </a:xfrm>
          <a:prstGeom prst="rect">
            <a:avLst/>
          </a:prstGeom>
          <a:solidFill>
            <a:srgbClr val="EDE8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1400">
                <a:latin typeface="Franklin Gothic Book"/>
              </a:rPr>
              <a:t>Perfect order: % of orders that delivered in full and on time with lowest possible shipments</a:t>
            </a:r>
          </a:p>
          <a:p>
            <a:pPr marL="228600" indent="-228600">
              <a:buFont typeface="+mj-lt"/>
              <a:buAutoNum type="arabicPeriod"/>
            </a:pPr>
            <a:endParaRPr lang="en-US" sz="600">
              <a:latin typeface="Franklin Gothic Book"/>
            </a:endParaRPr>
          </a:p>
          <a:p>
            <a:pPr marL="342900" indent="-342900">
              <a:buFont typeface="+mj-lt"/>
              <a:buAutoNum type="arabicPeriod"/>
            </a:pPr>
            <a:r>
              <a:rPr lang="en-US" sz="1400">
                <a:latin typeface="Franklin Gothic Book"/>
              </a:rPr>
              <a:t>Avg number of shipments per order</a:t>
            </a:r>
          </a:p>
          <a:p>
            <a:pPr marL="228600" indent="-228600">
              <a:buFont typeface="+mj-lt"/>
              <a:buAutoNum type="arabicPeriod"/>
            </a:pPr>
            <a:endParaRPr lang="en-US" sz="600">
              <a:latin typeface="Franklin Gothic Book"/>
            </a:endParaRPr>
          </a:p>
          <a:p>
            <a:pPr marL="342900" indent="-342900">
              <a:buFont typeface="+mj-lt"/>
              <a:buAutoNum type="arabicPeriod"/>
            </a:pPr>
            <a:r>
              <a:rPr lang="en-US" sz="1400">
                <a:latin typeface="Franklin Gothic Book"/>
              </a:rPr>
              <a:t>Truck capacity utilization rate</a:t>
            </a:r>
          </a:p>
          <a:p>
            <a:pPr marL="228600" indent="-228600">
              <a:buFont typeface="+mj-lt"/>
              <a:buAutoNum type="arabicPeriod"/>
            </a:pPr>
            <a:endParaRPr lang="en-US" sz="600">
              <a:latin typeface="Franklin Gothic Book"/>
            </a:endParaRPr>
          </a:p>
          <a:p>
            <a:pPr marL="342900" indent="-342900">
              <a:buFont typeface="+mj-lt"/>
              <a:buAutoNum type="arabicPeriod"/>
            </a:pPr>
            <a:r>
              <a:rPr lang="en-US" sz="1400">
                <a:latin typeface="Franklin Gothic Book"/>
              </a:rPr>
              <a:t>Avg time from order placement to delivery</a:t>
            </a:r>
          </a:p>
          <a:p>
            <a:pPr marL="228600" indent="-228600">
              <a:buFont typeface="+mj-lt"/>
              <a:buAutoNum type="arabicPeriod"/>
            </a:pPr>
            <a:endParaRPr lang="en-US" sz="600">
              <a:latin typeface="Franklin Gothic Book"/>
            </a:endParaRPr>
          </a:p>
          <a:p>
            <a:pPr marL="342900" indent="-342900">
              <a:buFont typeface="+mj-lt"/>
              <a:buAutoNum type="arabicPeriod"/>
            </a:pPr>
            <a:r>
              <a:rPr lang="en-US" sz="1400">
                <a:latin typeface="Franklin Gothic Book"/>
              </a:rPr>
              <a:t># of shipments requiring intercompany transfers</a:t>
            </a:r>
          </a:p>
          <a:p>
            <a:pPr marL="228600" indent="-228600">
              <a:buFont typeface="+mj-lt"/>
              <a:buAutoNum type="arabicPeriod"/>
            </a:pPr>
            <a:endParaRPr lang="en-US" sz="600">
              <a:latin typeface="Franklin Gothic Book"/>
            </a:endParaRPr>
          </a:p>
          <a:p>
            <a:pPr marL="342900" indent="-342900">
              <a:buFont typeface="+mj-lt"/>
              <a:buAutoNum type="arabicPeriod"/>
            </a:pPr>
            <a:r>
              <a:rPr lang="en-US" sz="1400">
                <a:latin typeface="Franklin Gothic Book"/>
              </a:rPr>
              <a:t># Returns due to incorrect shipments</a:t>
            </a:r>
          </a:p>
          <a:p>
            <a:pPr marL="342900" indent="-342900">
              <a:buFont typeface="+mj-lt"/>
              <a:buAutoNum type="arabicPeriod"/>
            </a:pPr>
            <a:endParaRPr lang="en-US" sz="600">
              <a:latin typeface="Franklin Gothic Book"/>
            </a:endParaRPr>
          </a:p>
          <a:p>
            <a:r>
              <a:rPr lang="en-US" sz="1400" i="1">
                <a:latin typeface="Franklin Gothic Book"/>
              </a:rPr>
              <a:t>       … Anything else??</a:t>
            </a:r>
          </a:p>
        </p:txBody>
      </p:sp>
      <p:sp>
        <p:nvSpPr>
          <p:cNvPr id="16" name="Speech Bubble: Rectangle with Corners Rounded 15">
            <a:extLst>
              <a:ext uri="{FF2B5EF4-FFF2-40B4-BE49-F238E27FC236}">
                <a16:creationId xmlns:a16="http://schemas.microsoft.com/office/drawing/2014/main" id="{322F525F-269F-3BF7-E8CE-A34DBFF3103B}"/>
              </a:ext>
            </a:extLst>
          </p:cNvPr>
          <p:cNvSpPr/>
          <p:nvPr/>
        </p:nvSpPr>
        <p:spPr>
          <a:xfrm>
            <a:off x="6431637" y="5802873"/>
            <a:ext cx="2978831" cy="737479"/>
          </a:xfrm>
          <a:prstGeom prst="wedgeRoundRectCallout">
            <a:avLst>
              <a:gd name="adj1" fmla="val 34768"/>
              <a:gd name="adj2" fmla="val -86444"/>
              <a:gd name="adj3" fmla="val 16667"/>
            </a:avLst>
          </a:prstGeom>
          <a:solidFill>
            <a:schemeClr val="bg2">
              <a:lumMod val="20000"/>
              <a:lumOff val="8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t>Additional Data Required: </a:t>
            </a:r>
            <a:r>
              <a:rPr lang="en-US" sz="1200"/>
              <a:t>Order Data, Fulfillment, Truck Utilization</a:t>
            </a:r>
          </a:p>
        </p:txBody>
      </p:sp>
    </p:spTree>
    <p:extLst>
      <p:ext uri="{BB962C8B-B14F-4D97-AF65-F5344CB8AC3E}">
        <p14:creationId xmlns:p14="http://schemas.microsoft.com/office/powerpoint/2010/main" val="3404296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97290F-46AD-4947-7790-631D599013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986392-AA02-4955-88ED-FE6ED2F9DB74}"/>
              </a:ext>
            </a:extLst>
          </p:cNvPr>
          <p:cNvSpPr>
            <a:spLocks noGrp="1"/>
          </p:cNvSpPr>
          <p:nvPr>
            <p:ph type="ctrTitle"/>
          </p:nvPr>
        </p:nvSpPr>
        <p:spPr/>
        <p:txBody>
          <a:bodyPr/>
          <a:lstStyle/>
          <a:p>
            <a:r>
              <a:rPr lang="en-US">
                <a:latin typeface="Franklin Gothic Book"/>
              </a:rPr>
              <a:t>Problem Statement 2: Customer to Warehouse Mapping</a:t>
            </a:r>
            <a:endParaRPr lang="en-US"/>
          </a:p>
        </p:txBody>
      </p:sp>
      <p:sp>
        <p:nvSpPr>
          <p:cNvPr id="5" name="Date Placeholder 4">
            <a:extLst>
              <a:ext uri="{FF2B5EF4-FFF2-40B4-BE49-F238E27FC236}">
                <a16:creationId xmlns:a16="http://schemas.microsoft.com/office/drawing/2014/main" id="{90A33A2F-9F78-CB27-E12C-8B4CD7317EEB}"/>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C648A8C3-97B8-8B83-A17C-F83D0D98C6AB}"/>
              </a:ext>
            </a:extLst>
          </p:cNvPr>
          <p:cNvSpPr>
            <a:spLocks noGrp="1"/>
          </p:cNvSpPr>
          <p:nvPr>
            <p:ph type="sldNum" sz="quarter" idx="12"/>
          </p:nvPr>
        </p:nvSpPr>
        <p:spPr/>
        <p:txBody>
          <a:bodyPr/>
          <a:lstStyle/>
          <a:p>
            <a:fld id="{8A7A6979-0714-4377-B894-6BE4C2D6E202}" type="slidenum">
              <a:rPr lang="en-US" smtClean="0"/>
              <a:pPr/>
              <a:t>46</a:t>
            </a:fld>
            <a:endParaRPr lang="en-US"/>
          </a:p>
        </p:txBody>
      </p:sp>
      <p:sp>
        <p:nvSpPr>
          <p:cNvPr id="8" name="Rectangle 7">
            <a:extLst>
              <a:ext uri="{FF2B5EF4-FFF2-40B4-BE49-F238E27FC236}">
                <a16:creationId xmlns:a16="http://schemas.microsoft.com/office/drawing/2014/main" id="{90A442F4-5A31-B20D-03D0-0DF9F874ADE5}"/>
              </a:ext>
            </a:extLst>
          </p:cNvPr>
          <p:cNvSpPr/>
          <p:nvPr/>
        </p:nvSpPr>
        <p:spPr>
          <a:xfrm>
            <a:off x="210726" y="1815504"/>
            <a:ext cx="3844954" cy="657137"/>
          </a:xfrm>
          <a:prstGeom prst="rect">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Implications</a:t>
            </a:r>
          </a:p>
        </p:txBody>
      </p:sp>
      <p:sp>
        <p:nvSpPr>
          <p:cNvPr id="3" name="Text Placeholder 3">
            <a:extLst>
              <a:ext uri="{FF2B5EF4-FFF2-40B4-BE49-F238E27FC236}">
                <a16:creationId xmlns:a16="http://schemas.microsoft.com/office/drawing/2014/main" id="{D1510641-25CF-DC4E-AE88-295F8ACB3CE8}"/>
              </a:ext>
            </a:extLst>
          </p:cNvPr>
          <p:cNvSpPr>
            <a:spLocks noGrp="1"/>
          </p:cNvSpPr>
          <p:nvPr>
            <p:ph type="body" sz="quarter" idx="14"/>
          </p:nvPr>
        </p:nvSpPr>
        <p:spPr>
          <a:xfrm>
            <a:off x="1041078" y="1164541"/>
            <a:ext cx="10109844" cy="456493"/>
          </a:xfrm>
        </p:spPr>
        <p:txBody>
          <a:bodyPr vert="horz" lIns="0" tIns="0" rIns="0" bIns="0" rtlCol="0" anchor="t">
            <a:normAutofit/>
          </a:bodyPr>
          <a:lstStyle/>
          <a:p>
            <a:pPr marL="0" indent="0">
              <a:buNone/>
            </a:pPr>
            <a:r>
              <a:rPr lang="en-US" b="1" i="1"/>
              <a:t>Would adding another warehouse to our network improve efficiency and reduce costs in the long term?</a:t>
            </a:r>
            <a:endParaRPr lang="en-US" b="1" i="1">
              <a:solidFill>
                <a:srgbClr val="000000"/>
              </a:solidFill>
              <a:latin typeface="Franklin Gothic Book"/>
            </a:endParaRPr>
          </a:p>
        </p:txBody>
      </p:sp>
      <p:sp>
        <p:nvSpPr>
          <p:cNvPr id="4" name="Rectangle 3">
            <a:extLst>
              <a:ext uri="{FF2B5EF4-FFF2-40B4-BE49-F238E27FC236}">
                <a16:creationId xmlns:a16="http://schemas.microsoft.com/office/drawing/2014/main" id="{3B159969-2E16-FF99-B586-A1080EEB483C}"/>
              </a:ext>
            </a:extLst>
          </p:cNvPr>
          <p:cNvSpPr/>
          <p:nvPr/>
        </p:nvSpPr>
        <p:spPr>
          <a:xfrm>
            <a:off x="210726" y="2472641"/>
            <a:ext cx="3844954" cy="3410574"/>
          </a:xfrm>
          <a:prstGeom prst="rect">
            <a:avLst/>
          </a:prstGeom>
          <a:solidFill>
            <a:srgbClr val="EDE8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a:latin typeface="Franklin Gothic Book"/>
              </a:rPr>
              <a:t>Increased Efficiency - </a:t>
            </a:r>
            <a:endParaRPr lang="en-US" sz="1400">
              <a:latin typeface="Franklin Gothic Book"/>
            </a:endParaRPr>
          </a:p>
          <a:p>
            <a:pPr marL="285750" indent="-285750">
              <a:buFont typeface="Arial" panose="020B0604020202020204" pitchFamily="34" charset="0"/>
              <a:buChar char="•"/>
            </a:pPr>
            <a:r>
              <a:rPr lang="en-US" sz="1400">
                <a:latin typeface="Franklin Gothic Book"/>
              </a:rPr>
              <a:t>A new warehouse can serve more demand in the area, reducing the load on the existing warehouses</a:t>
            </a:r>
          </a:p>
          <a:p>
            <a:pPr marL="285750" indent="-285750">
              <a:buFont typeface="Arial" panose="020B0604020202020204" pitchFamily="34" charset="0"/>
              <a:buChar char="•"/>
            </a:pPr>
            <a:r>
              <a:rPr lang="en-US" sz="1400">
                <a:latin typeface="Franklin Gothic Book"/>
              </a:rPr>
              <a:t>It can serve more demand, hence increasing revenue</a:t>
            </a:r>
          </a:p>
          <a:p>
            <a:endParaRPr lang="en-US" sz="1400" b="1">
              <a:latin typeface="Franklin Gothic Book"/>
            </a:endParaRPr>
          </a:p>
          <a:p>
            <a:r>
              <a:rPr lang="en-US" sz="1400" b="1">
                <a:latin typeface="Franklin Gothic Book"/>
              </a:rPr>
              <a:t>Reduced Costs - </a:t>
            </a:r>
          </a:p>
          <a:p>
            <a:pPr marL="285750" indent="-285750">
              <a:buFont typeface="Arial" panose="020B0604020202020204" pitchFamily="34" charset="0"/>
              <a:buChar char="•"/>
            </a:pPr>
            <a:r>
              <a:rPr lang="en-US" sz="1400">
                <a:latin typeface="Franklin Gothic Book"/>
              </a:rPr>
              <a:t>A warehouse that is closer to a group of customers can lead to reduced transportation cost</a:t>
            </a:r>
          </a:p>
          <a:p>
            <a:pPr marL="285750" indent="-285750">
              <a:buFont typeface="Arial" panose="020B0604020202020204" pitchFamily="34" charset="0"/>
              <a:buChar char="•"/>
            </a:pPr>
            <a:r>
              <a:rPr lang="en-US" sz="1400">
                <a:latin typeface="Franklin Gothic Book"/>
              </a:rPr>
              <a:t>This reduced cost and increase in revenue in the long term should offset the cost of the warehouse</a:t>
            </a:r>
          </a:p>
        </p:txBody>
      </p:sp>
      <p:sp>
        <p:nvSpPr>
          <p:cNvPr id="7" name="Rectangle 6">
            <a:extLst>
              <a:ext uri="{FF2B5EF4-FFF2-40B4-BE49-F238E27FC236}">
                <a16:creationId xmlns:a16="http://schemas.microsoft.com/office/drawing/2014/main" id="{4C8868E1-0F70-F42F-FCFC-150D0A2C3A02}"/>
              </a:ext>
            </a:extLst>
          </p:cNvPr>
          <p:cNvSpPr/>
          <p:nvPr/>
        </p:nvSpPr>
        <p:spPr>
          <a:xfrm>
            <a:off x="4161622" y="1815504"/>
            <a:ext cx="3844954" cy="657137"/>
          </a:xfrm>
          <a:prstGeom prst="rect">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Questions</a:t>
            </a:r>
          </a:p>
        </p:txBody>
      </p:sp>
      <p:sp>
        <p:nvSpPr>
          <p:cNvPr id="9" name="Rectangle 8">
            <a:extLst>
              <a:ext uri="{FF2B5EF4-FFF2-40B4-BE49-F238E27FC236}">
                <a16:creationId xmlns:a16="http://schemas.microsoft.com/office/drawing/2014/main" id="{0D059E2B-EBDD-0F95-5010-CA0AEE32EFEE}"/>
              </a:ext>
            </a:extLst>
          </p:cNvPr>
          <p:cNvSpPr/>
          <p:nvPr/>
        </p:nvSpPr>
        <p:spPr>
          <a:xfrm>
            <a:off x="4161622" y="2472641"/>
            <a:ext cx="3844954" cy="3410574"/>
          </a:xfrm>
          <a:prstGeom prst="rect">
            <a:avLst/>
          </a:prstGeom>
          <a:solidFill>
            <a:srgbClr val="EDE8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400"/>
          </a:p>
          <a:p>
            <a:pPr marL="342900" indent="-342900">
              <a:buFont typeface="+mj-lt"/>
              <a:buAutoNum type="arabicPeriod"/>
            </a:pPr>
            <a:r>
              <a:rPr lang="en-US" sz="1400" b="1"/>
              <a:t>Is there an optimal number of customers </a:t>
            </a:r>
            <a:r>
              <a:rPr lang="en-US" sz="1400"/>
              <a:t>a warehouse should serve?</a:t>
            </a:r>
          </a:p>
          <a:p>
            <a:pPr marL="342900" indent="-342900">
              <a:buFont typeface="+mj-lt"/>
              <a:buAutoNum type="arabicPeriod"/>
            </a:pPr>
            <a:endParaRPr lang="en-US" sz="1400"/>
          </a:p>
          <a:p>
            <a:pPr marL="342900" indent="-342900">
              <a:buFont typeface="+mj-lt"/>
              <a:buAutoNum type="arabicPeriod"/>
            </a:pPr>
            <a:r>
              <a:rPr lang="en-US" sz="1400"/>
              <a:t>What other metrics would you recommend that we calculate to solve this problem?</a:t>
            </a:r>
          </a:p>
          <a:p>
            <a:pPr marL="342900" indent="-342900">
              <a:buFont typeface="+mj-lt"/>
              <a:buAutoNum type="arabicPeriod"/>
            </a:pPr>
            <a:endParaRPr lang="en-US" sz="700"/>
          </a:p>
          <a:p>
            <a:pPr marL="342900" indent="-342900">
              <a:buFont typeface="+mj-lt"/>
              <a:buAutoNum type="arabicPeriod"/>
            </a:pPr>
            <a:r>
              <a:rPr lang="en-US" sz="1400"/>
              <a:t>Can this be </a:t>
            </a:r>
            <a:r>
              <a:rPr lang="en-US" sz="1400" b="1"/>
              <a:t>modelled as a network optimization problem</a:t>
            </a:r>
            <a:r>
              <a:rPr lang="en-US" sz="1400"/>
              <a:t>?</a:t>
            </a:r>
          </a:p>
          <a:p>
            <a:pPr marL="342900" indent="-342900">
              <a:buFont typeface="+mj-lt"/>
              <a:buAutoNum type="arabicPeriod"/>
            </a:pPr>
            <a:endParaRPr lang="en-US" sz="1400"/>
          </a:p>
          <a:p>
            <a:pPr marL="342900" indent="-342900">
              <a:buFont typeface="+mj-lt"/>
              <a:buAutoNum type="arabicPeriod"/>
            </a:pPr>
            <a:r>
              <a:rPr lang="en-US" sz="1400"/>
              <a:t>What would be the </a:t>
            </a:r>
            <a:r>
              <a:rPr lang="en-US" sz="1400" b="1"/>
              <a:t>constraints to the objective function in such a problem?</a:t>
            </a:r>
          </a:p>
          <a:p>
            <a:pPr marL="342900" indent="-342900">
              <a:buFont typeface="+mj-lt"/>
              <a:buAutoNum type="arabicPeriod"/>
            </a:pPr>
            <a:endParaRPr lang="en-US" sz="1400" b="1"/>
          </a:p>
          <a:p>
            <a:pPr marL="342900" indent="-342900">
              <a:buFont typeface="+mj-lt"/>
              <a:buAutoNum type="arabicPeriod"/>
            </a:pPr>
            <a:r>
              <a:rPr lang="en-US" sz="1400"/>
              <a:t>Does </a:t>
            </a:r>
            <a:r>
              <a:rPr lang="en-US" sz="1400" b="1"/>
              <a:t>initial tagging</a:t>
            </a:r>
            <a:r>
              <a:rPr lang="en-US" sz="1400"/>
              <a:t> of a customer to a warehouse happen </a:t>
            </a:r>
            <a:r>
              <a:rPr lang="en-US" sz="1400" b="1"/>
              <a:t>based on proximity</a:t>
            </a:r>
            <a:r>
              <a:rPr lang="en-US" sz="1400"/>
              <a:t>?</a:t>
            </a:r>
          </a:p>
          <a:p>
            <a:pPr marL="342900" indent="-342900">
              <a:buFont typeface="+mj-lt"/>
              <a:buAutoNum type="arabicPeriod"/>
            </a:pPr>
            <a:endParaRPr lang="en-US" sz="1400"/>
          </a:p>
        </p:txBody>
      </p:sp>
      <p:sp>
        <p:nvSpPr>
          <p:cNvPr id="10" name="Rectangle 9">
            <a:extLst>
              <a:ext uri="{FF2B5EF4-FFF2-40B4-BE49-F238E27FC236}">
                <a16:creationId xmlns:a16="http://schemas.microsoft.com/office/drawing/2014/main" id="{98B7ED50-22E2-488C-9442-25C1EC9FAEDE}"/>
              </a:ext>
            </a:extLst>
          </p:cNvPr>
          <p:cNvSpPr/>
          <p:nvPr/>
        </p:nvSpPr>
        <p:spPr>
          <a:xfrm>
            <a:off x="8110762" y="1815504"/>
            <a:ext cx="3844954" cy="657137"/>
          </a:xfrm>
          <a:prstGeom prst="rect">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Initial KPI List</a:t>
            </a:r>
          </a:p>
        </p:txBody>
      </p:sp>
      <p:sp>
        <p:nvSpPr>
          <p:cNvPr id="11" name="Rectangle 10">
            <a:extLst>
              <a:ext uri="{FF2B5EF4-FFF2-40B4-BE49-F238E27FC236}">
                <a16:creationId xmlns:a16="http://schemas.microsoft.com/office/drawing/2014/main" id="{C2C7F822-3074-D617-960A-16F5CC41A7E4}"/>
              </a:ext>
            </a:extLst>
          </p:cNvPr>
          <p:cNvSpPr/>
          <p:nvPr/>
        </p:nvSpPr>
        <p:spPr>
          <a:xfrm>
            <a:off x="8110762" y="2472641"/>
            <a:ext cx="3844954" cy="3410574"/>
          </a:xfrm>
          <a:prstGeom prst="rect">
            <a:avLst/>
          </a:prstGeom>
          <a:solidFill>
            <a:srgbClr val="EDE8D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1400">
                <a:latin typeface="Franklin Gothic Book"/>
              </a:rPr>
              <a:t>Ratio of Number of Customers to number of Warehouses in a state</a:t>
            </a:r>
          </a:p>
          <a:p>
            <a:pPr marL="342900" indent="-342900">
              <a:buFont typeface="+mj-lt"/>
              <a:buAutoNum type="arabicPeriod"/>
            </a:pPr>
            <a:endParaRPr lang="en-US" sz="600">
              <a:latin typeface="Franklin Gothic Book"/>
            </a:endParaRPr>
          </a:p>
          <a:p>
            <a:pPr marL="342900" indent="-342900">
              <a:buFont typeface="+mj-lt"/>
              <a:buAutoNum type="arabicPeriod"/>
            </a:pPr>
            <a:r>
              <a:rPr lang="en-US" sz="1400">
                <a:latin typeface="Franklin Gothic Book"/>
              </a:rPr>
              <a:t>Distance to the customer per warehouse (Average and Three Quartiles)</a:t>
            </a:r>
          </a:p>
          <a:p>
            <a:pPr marL="342900" indent="-342900">
              <a:buFont typeface="+mj-lt"/>
              <a:buAutoNum type="arabicPeriod"/>
            </a:pPr>
            <a:endParaRPr lang="en-US" sz="600">
              <a:latin typeface="Franklin Gothic Book"/>
            </a:endParaRPr>
          </a:p>
          <a:p>
            <a:r>
              <a:rPr lang="en-US" sz="1400">
                <a:latin typeface="Franklin Gothic Book"/>
              </a:rPr>
              <a:t>        </a:t>
            </a:r>
            <a:r>
              <a:rPr lang="en-US" sz="1400" i="1">
                <a:latin typeface="Franklin Gothic Book"/>
              </a:rPr>
              <a:t>… Anything else??</a:t>
            </a:r>
          </a:p>
        </p:txBody>
      </p:sp>
      <p:pic>
        <p:nvPicPr>
          <p:cNvPr id="13" name="Graphic 12" descr="Upward trend with solid fill">
            <a:extLst>
              <a:ext uri="{FF2B5EF4-FFF2-40B4-BE49-F238E27FC236}">
                <a16:creationId xmlns:a16="http://schemas.microsoft.com/office/drawing/2014/main" id="{452C355C-7F30-F034-531F-2C14E41BFC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42362" y="1882529"/>
            <a:ext cx="566928" cy="566928"/>
          </a:xfrm>
          <a:prstGeom prst="rect">
            <a:avLst/>
          </a:prstGeom>
        </p:spPr>
      </p:pic>
      <p:pic>
        <p:nvPicPr>
          <p:cNvPr id="12" name="Graphic 11" descr="Customer review with solid fill">
            <a:extLst>
              <a:ext uri="{FF2B5EF4-FFF2-40B4-BE49-F238E27FC236}">
                <a16:creationId xmlns:a16="http://schemas.microsoft.com/office/drawing/2014/main" id="{A8D73A2C-7BBA-9282-4F7D-A7B23EBB7A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76406" y="1887223"/>
            <a:ext cx="566928" cy="594884"/>
          </a:xfrm>
          <a:prstGeom prst="rect">
            <a:avLst/>
          </a:prstGeom>
        </p:spPr>
      </p:pic>
      <p:pic>
        <p:nvPicPr>
          <p:cNvPr id="15" name="Graphic 14" descr="Presentation with pie chart with solid fill">
            <a:extLst>
              <a:ext uri="{FF2B5EF4-FFF2-40B4-BE49-F238E27FC236}">
                <a16:creationId xmlns:a16="http://schemas.microsoft.com/office/drawing/2014/main" id="{8B38D41C-D915-D5D9-A209-1FF195CE22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5264" y="1882529"/>
            <a:ext cx="566928" cy="566928"/>
          </a:xfrm>
          <a:prstGeom prst="rect">
            <a:avLst/>
          </a:prstGeom>
        </p:spPr>
      </p:pic>
    </p:spTree>
    <p:extLst>
      <p:ext uri="{BB962C8B-B14F-4D97-AF65-F5344CB8AC3E}">
        <p14:creationId xmlns:p14="http://schemas.microsoft.com/office/powerpoint/2010/main" val="32441719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CA0C23-92D6-E679-6B15-A03F442FDF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BBA234-D2FE-320E-8E04-9E0084C37E87}"/>
              </a:ext>
            </a:extLst>
          </p:cNvPr>
          <p:cNvSpPr>
            <a:spLocks noGrp="1"/>
          </p:cNvSpPr>
          <p:nvPr>
            <p:ph type="ctrTitle"/>
          </p:nvPr>
        </p:nvSpPr>
        <p:spPr/>
        <p:txBody>
          <a:bodyPr/>
          <a:lstStyle/>
          <a:p>
            <a:r>
              <a:rPr lang="en-US">
                <a:latin typeface="Franklin Gothic Book"/>
              </a:rPr>
              <a:t>Problem Statement 3: Increased Intercompany Transfers</a:t>
            </a:r>
            <a:endParaRPr lang="en-US"/>
          </a:p>
        </p:txBody>
      </p:sp>
      <p:sp>
        <p:nvSpPr>
          <p:cNvPr id="5" name="Date Placeholder 4">
            <a:extLst>
              <a:ext uri="{FF2B5EF4-FFF2-40B4-BE49-F238E27FC236}">
                <a16:creationId xmlns:a16="http://schemas.microsoft.com/office/drawing/2014/main" id="{DF29C075-6360-5828-767C-4F50BF90C63F}"/>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D7DAA748-4512-A6E6-6159-A4666647CB33}"/>
              </a:ext>
            </a:extLst>
          </p:cNvPr>
          <p:cNvSpPr>
            <a:spLocks noGrp="1"/>
          </p:cNvSpPr>
          <p:nvPr>
            <p:ph type="sldNum" sz="quarter" idx="12"/>
          </p:nvPr>
        </p:nvSpPr>
        <p:spPr/>
        <p:txBody>
          <a:bodyPr/>
          <a:lstStyle/>
          <a:p>
            <a:fld id="{8A7A6979-0714-4377-B894-6BE4C2D6E202}" type="slidenum">
              <a:rPr lang="en-US" smtClean="0"/>
              <a:pPr/>
              <a:t>47</a:t>
            </a:fld>
            <a:endParaRPr lang="en-US"/>
          </a:p>
        </p:txBody>
      </p:sp>
      <p:sp>
        <p:nvSpPr>
          <p:cNvPr id="8" name="Rectangle 7">
            <a:extLst>
              <a:ext uri="{FF2B5EF4-FFF2-40B4-BE49-F238E27FC236}">
                <a16:creationId xmlns:a16="http://schemas.microsoft.com/office/drawing/2014/main" id="{CDBDB633-0475-DD0C-7E8B-D432FCC82E67}"/>
              </a:ext>
            </a:extLst>
          </p:cNvPr>
          <p:cNvSpPr/>
          <p:nvPr/>
        </p:nvSpPr>
        <p:spPr>
          <a:xfrm>
            <a:off x="210726" y="1815504"/>
            <a:ext cx="3844954" cy="657137"/>
          </a:xfrm>
          <a:prstGeom prst="rect">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Implications</a:t>
            </a:r>
          </a:p>
        </p:txBody>
      </p:sp>
      <p:sp>
        <p:nvSpPr>
          <p:cNvPr id="3" name="Text Placeholder 3">
            <a:extLst>
              <a:ext uri="{FF2B5EF4-FFF2-40B4-BE49-F238E27FC236}">
                <a16:creationId xmlns:a16="http://schemas.microsoft.com/office/drawing/2014/main" id="{A14BC87F-517B-F6AC-BB38-C5AD8465C0B7}"/>
              </a:ext>
            </a:extLst>
          </p:cNvPr>
          <p:cNvSpPr>
            <a:spLocks noGrp="1"/>
          </p:cNvSpPr>
          <p:nvPr>
            <p:ph type="body" sz="quarter" idx="14"/>
          </p:nvPr>
        </p:nvSpPr>
        <p:spPr>
          <a:xfrm>
            <a:off x="1041078" y="1164541"/>
            <a:ext cx="10109844" cy="456493"/>
          </a:xfrm>
        </p:spPr>
        <p:txBody>
          <a:bodyPr vert="horz" lIns="0" tIns="0" rIns="0" bIns="0" rtlCol="0" anchor="t">
            <a:normAutofit lnSpcReduction="10000"/>
          </a:bodyPr>
          <a:lstStyle/>
          <a:p>
            <a:pPr marL="0" indent="0">
              <a:buNone/>
            </a:pPr>
            <a:r>
              <a:rPr lang="en-US" b="1" i="1">
                <a:latin typeface="Franklin Gothic Book"/>
              </a:rPr>
              <a:t>Understanding and mitigating inefficiencies in intercompany transfers to optimize inventory flow, reduce costs, and enhance supply chain responsiveness.</a:t>
            </a:r>
            <a:endParaRPr lang="en-US" b="1" i="1"/>
          </a:p>
        </p:txBody>
      </p:sp>
      <p:sp>
        <p:nvSpPr>
          <p:cNvPr id="4" name="Rectangle 3">
            <a:extLst>
              <a:ext uri="{FF2B5EF4-FFF2-40B4-BE49-F238E27FC236}">
                <a16:creationId xmlns:a16="http://schemas.microsoft.com/office/drawing/2014/main" id="{E747578E-454A-744E-9012-0B4EF1E09FB6}"/>
              </a:ext>
            </a:extLst>
          </p:cNvPr>
          <p:cNvSpPr/>
          <p:nvPr/>
        </p:nvSpPr>
        <p:spPr>
          <a:xfrm>
            <a:off x="210726" y="2472641"/>
            <a:ext cx="3844954" cy="3410574"/>
          </a:xfrm>
          <a:prstGeom prst="rect">
            <a:avLst/>
          </a:prstGeom>
          <a:solidFill>
            <a:srgbClr val="EDE8DB"/>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400" b="1">
                <a:ea typeface="+mn-lt"/>
                <a:cs typeface="+mn-lt"/>
              </a:rPr>
              <a:t>Supply Chain Inefficiencies</a:t>
            </a:r>
            <a:r>
              <a:rPr lang="en-US" sz="1400" b="1">
                <a:latin typeface="Franklin Gothic Book"/>
              </a:rPr>
              <a:t> - </a:t>
            </a:r>
            <a:endParaRPr lang="en-US" sz="1400">
              <a:latin typeface="Franklin Gothic Book"/>
            </a:endParaRPr>
          </a:p>
          <a:p>
            <a:pPr marL="285750" indent="-285750">
              <a:buFont typeface="Arial"/>
              <a:buChar char="•"/>
            </a:pPr>
            <a:r>
              <a:rPr lang="en-US" sz="1400">
                <a:ea typeface="+mn-lt"/>
                <a:cs typeface="+mn-lt"/>
              </a:rPr>
              <a:t>Overburdened locations managing both high shipment volumes and transfers.</a:t>
            </a:r>
          </a:p>
          <a:p>
            <a:pPr marL="285750" indent="-285750">
              <a:buFont typeface="Arial" panose="020B0604020202020204" pitchFamily="34" charset="0"/>
              <a:buChar char="•"/>
            </a:pPr>
            <a:r>
              <a:rPr lang="en-US" sz="1400">
                <a:ea typeface="+mn-lt"/>
                <a:cs typeface="+mn-lt"/>
              </a:rPr>
              <a:t>Long-distance transfers causing delays and higher costs.</a:t>
            </a:r>
            <a:endParaRPr lang="en-US"/>
          </a:p>
          <a:p>
            <a:endParaRPr lang="en-US" sz="1400" b="1">
              <a:latin typeface="Franklin Gothic Book"/>
            </a:endParaRPr>
          </a:p>
          <a:p>
            <a:r>
              <a:rPr lang="en-US" sz="1400" b="1">
                <a:latin typeface="Franklin Gothic Book"/>
              </a:rPr>
              <a:t>Customer Dissatisfaction</a:t>
            </a:r>
          </a:p>
          <a:p>
            <a:pPr marL="285750" indent="-285750">
              <a:buFont typeface="Arial"/>
              <a:buChar char="•"/>
            </a:pPr>
            <a:r>
              <a:rPr lang="en-US" sz="1400">
                <a:ea typeface="+mn-lt"/>
                <a:cs typeface="+mn-lt"/>
              </a:rPr>
              <a:t>Transfers improve order fulfillment rates but may delay deliveries.</a:t>
            </a:r>
          </a:p>
          <a:p>
            <a:pPr marL="285750" indent="-285750">
              <a:buFont typeface="Arial" panose="020B0604020202020204" pitchFamily="34" charset="0"/>
              <a:buChar char="•"/>
            </a:pPr>
            <a:r>
              <a:rPr lang="en-US" sz="1400">
                <a:ea typeface="+mn-lt"/>
                <a:cs typeface="+mn-lt"/>
              </a:rPr>
              <a:t>Excessive reliance on transfers can negatively affect customer experience.</a:t>
            </a:r>
            <a:endParaRPr lang="en-US"/>
          </a:p>
        </p:txBody>
      </p:sp>
      <p:sp>
        <p:nvSpPr>
          <p:cNvPr id="7" name="Rectangle 6">
            <a:extLst>
              <a:ext uri="{FF2B5EF4-FFF2-40B4-BE49-F238E27FC236}">
                <a16:creationId xmlns:a16="http://schemas.microsoft.com/office/drawing/2014/main" id="{29B3320B-7A00-283E-9587-B03C4D713118}"/>
              </a:ext>
            </a:extLst>
          </p:cNvPr>
          <p:cNvSpPr/>
          <p:nvPr/>
        </p:nvSpPr>
        <p:spPr>
          <a:xfrm>
            <a:off x="4161622" y="1815504"/>
            <a:ext cx="3844954" cy="657137"/>
          </a:xfrm>
          <a:prstGeom prst="rect">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Questions</a:t>
            </a:r>
          </a:p>
        </p:txBody>
      </p:sp>
      <p:sp>
        <p:nvSpPr>
          <p:cNvPr id="9" name="Rectangle 8">
            <a:extLst>
              <a:ext uri="{FF2B5EF4-FFF2-40B4-BE49-F238E27FC236}">
                <a16:creationId xmlns:a16="http://schemas.microsoft.com/office/drawing/2014/main" id="{C551441F-7178-2576-8A9F-F022336F8C5B}"/>
              </a:ext>
            </a:extLst>
          </p:cNvPr>
          <p:cNvSpPr/>
          <p:nvPr/>
        </p:nvSpPr>
        <p:spPr>
          <a:xfrm>
            <a:off x="4161622" y="2472641"/>
            <a:ext cx="3844954" cy="3410574"/>
          </a:xfrm>
          <a:prstGeom prst="rect">
            <a:avLst/>
          </a:prstGeom>
          <a:solidFill>
            <a:srgbClr val="EDE8DB"/>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342900" indent="-342900">
              <a:buAutoNum type="arabicPeriod"/>
            </a:pPr>
            <a:r>
              <a:rPr lang="en-US" sz="1400">
                <a:ea typeface="+mn-lt"/>
                <a:cs typeface="+mn-lt"/>
              </a:rPr>
              <a:t>Do you </a:t>
            </a:r>
            <a:r>
              <a:rPr lang="en-US" sz="1400" b="1">
                <a:ea typeface="+mn-lt"/>
                <a:cs typeface="+mn-lt"/>
              </a:rPr>
              <a:t>track transfer costs </a:t>
            </a:r>
            <a:r>
              <a:rPr lang="en-US" sz="1400">
                <a:ea typeface="+mn-lt"/>
                <a:cs typeface="+mn-lt"/>
              </a:rPr>
              <a:t>(e.g., transportation, handling)?</a:t>
            </a:r>
            <a:endParaRPr lang="en-US">
              <a:ea typeface="+mn-lt"/>
              <a:cs typeface="+mn-lt"/>
            </a:endParaRPr>
          </a:p>
          <a:p>
            <a:pPr marL="342900" indent="-342900">
              <a:buAutoNum type="arabicPeriod"/>
            </a:pPr>
            <a:r>
              <a:rPr lang="en-US" sz="1400">
                <a:ea typeface="+mn-lt"/>
                <a:cs typeface="+mn-lt"/>
              </a:rPr>
              <a:t>Are there </a:t>
            </a:r>
            <a:r>
              <a:rPr lang="en-US" sz="1400" b="1">
                <a:ea typeface="+mn-lt"/>
                <a:cs typeface="+mn-lt"/>
              </a:rPr>
              <a:t>seasonal trends or behaviors </a:t>
            </a:r>
            <a:r>
              <a:rPr lang="en-US" sz="1400">
                <a:ea typeface="+mn-lt"/>
                <a:cs typeface="+mn-lt"/>
              </a:rPr>
              <a:t>driving higher transfers?</a:t>
            </a:r>
            <a:endParaRPr lang="en-US">
              <a:ea typeface="+mn-lt"/>
              <a:cs typeface="+mn-lt"/>
            </a:endParaRPr>
          </a:p>
          <a:p>
            <a:pPr marL="342900" indent="-342900">
              <a:buAutoNum type="arabicPeriod"/>
            </a:pPr>
            <a:r>
              <a:rPr lang="en-US" sz="1400">
                <a:ea typeface="+mn-lt"/>
                <a:cs typeface="+mn-lt"/>
              </a:rPr>
              <a:t>What KPIs measure intercompany transfer success (e.g., </a:t>
            </a:r>
            <a:r>
              <a:rPr lang="en-US" sz="1400" b="1">
                <a:ea typeface="+mn-lt"/>
                <a:cs typeface="+mn-lt"/>
              </a:rPr>
              <a:t>delivery time, fulfillment rate</a:t>
            </a:r>
            <a:r>
              <a:rPr lang="en-US" sz="1400">
                <a:ea typeface="+mn-lt"/>
                <a:cs typeface="+mn-lt"/>
              </a:rPr>
              <a:t>)?</a:t>
            </a:r>
            <a:endParaRPr lang="en-US">
              <a:ea typeface="+mn-lt"/>
              <a:cs typeface="+mn-lt"/>
            </a:endParaRPr>
          </a:p>
          <a:p>
            <a:pPr marL="342900" indent="-342900">
              <a:buAutoNum type="arabicPeriod"/>
            </a:pPr>
            <a:r>
              <a:rPr lang="en-US" sz="1400">
                <a:ea typeface="+mn-lt"/>
                <a:cs typeface="+mn-lt"/>
              </a:rPr>
              <a:t>Is a </a:t>
            </a:r>
            <a:r>
              <a:rPr lang="en-US" sz="1400" b="1">
                <a:ea typeface="+mn-lt"/>
                <a:cs typeface="+mn-lt"/>
              </a:rPr>
              <a:t>specific seed type </a:t>
            </a:r>
            <a:r>
              <a:rPr lang="en-US" sz="1400">
                <a:ea typeface="+mn-lt"/>
                <a:cs typeface="+mn-lt"/>
              </a:rPr>
              <a:t>at a warehouse </a:t>
            </a:r>
            <a:r>
              <a:rPr lang="en-US" sz="1400" b="1">
                <a:ea typeface="+mn-lt"/>
                <a:cs typeface="+mn-lt"/>
              </a:rPr>
              <a:t>driving transfers</a:t>
            </a:r>
            <a:r>
              <a:rPr lang="en-US" sz="1400">
                <a:ea typeface="+mn-lt"/>
                <a:cs typeface="+mn-lt"/>
              </a:rPr>
              <a:t>?</a:t>
            </a:r>
            <a:endParaRPr lang="en-US">
              <a:ea typeface="+mn-lt"/>
              <a:cs typeface="+mn-lt"/>
            </a:endParaRPr>
          </a:p>
          <a:p>
            <a:pPr marL="342900" indent="-342900">
              <a:buAutoNum type="arabicPeriod"/>
            </a:pPr>
            <a:r>
              <a:rPr lang="en-US" sz="1400">
                <a:ea typeface="+mn-lt"/>
                <a:cs typeface="+mn-lt"/>
              </a:rPr>
              <a:t>Are there any </a:t>
            </a:r>
            <a:r>
              <a:rPr lang="en-US" sz="1400" b="1">
                <a:ea typeface="+mn-lt"/>
                <a:cs typeface="+mn-lt"/>
              </a:rPr>
              <a:t>current goals or limits </a:t>
            </a:r>
            <a:r>
              <a:rPr lang="en-US" sz="1400">
                <a:ea typeface="+mn-lt"/>
                <a:cs typeface="+mn-lt"/>
              </a:rPr>
              <a:t>that AgReliant has set to minimize this? </a:t>
            </a:r>
            <a:endParaRPr lang="en-US">
              <a:ea typeface="+mn-lt"/>
              <a:cs typeface="+mn-lt"/>
            </a:endParaRPr>
          </a:p>
        </p:txBody>
      </p:sp>
      <p:sp>
        <p:nvSpPr>
          <p:cNvPr id="10" name="Rectangle 9">
            <a:extLst>
              <a:ext uri="{FF2B5EF4-FFF2-40B4-BE49-F238E27FC236}">
                <a16:creationId xmlns:a16="http://schemas.microsoft.com/office/drawing/2014/main" id="{05ABFE64-EDA7-FAC8-5881-4E05E403F738}"/>
              </a:ext>
            </a:extLst>
          </p:cNvPr>
          <p:cNvSpPr/>
          <p:nvPr/>
        </p:nvSpPr>
        <p:spPr>
          <a:xfrm>
            <a:off x="8110762" y="1815504"/>
            <a:ext cx="3844954" cy="657137"/>
          </a:xfrm>
          <a:prstGeom prst="rect">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Initial KPI List</a:t>
            </a:r>
          </a:p>
        </p:txBody>
      </p:sp>
      <p:sp>
        <p:nvSpPr>
          <p:cNvPr id="11" name="Rectangle 10">
            <a:extLst>
              <a:ext uri="{FF2B5EF4-FFF2-40B4-BE49-F238E27FC236}">
                <a16:creationId xmlns:a16="http://schemas.microsoft.com/office/drawing/2014/main" id="{1BBF317E-2B37-C9F4-F205-61877C5165C1}"/>
              </a:ext>
            </a:extLst>
          </p:cNvPr>
          <p:cNvSpPr/>
          <p:nvPr/>
        </p:nvSpPr>
        <p:spPr>
          <a:xfrm>
            <a:off x="8110762" y="2472641"/>
            <a:ext cx="3844954" cy="3410574"/>
          </a:xfrm>
          <a:prstGeom prst="rect">
            <a:avLst/>
          </a:prstGeom>
          <a:solidFill>
            <a:srgbClr val="EDE8DB"/>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342900" indent="-342900">
              <a:buAutoNum type="arabicPeriod"/>
            </a:pPr>
            <a:r>
              <a:rPr lang="en-US" sz="1400">
                <a:ea typeface="+mn-lt"/>
                <a:cs typeface="+mn-lt"/>
              </a:rPr>
              <a:t>Recommend </a:t>
            </a:r>
            <a:r>
              <a:rPr lang="en-US" sz="1400" b="1">
                <a:ea typeface="+mn-lt"/>
                <a:cs typeface="+mn-lt"/>
              </a:rPr>
              <a:t>optimal inventory placemen</a:t>
            </a:r>
            <a:r>
              <a:rPr lang="en-US" sz="1400">
                <a:ea typeface="+mn-lt"/>
                <a:cs typeface="+mn-lt"/>
              </a:rPr>
              <a:t>t to reduce transfers.</a:t>
            </a:r>
            <a:endParaRPr lang="en-US"/>
          </a:p>
          <a:p>
            <a:pPr marL="228600" indent="-228600">
              <a:buFont typeface="+mj-lt"/>
              <a:buAutoNum type="arabicPeriod"/>
            </a:pPr>
            <a:endParaRPr lang="en-US" sz="600">
              <a:latin typeface="Franklin Gothic Book"/>
            </a:endParaRPr>
          </a:p>
          <a:p>
            <a:pPr marL="342900" indent="-342900">
              <a:buAutoNum type="arabicPeriod"/>
            </a:pPr>
            <a:r>
              <a:rPr lang="en-US" sz="1400">
                <a:ea typeface="+mn-lt"/>
                <a:cs typeface="+mn-lt"/>
              </a:rPr>
              <a:t>Analyze </a:t>
            </a:r>
            <a:r>
              <a:rPr lang="en-US" sz="1400" b="1">
                <a:ea typeface="+mn-lt"/>
                <a:cs typeface="+mn-lt"/>
              </a:rPr>
              <a:t>customer demand patterns</a:t>
            </a:r>
            <a:r>
              <a:rPr lang="en-US" sz="1400">
                <a:ea typeface="+mn-lt"/>
                <a:cs typeface="+mn-lt"/>
              </a:rPr>
              <a:t> leading to transfers.</a:t>
            </a:r>
          </a:p>
          <a:p>
            <a:pPr marL="228600" indent="-228600">
              <a:buFont typeface="+mj-lt"/>
              <a:buAutoNum type="arabicPeriod"/>
            </a:pPr>
            <a:endParaRPr lang="en-US" sz="600">
              <a:latin typeface="Franklin Gothic Book"/>
            </a:endParaRPr>
          </a:p>
          <a:p>
            <a:pPr marL="342900" indent="-342900">
              <a:buAutoNum type="arabicPeriod"/>
            </a:pPr>
            <a:r>
              <a:rPr lang="en-US" sz="1400">
                <a:ea typeface="+mn-lt"/>
                <a:cs typeface="+mn-lt"/>
              </a:rPr>
              <a:t>Predict</a:t>
            </a:r>
            <a:r>
              <a:rPr lang="en-US" sz="1400" b="1">
                <a:ea typeface="+mn-lt"/>
                <a:cs typeface="+mn-lt"/>
              </a:rPr>
              <a:t> future demand</a:t>
            </a:r>
            <a:r>
              <a:rPr lang="en-US" sz="1400">
                <a:ea typeface="+mn-lt"/>
                <a:cs typeface="+mn-lt"/>
              </a:rPr>
              <a:t> using historical data.</a:t>
            </a:r>
          </a:p>
          <a:p>
            <a:pPr marL="228600" indent="-228600">
              <a:buFont typeface="Franklin Gothic Medium" panose="020B0603020102020204"/>
              <a:buAutoNum type="arabicPeriod"/>
            </a:pPr>
            <a:endParaRPr lang="en-US" sz="600">
              <a:ea typeface="+mn-lt"/>
              <a:cs typeface="+mn-lt"/>
            </a:endParaRPr>
          </a:p>
          <a:p>
            <a:pPr marL="342900" indent="-342900">
              <a:buAutoNum type="arabicPeriod"/>
            </a:pPr>
            <a:r>
              <a:rPr lang="en-US" sz="1400">
                <a:ea typeface="+mn-lt"/>
                <a:cs typeface="+mn-lt"/>
              </a:rPr>
              <a:t>Identify </a:t>
            </a:r>
            <a:r>
              <a:rPr lang="en-US" sz="1400" b="1">
                <a:ea typeface="+mn-lt"/>
                <a:cs typeface="+mn-lt"/>
              </a:rPr>
              <a:t>seasonal patterns</a:t>
            </a:r>
            <a:r>
              <a:rPr lang="en-US" sz="1400">
                <a:ea typeface="+mn-lt"/>
                <a:cs typeface="+mn-lt"/>
              </a:rPr>
              <a:t> in transfers and shipments.</a:t>
            </a:r>
            <a:endParaRPr lang="en-US"/>
          </a:p>
          <a:p>
            <a:pPr marL="342900" indent="-342900">
              <a:buFont typeface="Franklin Gothic Medium" panose="020B0603020102020204"/>
              <a:buAutoNum type="arabicPeriod"/>
            </a:pPr>
            <a:endParaRPr lang="en-US" sz="600">
              <a:latin typeface="Franklin Gothic Book"/>
            </a:endParaRPr>
          </a:p>
          <a:p>
            <a:r>
              <a:rPr lang="en-US" sz="1400" i="1">
                <a:latin typeface="Franklin Gothic Book"/>
              </a:rPr>
              <a:t>        … Anything else??</a:t>
            </a:r>
          </a:p>
        </p:txBody>
      </p:sp>
      <p:pic>
        <p:nvPicPr>
          <p:cNvPr id="13" name="Graphic 12" descr="Upward trend with solid fill">
            <a:extLst>
              <a:ext uri="{FF2B5EF4-FFF2-40B4-BE49-F238E27FC236}">
                <a16:creationId xmlns:a16="http://schemas.microsoft.com/office/drawing/2014/main" id="{06F94F79-A0CC-85B7-73D5-703AD7637A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42362" y="1882529"/>
            <a:ext cx="566928" cy="566928"/>
          </a:xfrm>
          <a:prstGeom prst="rect">
            <a:avLst/>
          </a:prstGeom>
        </p:spPr>
      </p:pic>
      <p:pic>
        <p:nvPicPr>
          <p:cNvPr id="12" name="Graphic 11" descr="Customer review with solid fill">
            <a:extLst>
              <a:ext uri="{FF2B5EF4-FFF2-40B4-BE49-F238E27FC236}">
                <a16:creationId xmlns:a16="http://schemas.microsoft.com/office/drawing/2014/main" id="{E1CDD2C1-8D07-830C-E0DA-CAAADA8767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76406" y="1887223"/>
            <a:ext cx="566928" cy="594884"/>
          </a:xfrm>
          <a:prstGeom prst="rect">
            <a:avLst/>
          </a:prstGeom>
        </p:spPr>
      </p:pic>
      <p:pic>
        <p:nvPicPr>
          <p:cNvPr id="15" name="Graphic 14" descr="Presentation with pie chart with solid fill">
            <a:extLst>
              <a:ext uri="{FF2B5EF4-FFF2-40B4-BE49-F238E27FC236}">
                <a16:creationId xmlns:a16="http://schemas.microsoft.com/office/drawing/2014/main" id="{60299981-1DDA-6BCB-0892-1721C59D81A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5264" y="1882529"/>
            <a:ext cx="566928" cy="566928"/>
          </a:xfrm>
          <a:prstGeom prst="rect">
            <a:avLst/>
          </a:prstGeom>
        </p:spPr>
      </p:pic>
      <p:sp>
        <p:nvSpPr>
          <p:cNvPr id="16" name="Speech Bubble: Rectangle with Corners Rounded 15">
            <a:extLst>
              <a:ext uri="{FF2B5EF4-FFF2-40B4-BE49-F238E27FC236}">
                <a16:creationId xmlns:a16="http://schemas.microsoft.com/office/drawing/2014/main" id="{DE6403DD-211D-99F1-DEC1-872484FCEC0C}"/>
              </a:ext>
            </a:extLst>
          </p:cNvPr>
          <p:cNvSpPr/>
          <p:nvPr/>
        </p:nvSpPr>
        <p:spPr>
          <a:xfrm>
            <a:off x="6006068" y="5906399"/>
            <a:ext cx="2978831" cy="737479"/>
          </a:xfrm>
          <a:prstGeom prst="wedgeRoundRectCallout">
            <a:avLst>
              <a:gd name="adj1" fmla="val 43842"/>
              <a:gd name="adj2" fmla="val -86443"/>
              <a:gd name="adj3" fmla="val 16667"/>
            </a:avLst>
          </a:prstGeom>
          <a:solidFill>
            <a:schemeClr val="bg2">
              <a:lumMod val="20000"/>
              <a:lumOff val="8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a:t>Additional Data Required: </a:t>
            </a:r>
            <a:r>
              <a:rPr lang="en-US" sz="1200"/>
              <a:t>Transportation costs</a:t>
            </a:r>
          </a:p>
        </p:txBody>
      </p:sp>
    </p:spTree>
    <p:extLst>
      <p:ext uri="{BB962C8B-B14F-4D97-AF65-F5344CB8AC3E}">
        <p14:creationId xmlns:p14="http://schemas.microsoft.com/office/powerpoint/2010/main" val="6851538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BCA86-BA76-CCCD-BE18-E76CB42450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FA1226-DD48-C028-A8CF-8882425C57C4}"/>
              </a:ext>
            </a:extLst>
          </p:cNvPr>
          <p:cNvSpPr>
            <a:spLocks noGrp="1"/>
          </p:cNvSpPr>
          <p:nvPr>
            <p:ph type="ctrTitle"/>
          </p:nvPr>
        </p:nvSpPr>
        <p:spPr/>
        <p:txBody>
          <a:bodyPr/>
          <a:lstStyle/>
          <a:p>
            <a:r>
              <a:rPr lang="en-US">
                <a:latin typeface="Franklin Gothic Book"/>
              </a:rPr>
              <a:t>Questions from Exploratory Data Analysis – Part 1</a:t>
            </a:r>
            <a:endParaRPr lang="en-US"/>
          </a:p>
        </p:txBody>
      </p:sp>
      <p:sp>
        <p:nvSpPr>
          <p:cNvPr id="5" name="Date Placeholder 4">
            <a:extLst>
              <a:ext uri="{FF2B5EF4-FFF2-40B4-BE49-F238E27FC236}">
                <a16:creationId xmlns:a16="http://schemas.microsoft.com/office/drawing/2014/main" id="{0CA76CE0-98F1-7600-8869-3174F42DD983}"/>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AB0D6495-BB93-3FB3-0D88-C6131A508B31}"/>
              </a:ext>
            </a:extLst>
          </p:cNvPr>
          <p:cNvSpPr>
            <a:spLocks noGrp="1"/>
          </p:cNvSpPr>
          <p:nvPr>
            <p:ph type="sldNum" sz="quarter" idx="12"/>
          </p:nvPr>
        </p:nvSpPr>
        <p:spPr/>
        <p:txBody>
          <a:bodyPr/>
          <a:lstStyle/>
          <a:p>
            <a:fld id="{8A7A6979-0714-4377-B894-6BE4C2D6E202}" type="slidenum">
              <a:rPr lang="en-US" smtClean="0"/>
              <a:pPr/>
              <a:t>48</a:t>
            </a:fld>
            <a:endParaRPr lang="en-US"/>
          </a:p>
        </p:txBody>
      </p:sp>
      <p:graphicFrame>
        <p:nvGraphicFramePr>
          <p:cNvPr id="14" name="Table 13">
            <a:extLst>
              <a:ext uri="{FF2B5EF4-FFF2-40B4-BE49-F238E27FC236}">
                <a16:creationId xmlns:a16="http://schemas.microsoft.com/office/drawing/2014/main" id="{D3A07520-59E4-5A87-9EDE-761C9CFEF9C2}"/>
              </a:ext>
            </a:extLst>
          </p:cNvPr>
          <p:cNvGraphicFramePr>
            <a:graphicFrameLocks noGrp="1"/>
          </p:cNvGraphicFramePr>
          <p:nvPr/>
        </p:nvGraphicFramePr>
        <p:xfrm>
          <a:off x="403860" y="1142516"/>
          <a:ext cx="11384280" cy="4791324"/>
        </p:xfrm>
        <a:graphic>
          <a:graphicData uri="http://schemas.openxmlformats.org/drawingml/2006/table">
            <a:tbl>
              <a:tblPr firstRow="1" bandRow="1">
                <a:tableStyleId>{5C22544A-7EE6-4342-B048-85BDC9FD1C3A}</a:tableStyleId>
              </a:tblPr>
              <a:tblGrid>
                <a:gridCol w="2332426">
                  <a:extLst>
                    <a:ext uri="{9D8B030D-6E8A-4147-A177-3AD203B41FA5}">
                      <a16:colId xmlns:a16="http://schemas.microsoft.com/office/drawing/2014/main" val="4120531571"/>
                    </a:ext>
                  </a:extLst>
                </a:gridCol>
                <a:gridCol w="9051854">
                  <a:extLst>
                    <a:ext uri="{9D8B030D-6E8A-4147-A177-3AD203B41FA5}">
                      <a16:colId xmlns:a16="http://schemas.microsoft.com/office/drawing/2014/main" val="3741639045"/>
                    </a:ext>
                  </a:extLst>
                </a:gridCol>
              </a:tblGrid>
              <a:tr h="346978">
                <a:tc>
                  <a:txBody>
                    <a:bodyPr/>
                    <a:lstStyle/>
                    <a:p>
                      <a:r>
                        <a:rPr lang="en-US"/>
                        <a:t>Table</a:t>
                      </a: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r>
                        <a:rPr lang="en-US"/>
                        <a:t>Questions from EDA</a:t>
                      </a: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43313225"/>
                  </a:ext>
                </a:extLst>
              </a:tr>
              <a:tr h="1017988">
                <a:tc>
                  <a:txBody>
                    <a:bodyPr/>
                    <a:lstStyle/>
                    <a:p>
                      <a:r>
                        <a:rPr lang="en-US" b="1"/>
                        <a:t>Beginning Inventory</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2">
                        <a:lumMod val="20000"/>
                        <a:lumOff val="80000"/>
                      </a:schemeClr>
                    </a:solidFill>
                  </a:tcPr>
                </a:tc>
                <a:tc>
                  <a:txBody>
                    <a:bodyPr/>
                    <a:lstStyle/>
                    <a:p>
                      <a:pPr marL="285750" marR="0" lvl="0" indent="-285750" algn="l">
                        <a:lnSpc>
                          <a:spcPct val="100000"/>
                        </a:lnSpc>
                        <a:spcBef>
                          <a:spcPts val="0"/>
                        </a:spcBef>
                        <a:spcAft>
                          <a:spcPts val="0"/>
                        </a:spcAft>
                        <a:buFont typeface="Arial"/>
                        <a:buChar char="•"/>
                      </a:pPr>
                      <a:r>
                        <a:rPr lang="en-US" sz="1400" b="0" kern="1200" noProof="0">
                          <a:solidFill>
                            <a:schemeClr val="dk1"/>
                          </a:solidFill>
                          <a:latin typeface="+mn-lt"/>
                          <a:ea typeface="+mn-ea"/>
                          <a:cs typeface="+mn-cs"/>
                        </a:rPr>
                        <a:t>What is the significance of 31st July as 'Activity date'? </a:t>
                      </a:r>
                    </a:p>
                    <a:p>
                      <a:pPr marL="285750" marR="0" lvl="0" indent="-285750" algn="l">
                        <a:lnSpc>
                          <a:spcPct val="100000"/>
                        </a:lnSpc>
                        <a:spcBef>
                          <a:spcPts val="0"/>
                        </a:spcBef>
                        <a:spcAft>
                          <a:spcPts val="0"/>
                        </a:spcAft>
                        <a:buFont typeface="Arial"/>
                        <a:buChar char="•"/>
                      </a:pPr>
                      <a:r>
                        <a:rPr lang="en-US" sz="1400" b="0" kern="1200" noProof="0">
                          <a:solidFill>
                            <a:schemeClr val="dk1"/>
                          </a:solidFill>
                          <a:latin typeface="+mn-lt"/>
                          <a:ea typeface="+mn-ea"/>
                          <a:cs typeface="+mn-cs"/>
                        </a:rPr>
                        <a:t>If the date in the table is 31st July, does it mean that is the end of that fiscal year?</a:t>
                      </a:r>
                    </a:p>
                    <a:p>
                      <a:pPr marL="285750" marR="0" lvl="0" indent="-285750" algn="l">
                        <a:lnSpc>
                          <a:spcPct val="100000"/>
                        </a:lnSpc>
                        <a:spcBef>
                          <a:spcPts val="0"/>
                        </a:spcBef>
                        <a:spcAft>
                          <a:spcPts val="0"/>
                        </a:spcAft>
                        <a:buFont typeface="Arial"/>
                        <a:buChar char="•"/>
                      </a:pPr>
                      <a:r>
                        <a:rPr lang="en-US" sz="1400" b="0" kern="1200" noProof="0">
                          <a:solidFill>
                            <a:schemeClr val="dk1"/>
                          </a:solidFill>
                          <a:latin typeface="+mn-lt"/>
                          <a:ea typeface="+mn-ea"/>
                          <a:cs typeface="+mn-cs"/>
                        </a:rPr>
                        <a:t>In the product code, what does the code mean? (80K.L , 80K.A , </a:t>
                      </a:r>
                      <a:r>
                        <a:rPr lang="en-US" sz="1400" b="0" kern="1200" noProof="0">
                          <a:solidFill>
                            <a:schemeClr val="dk1"/>
                          </a:solidFill>
                          <a:highlight>
                            <a:srgbClr val="FFFF00"/>
                          </a:highlight>
                          <a:latin typeface="+mn-lt"/>
                          <a:ea typeface="+mn-ea"/>
                          <a:cs typeface="+mn-cs"/>
                        </a:rPr>
                        <a:t>80K.W</a:t>
                      </a:r>
                      <a:r>
                        <a:rPr lang="en-US" sz="1400" b="0" kern="1200" noProof="0">
                          <a:solidFill>
                            <a:schemeClr val="dk1"/>
                          </a:solidFill>
                          <a:latin typeface="+mn-lt"/>
                          <a:ea typeface="+mn-ea"/>
                          <a:cs typeface="+mn-cs"/>
                        </a:rPr>
                        <a:t> , 40K.L , 40K.A )</a:t>
                      </a:r>
                    </a:p>
                    <a:p>
                      <a:pPr marL="285750" marR="0" lvl="0" indent="-285750" algn="l">
                        <a:lnSpc>
                          <a:spcPct val="100000"/>
                        </a:lnSpc>
                        <a:spcBef>
                          <a:spcPts val="0"/>
                        </a:spcBef>
                        <a:spcAft>
                          <a:spcPts val="0"/>
                        </a:spcAft>
                        <a:buFont typeface="Arial"/>
                        <a:buChar char="•"/>
                      </a:pPr>
                      <a:r>
                        <a:rPr lang="en-US" sz="1400" b="0" kern="1200" noProof="0">
                          <a:solidFill>
                            <a:schemeClr val="dk1"/>
                          </a:solidFill>
                          <a:latin typeface="+mn-lt"/>
                          <a:ea typeface="+mn-ea"/>
                          <a:cs typeface="+mn-cs"/>
                        </a:rPr>
                        <a:t>What is package type = 'SS'?</a:t>
                      </a:r>
                      <a:endParaRPr lang="en-US" sz="1400" b="0" kern="1200">
                        <a:solidFill>
                          <a:schemeClr val="dk1"/>
                        </a:solidFill>
                        <a:latin typeface="+mn-lt"/>
                        <a:ea typeface="+mn-ea"/>
                        <a:cs typeface="+mn-cs"/>
                      </a:endParaRP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472861777"/>
                  </a:ext>
                </a:extLst>
              </a:tr>
              <a:tr h="1017988">
                <a:tc>
                  <a:txBody>
                    <a:bodyPr/>
                    <a:lstStyle/>
                    <a:p>
                      <a:r>
                        <a:rPr lang="en-US" b="1"/>
                        <a:t>Bagging Activity</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2">
                        <a:lumMod val="20000"/>
                        <a:lumOff val="80000"/>
                      </a:schemeClr>
                    </a:solidFill>
                  </a:tcPr>
                </a:tc>
                <a:tc>
                  <a:txBody>
                    <a:bodyPr/>
                    <a:lstStyle/>
                    <a:p>
                      <a:pPr marL="285750" indent="-285750">
                        <a:buFont typeface="Arial"/>
                        <a:buChar char="•"/>
                      </a:pPr>
                      <a:r>
                        <a:rPr lang="en-US" sz="1400"/>
                        <a:t>Would it be relevant for us to understand the different codes for ACTIVITYCODE and PACKAGETYPE?</a:t>
                      </a:r>
                    </a:p>
                    <a:p>
                      <a:pPr marL="285750" indent="-285750">
                        <a:buFont typeface="Arial"/>
                        <a:buChar char="•"/>
                      </a:pPr>
                      <a:r>
                        <a:rPr lang="en-US" sz="1400"/>
                        <a:t>&lt;1% of net units in bagging activities is negative, is that a concern?</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231876634"/>
                  </a:ext>
                </a:extLst>
              </a:tr>
              <a:tr h="1017988">
                <a:tc>
                  <a:txBody>
                    <a:bodyPr/>
                    <a:lstStyle/>
                    <a:p>
                      <a:r>
                        <a:rPr lang="en-US" b="1"/>
                        <a:t>Disposal Activity</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2">
                        <a:lumMod val="20000"/>
                        <a:lumOff val="80000"/>
                      </a:schemeClr>
                    </a:solidFill>
                  </a:tcPr>
                </a:tc>
                <a:tc>
                  <a:txBody>
                    <a:bodyPr/>
                    <a:lstStyle/>
                    <a:p>
                      <a:pPr marL="285750" indent="-285750">
                        <a:buFont typeface="Arial"/>
                        <a:buChar char="•"/>
                      </a:pPr>
                      <a:r>
                        <a:rPr lang="en-US" sz="1400"/>
                        <a:t>5.9% of net units in the disposal activities table are positive, why would that be the case?</a:t>
                      </a:r>
                    </a:p>
                    <a:p>
                      <a:pPr marL="285750" lvl="0" indent="-285750">
                        <a:buFont typeface="Arial"/>
                        <a:buChar char="•"/>
                      </a:pPr>
                      <a:r>
                        <a:rPr lang="en-US" sz="1400"/>
                        <a:t>Can we get some more clarity regarding the disposal activity types mentioned (e.g., DISPO-OPH, DISPO-OBL, DISPO-OPH-PY?)</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143727456"/>
                  </a:ext>
                </a:extLst>
              </a:tr>
              <a:tr h="1017988">
                <a:tc>
                  <a:txBody>
                    <a:bodyPr/>
                    <a:lstStyle/>
                    <a:p>
                      <a:r>
                        <a:rPr lang="en-US" b="1"/>
                        <a:t>Returns</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2">
                        <a:lumMod val="20000"/>
                        <a:lumOff val="80000"/>
                      </a:schemeClr>
                    </a:solidFill>
                  </a:tcPr>
                </a:tc>
                <a:tc>
                  <a:txBody>
                    <a:bodyPr/>
                    <a:lstStyle/>
                    <a:p>
                      <a:pPr marL="285750" indent="-285750">
                        <a:buFont typeface="Arial" panose="020B0604020202020204" pitchFamily="34" charset="0"/>
                        <a:buChar char="•"/>
                      </a:pPr>
                      <a:r>
                        <a:rPr lang="en-US" sz="1400" b="0">
                          <a:latin typeface="+mn-lt"/>
                        </a:rPr>
                        <a:t>Are orders returned to the same warehouse from where they were shipped?</a:t>
                      </a:r>
                    </a:p>
                    <a:p>
                      <a:pPr marL="285750" indent="-285750">
                        <a:buFont typeface="Arial" panose="020B0604020202020204" pitchFamily="34" charset="0"/>
                        <a:buChar char="•"/>
                      </a:pPr>
                      <a:r>
                        <a:rPr lang="en-US" sz="1400" b="0">
                          <a:latin typeface="+mn-lt"/>
                        </a:rPr>
                        <a:t>In case it can be returned to the other warehouse then what does the location field mean?</a:t>
                      </a:r>
                    </a:p>
                    <a:p>
                      <a:pPr marL="285750" indent="-285750">
                        <a:buFont typeface="Arial" panose="020B0604020202020204" pitchFamily="34" charset="0"/>
                        <a:buChar char="•"/>
                      </a:pPr>
                      <a:r>
                        <a:rPr lang="en-US" sz="1400" b="0">
                          <a:latin typeface="+mn-lt"/>
                        </a:rPr>
                        <a:t>Why do we have a mix of negative and positive values in the net unit field?</a:t>
                      </a:r>
                    </a:p>
                    <a:p>
                      <a:pPr marL="285750" indent="-285750">
                        <a:buFont typeface="Arial" panose="020B0604020202020204" pitchFamily="34" charset="0"/>
                        <a:buChar char="•"/>
                      </a:pPr>
                      <a:r>
                        <a:rPr lang="en-US" sz="1400" b="0">
                          <a:latin typeface="+mn-lt"/>
                        </a:rPr>
                        <a:t>How can we map returns to orders and shipment?</a:t>
                      </a:r>
                    </a:p>
                    <a:p>
                      <a:pPr marL="285750" indent="-285750">
                        <a:buFont typeface="Arial" panose="020B0604020202020204" pitchFamily="34" charset="0"/>
                        <a:buChar char="•"/>
                      </a:pPr>
                      <a:r>
                        <a:rPr lang="en-US" sz="1400" b="0">
                          <a:latin typeface="+mn-lt"/>
                        </a:rPr>
                        <a:t>Is there a scope of partial returns, if yes, how do we identify them?</a:t>
                      </a:r>
                      <a:endParaRPr lang="en-US" sz="1400" b="0"/>
                    </a:p>
                    <a:p>
                      <a:endParaRPr lang="en-US" sz="1400"/>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959115637"/>
                  </a:ext>
                </a:extLst>
              </a:tr>
            </a:tbl>
          </a:graphicData>
        </a:graphic>
      </p:graphicFrame>
    </p:spTree>
    <p:extLst>
      <p:ext uri="{BB962C8B-B14F-4D97-AF65-F5344CB8AC3E}">
        <p14:creationId xmlns:p14="http://schemas.microsoft.com/office/powerpoint/2010/main" val="31728528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145BC-CA14-CA7A-BD8B-91293362E9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6B45BC-C339-380F-AECD-49889108BD8C}"/>
              </a:ext>
            </a:extLst>
          </p:cNvPr>
          <p:cNvSpPr>
            <a:spLocks noGrp="1"/>
          </p:cNvSpPr>
          <p:nvPr>
            <p:ph type="ctrTitle"/>
          </p:nvPr>
        </p:nvSpPr>
        <p:spPr/>
        <p:txBody>
          <a:bodyPr/>
          <a:lstStyle/>
          <a:p>
            <a:r>
              <a:rPr lang="en-US">
                <a:latin typeface="Franklin Gothic Book"/>
              </a:rPr>
              <a:t>Questions from Exploratory Data Analysis – Part 2</a:t>
            </a:r>
            <a:endParaRPr lang="en-US"/>
          </a:p>
        </p:txBody>
      </p:sp>
      <p:sp>
        <p:nvSpPr>
          <p:cNvPr id="5" name="Date Placeholder 4">
            <a:extLst>
              <a:ext uri="{FF2B5EF4-FFF2-40B4-BE49-F238E27FC236}">
                <a16:creationId xmlns:a16="http://schemas.microsoft.com/office/drawing/2014/main" id="{3099CC21-2D38-07FA-35C4-119E336EC121}"/>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509EC8DC-12AB-52B9-48A7-74777F9298B2}"/>
              </a:ext>
            </a:extLst>
          </p:cNvPr>
          <p:cNvSpPr>
            <a:spLocks noGrp="1"/>
          </p:cNvSpPr>
          <p:nvPr>
            <p:ph type="sldNum" sz="quarter" idx="12"/>
          </p:nvPr>
        </p:nvSpPr>
        <p:spPr/>
        <p:txBody>
          <a:bodyPr/>
          <a:lstStyle/>
          <a:p>
            <a:fld id="{8A7A6979-0714-4377-B894-6BE4C2D6E202}" type="slidenum">
              <a:rPr lang="en-US" smtClean="0"/>
              <a:pPr/>
              <a:t>49</a:t>
            </a:fld>
            <a:endParaRPr lang="en-US"/>
          </a:p>
        </p:txBody>
      </p:sp>
      <p:graphicFrame>
        <p:nvGraphicFramePr>
          <p:cNvPr id="14" name="Table 13">
            <a:extLst>
              <a:ext uri="{FF2B5EF4-FFF2-40B4-BE49-F238E27FC236}">
                <a16:creationId xmlns:a16="http://schemas.microsoft.com/office/drawing/2014/main" id="{7A4D1388-C20D-C2CE-CD4D-FF30667EF682}"/>
              </a:ext>
            </a:extLst>
          </p:cNvPr>
          <p:cNvGraphicFramePr>
            <a:graphicFrameLocks noGrp="1"/>
          </p:cNvGraphicFramePr>
          <p:nvPr/>
        </p:nvGraphicFramePr>
        <p:xfrm>
          <a:off x="405441" y="1162611"/>
          <a:ext cx="11381117" cy="4120444"/>
        </p:xfrm>
        <a:graphic>
          <a:graphicData uri="http://schemas.openxmlformats.org/drawingml/2006/table">
            <a:tbl>
              <a:tblPr firstRow="1" bandRow="1">
                <a:tableStyleId>{5C22544A-7EE6-4342-B048-85BDC9FD1C3A}</a:tableStyleId>
              </a:tblPr>
              <a:tblGrid>
                <a:gridCol w="2331778">
                  <a:extLst>
                    <a:ext uri="{9D8B030D-6E8A-4147-A177-3AD203B41FA5}">
                      <a16:colId xmlns:a16="http://schemas.microsoft.com/office/drawing/2014/main" val="4120531571"/>
                    </a:ext>
                  </a:extLst>
                </a:gridCol>
                <a:gridCol w="9049339">
                  <a:extLst>
                    <a:ext uri="{9D8B030D-6E8A-4147-A177-3AD203B41FA5}">
                      <a16:colId xmlns:a16="http://schemas.microsoft.com/office/drawing/2014/main" val="3741639045"/>
                    </a:ext>
                  </a:extLst>
                </a:gridCol>
              </a:tblGrid>
              <a:tr h="361389">
                <a:tc>
                  <a:txBody>
                    <a:bodyPr/>
                    <a:lstStyle/>
                    <a:p>
                      <a:r>
                        <a:rPr lang="en-US"/>
                        <a:t>Table</a:t>
                      </a: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r>
                        <a:rPr lang="en-US"/>
                        <a:t>Questions from EDA</a:t>
                      </a: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43313225"/>
                  </a:ext>
                </a:extLst>
              </a:tr>
              <a:tr h="1877342">
                <a:tc>
                  <a:txBody>
                    <a:bodyPr/>
                    <a:lstStyle/>
                    <a:p>
                      <a:r>
                        <a:rPr lang="en-US" b="1"/>
                        <a:t>Location Transfer</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2">
                        <a:lumMod val="20000"/>
                        <a:lumOff val="80000"/>
                      </a:schemeClr>
                    </a:solidFill>
                  </a:tcPr>
                </a:tc>
                <a:tc>
                  <a:txBody>
                    <a:bodyPr/>
                    <a:lstStyle/>
                    <a:p>
                      <a:pPr marL="285750" marR="0" lvl="0" indent="-285750" algn="l" defTabSz="914400" rtl="0" eaLnBrk="1" latinLnBrk="0" hangingPunct="1">
                        <a:lnSpc>
                          <a:spcPct val="100000"/>
                        </a:lnSpc>
                        <a:spcBef>
                          <a:spcPts val="0"/>
                        </a:spcBef>
                        <a:spcAft>
                          <a:spcPts val="0"/>
                        </a:spcAft>
                        <a:buFont typeface="Arial"/>
                        <a:buChar char="•"/>
                      </a:pPr>
                      <a:r>
                        <a:rPr lang="en-US" sz="1400" b="0" kern="1200">
                          <a:solidFill>
                            <a:schemeClr val="dk1"/>
                          </a:solidFill>
                          <a:latin typeface="+mn-lt"/>
                          <a:ea typeface="+mn-ea"/>
                          <a:cs typeface="+mn-cs"/>
                        </a:rPr>
                        <a:t>What does it mean when the to and from locations are the same?</a:t>
                      </a:r>
                    </a:p>
                    <a:p>
                      <a:pPr marL="285750" marR="0" lvl="0" indent="-285750" algn="l" defTabSz="914400" rtl="0" eaLnBrk="1" latinLnBrk="0" hangingPunct="1">
                        <a:lnSpc>
                          <a:spcPct val="100000"/>
                        </a:lnSpc>
                        <a:spcBef>
                          <a:spcPts val="0"/>
                        </a:spcBef>
                        <a:spcAft>
                          <a:spcPts val="0"/>
                        </a:spcAft>
                        <a:buFont typeface="Arial"/>
                        <a:buChar char="•"/>
                      </a:pPr>
                      <a:r>
                        <a:rPr lang="en-US" sz="1400" b="0" kern="1200">
                          <a:solidFill>
                            <a:schemeClr val="dk1"/>
                          </a:solidFill>
                          <a:latin typeface="+mn-lt"/>
                          <a:ea typeface="+mn-ea"/>
                          <a:cs typeface="+mn-cs"/>
                        </a:rPr>
                        <a:t>Why do we have a mix of negative and positive values in the net unit field?</a:t>
                      </a:r>
                    </a:p>
                    <a:p>
                      <a:pPr marL="285750" marR="0" lvl="0" indent="-285750" algn="l" defTabSz="914400" rtl="0" eaLnBrk="1" latinLnBrk="0" hangingPunct="1">
                        <a:lnSpc>
                          <a:spcPct val="100000"/>
                        </a:lnSpc>
                        <a:spcBef>
                          <a:spcPts val="0"/>
                        </a:spcBef>
                        <a:spcAft>
                          <a:spcPts val="0"/>
                        </a:spcAft>
                        <a:buFont typeface="Arial"/>
                        <a:buChar char="•"/>
                      </a:pPr>
                      <a:r>
                        <a:rPr lang="en-US" sz="1400" b="0" kern="1200">
                          <a:solidFill>
                            <a:schemeClr val="dk1"/>
                          </a:solidFill>
                          <a:latin typeface="+mn-lt"/>
                          <a:ea typeface="+mn-ea"/>
                          <a:cs typeface="+mn-cs"/>
                        </a:rPr>
                        <a:t>What does the SS category mean in PACKAGETYPE columns?</a:t>
                      </a:r>
                    </a:p>
                    <a:p>
                      <a:pPr marL="285750" marR="0" lvl="0" indent="-285750" algn="l" defTabSz="914400" rtl="0" eaLnBrk="1" latinLnBrk="0" hangingPunct="1">
                        <a:lnSpc>
                          <a:spcPct val="100000"/>
                        </a:lnSpc>
                        <a:spcBef>
                          <a:spcPts val="0"/>
                        </a:spcBef>
                        <a:spcAft>
                          <a:spcPts val="0"/>
                        </a:spcAft>
                        <a:buFont typeface="Arial"/>
                        <a:buChar char="•"/>
                      </a:pPr>
                      <a:r>
                        <a:rPr lang="en-US" sz="1400" b="0" kern="1200">
                          <a:solidFill>
                            <a:schemeClr val="dk1"/>
                          </a:solidFill>
                          <a:latin typeface="+mn-lt"/>
                          <a:ea typeface="+mn-ea"/>
                          <a:cs typeface="+mn-cs"/>
                        </a:rPr>
                        <a:t>What does the last part in PRODUCTCODE mean i.e., 40K.L, 80K.A etc.?</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143727456"/>
                  </a:ext>
                </a:extLst>
              </a:tr>
              <a:tr h="1877342">
                <a:tc>
                  <a:txBody>
                    <a:bodyPr/>
                    <a:lstStyle/>
                    <a:p>
                      <a:r>
                        <a:rPr lang="en-US" b="1"/>
                        <a:t>Shipments</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2">
                        <a:lumMod val="20000"/>
                        <a:lumOff val="80000"/>
                      </a:schemeClr>
                    </a:solidFill>
                  </a:tcPr>
                </a:tc>
                <a:tc>
                  <a:txBody>
                    <a:bodyPr/>
                    <a:lstStyle/>
                    <a:p>
                      <a:pPr marL="285750" marR="0" lvl="0" indent="-285750" algn="l" defTabSz="914400" rtl="0" eaLnBrk="1" latinLnBrk="0" hangingPunct="1">
                        <a:lnSpc>
                          <a:spcPct val="100000"/>
                        </a:lnSpc>
                        <a:spcBef>
                          <a:spcPts val="0"/>
                        </a:spcBef>
                        <a:spcAft>
                          <a:spcPts val="0"/>
                        </a:spcAft>
                        <a:buFont typeface="Arial"/>
                        <a:buChar char="•"/>
                      </a:pPr>
                      <a:r>
                        <a:rPr lang="en-US" sz="1400" b="0" kern="1200">
                          <a:solidFill>
                            <a:schemeClr val="dk1"/>
                          </a:solidFill>
                          <a:latin typeface="+mn-lt"/>
                          <a:ea typeface="+mn-ea"/>
                          <a:cs typeface="+mn-cs"/>
                        </a:rPr>
                        <a:t>There is a location C in the shipment table that does not have a corresponding entry in location table, this location had only returns from 2020-2022, some sales in 2023 and returns again in 2024</a:t>
                      </a:r>
                    </a:p>
                    <a:p>
                      <a:pPr marL="285750" marR="0" lvl="0" indent="-285750" algn="l" defTabSz="914400" rtl="0" eaLnBrk="1" latinLnBrk="0" hangingPunct="1">
                        <a:lnSpc>
                          <a:spcPct val="100000"/>
                        </a:lnSpc>
                        <a:spcBef>
                          <a:spcPts val="0"/>
                        </a:spcBef>
                        <a:spcAft>
                          <a:spcPts val="0"/>
                        </a:spcAft>
                        <a:buFont typeface="Arial"/>
                        <a:buChar char="•"/>
                      </a:pPr>
                      <a:r>
                        <a:rPr lang="en-US" sz="1400" b="0" kern="1200">
                          <a:solidFill>
                            <a:schemeClr val="dk1"/>
                          </a:solidFill>
                          <a:latin typeface="+mn-lt"/>
                          <a:ea typeface="+mn-ea"/>
                          <a:cs typeface="+mn-cs"/>
                        </a:rPr>
                        <a:t>There are 60 FY-Location combinations in the Shipment table where the Location in Shipment does not have a corresponding location in the Location Transfers table</a:t>
                      </a:r>
                    </a:p>
                    <a:p>
                      <a:pPr marL="285750" marR="0" lvl="0" indent="-285750" algn="l" defTabSz="914400" rtl="0" eaLnBrk="1" latinLnBrk="0" hangingPunct="1">
                        <a:lnSpc>
                          <a:spcPct val="100000"/>
                        </a:lnSpc>
                        <a:spcBef>
                          <a:spcPts val="0"/>
                        </a:spcBef>
                        <a:spcAft>
                          <a:spcPts val="0"/>
                        </a:spcAft>
                        <a:buFont typeface="Arial"/>
                        <a:buChar char="•"/>
                      </a:pPr>
                      <a:r>
                        <a:rPr lang="en-US" sz="1400" b="0" kern="1200">
                          <a:solidFill>
                            <a:schemeClr val="dk1"/>
                          </a:solidFill>
                          <a:latin typeface="+mn-lt"/>
                          <a:ea typeface="+mn-ea"/>
                          <a:cs typeface="+mn-cs"/>
                        </a:rPr>
                        <a:t>&lt;1% of net units in the shipment table contain positive values</a:t>
                      </a:r>
                    </a:p>
                    <a:p>
                      <a:pPr marL="285750" marR="0" lvl="0" indent="-285750" algn="l" defTabSz="914400" rtl="0" eaLnBrk="1" latinLnBrk="0" hangingPunct="1">
                        <a:lnSpc>
                          <a:spcPct val="100000"/>
                        </a:lnSpc>
                        <a:spcBef>
                          <a:spcPts val="0"/>
                        </a:spcBef>
                        <a:spcAft>
                          <a:spcPts val="0"/>
                        </a:spcAft>
                        <a:buFont typeface="Arial"/>
                        <a:buChar char="•"/>
                      </a:pPr>
                      <a:r>
                        <a:rPr lang="en-US" sz="1400" b="0" kern="1200">
                          <a:solidFill>
                            <a:schemeClr val="dk1"/>
                          </a:solidFill>
                          <a:latin typeface="+mn-lt"/>
                          <a:ea typeface="+mn-ea"/>
                          <a:cs typeface="+mn-cs"/>
                        </a:rPr>
                        <a:t>There are ~5K customers who have received shipments from more than one location – considering the current mapping of customers to one warehouse, why is this happening? </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959115637"/>
                  </a:ext>
                </a:extLst>
              </a:tr>
            </a:tbl>
          </a:graphicData>
        </a:graphic>
      </p:graphicFrame>
    </p:spTree>
    <p:extLst>
      <p:ext uri="{BB962C8B-B14F-4D97-AF65-F5344CB8AC3E}">
        <p14:creationId xmlns:p14="http://schemas.microsoft.com/office/powerpoint/2010/main" val="1256118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75DDC9-36EB-A383-45B6-2D966A7BEC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C87F6B-8417-95A6-7D9C-6A64D316DFC7}"/>
              </a:ext>
            </a:extLst>
          </p:cNvPr>
          <p:cNvSpPr>
            <a:spLocks noGrp="1"/>
          </p:cNvSpPr>
          <p:nvPr>
            <p:ph type="ctrTitle"/>
          </p:nvPr>
        </p:nvSpPr>
        <p:spPr>
          <a:xfrm>
            <a:off x="1310916" y="169889"/>
            <a:ext cx="9544316" cy="664797"/>
          </a:xfrm>
        </p:spPr>
        <p:txBody>
          <a:bodyPr/>
          <a:lstStyle/>
          <a:p>
            <a:r>
              <a:rPr lang="en-US">
                <a:latin typeface="Franklin Gothic Book"/>
              </a:rPr>
              <a:t>We employed an analytics-based approach to solve the problems identified in the supply chain</a:t>
            </a:r>
            <a:endParaRPr lang="en-US"/>
          </a:p>
        </p:txBody>
      </p:sp>
      <p:sp>
        <p:nvSpPr>
          <p:cNvPr id="5" name="Date Placeholder 4">
            <a:extLst>
              <a:ext uri="{FF2B5EF4-FFF2-40B4-BE49-F238E27FC236}">
                <a16:creationId xmlns:a16="http://schemas.microsoft.com/office/drawing/2014/main" id="{61929C7F-3810-8A4C-EAC1-9EA7E5E8D180}"/>
              </a:ext>
            </a:extLst>
          </p:cNvPr>
          <p:cNvSpPr>
            <a:spLocks noGrp="1"/>
          </p:cNvSpPr>
          <p:nvPr>
            <p:ph type="dt" sz="half" idx="10"/>
          </p:nvPr>
        </p:nvSpPr>
        <p:spPr>
          <a:xfrm>
            <a:off x="8589820" y="6005091"/>
            <a:ext cx="1021891" cy="323968"/>
          </a:xfrm>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77A07468-3B81-85EE-EFC1-5A966FCF150C}"/>
              </a:ext>
            </a:extLst>
          </p:cNvPr>
          <p:cNvSpPr>
            <a:spLocks noGrp="1"/>
          </p:cNvSpPr>
          <p:nvPr>
            <p:ph type="sldNum" sz="quarter" idx="12"/>
          </p:nvPr>
        </p:nvSpPr>
        <p:spPr>
          <a:xfrm>
            <a:off x="9760072" y="5985226"/>
            <a:ext cx="487680" cy="365760"/>
          </a:xfrm>
        </p:spPr>
        <p:txBody>
          <a:bodyPr/>
          <a:lstStyle/>
          <a:p>
            <a:fld id="{8A7A6979-0714-4377-B894-6BE4C2D6E202}" type="slidenum">
              <a:rPr lang="en-US" smtClean="0"/>
              <a:pPr/>
              <a:t>5</a:t>
            </a:fld>
            <a:endParaRPr lang="en-US"/>
          </a:p>
        </p:txBody>
      </p:sp>
      <p:sp>
        <p:nvSpPr>
          <p:cNvPr id="3" name="Rectangle: Rounded Corners 2">
            <a:extLst>
              <a:ext uri="{FF2B5EF4-FFF2-40B4-BE49-F238E27FC236}">
                <a16:creationId xmlns:a16="http://schemas.microsoft.com/office/drawing/2014/main" id="{B1DE0113-73DF-3956-3207-F37E4DB5555F}"/>
              </a:ext>
            </a:extLst>
          </p:cNvPr>
          <p:cNvSpPr/>
          <p:nvPr/>
        </p:nvSpPr>
        <p:spPr>
          <a:xfrm>
            <a:off x="875346" y="1291101"/>
            <a:ext cx="1795859" cy="2014258"/>
          </a:xfrm>
          <a:prstGeom prst="roundRect">
            <a:avLst/>
          </a:prstGeom>
          <a:solidFill>
            <a:schemeClr val="tx2">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36818CE2-9D84-C6E2-F700-1A7DF8268F7D}"/>
              </a:ext>
            </a:extLst>
          </p:cNvPr>
          <p:cNvSpPr/>
          <p:nvPr/>
        </p:nvSpPr>
        <p:spPr>
          <a:xfrm>
            <a:off x="3117270" y="1291101"/>
            <a:ext cx="1796084" cy="2006637"/>
          </a:xfrm>
          <a:prstGeom prst="roundRect">
            <a:avLst/>
          </a:prstGeom>
          <a:solidFill>
            <a:schemeClr val="tx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B061715C-A6D3-B2F6-B6DF-C8F2C337DE8F}"/>
              </a:ext>
            </a:extLst>
          </p:cNvPr>
          <p:cNvSpPr/>
          <p:nvPr/>
        </p:nvSpPr>
        <p:spPr>
          <a:xfrm>
            <a:off x="5430145" y="1291101"/>
            <a:ext cx="1796084" cy="2036869"/>
          </a:xfrm>
          <a:prstGeom prst="roundRect">
            <a:avLst/>
          </a:prstGeom>
          <a:solidFill>
            <a:schemeClr val="tx2">
              <a:lumMod val="60000"/>
              <a:lumOff val="4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AC1968C4-4A5B-B0D1-DE76-F06DC7CC5180}"/>
              </a:ext>
            </a:extLst>
          </p:cNvPr>
          <p:cNvSpPr/>
          <p:nvPr/>
        </p:nvSpPr>
        <p:spPr>
          <a:xfrm>
            <a:off x="7815793" y="1274769"/>
            <a:ext cx="3423118" cy="2030590"/>
          </a:xfrm>
          <a:prstGeom prst="roundRect">
            <a:avLst/>
          </a:prstGeom>
          <a:solidFill>
            <a:schemeClr val="tx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6D070013-BC27-022B-D92A-B97DE24604CB}"/>
              </a:ext>
            </a:extLst>
          </p:cNvPr>
          <p:cNvSpPr/>
          <p:nvPr/>
        </p:nvSpPr>
        <p:spPr>
          <a:xfrm>
            <a:off x="5652876" y="3651863"/>
            <a:ext cx="5586036" cy="2030580"/>
          </a:xfrm>
          <a:prstGeom prst="roundRect">
            <a:avLst/>
          </a:prstGeom>
          <a:solidFill>
            <a:schemeClr val="tx2">
              <a:lumMod val="75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EDEA01F5-5D93-0E11-12E2-B722CDE89059}"/>
              </a:ext>
            </a:extLst>
          </p:cNvPr>
          <p:cNvSpPr/>
          <p:nvPr/>
        </p:nvSpPr>
        <p:spPr>
          <a:xfrm>
            <a:off x="852393" y="3643238"/>
            <a:ext cx="3407473" cy="1999016"/>
          </a:xfrm>
          <a:prstGeom prst="roundRect">
            <a:avLst/>
          </a:prstGeom>
          <a:solidFill>
            <a:schemeClr val="tx2">
              <a:lumMod val="5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7660A7B0-D6D1-7780-AA88-D0E0F2454C85}"/>
              </a:ext>
            </a:extLst>
          </p:cNvPr>
          <p:cNvCxnSpPr>
            <a:cxnSpLocks/>
            <a:stCxn id="3" idx="3"/>
            <a:endCxn id="4" idx="1"/>
          </p:cNvCxnSpPr>
          <p:nvPr/>
        </p:nvCxnSpPr>
        <p:spPr>
          <a:xfrm flipV="1">
            <a:off x="2671205" y="2294420"/>
            <a:ext cx="446065" cy="3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89C6D7F-E108-70AE-FC64-30B3ECF2998E}"/>
              </a:ext>
            </a:extLst>
          </p:cNvPr>
          <p:cNvCxnSpPr>
            <a:cxnSpLocks/>
            <a:endCxn id="7" idx="1"/>
          </p:cNvCxnSpPr>
          <p:nvPr/>
        </p:nvCxnSpPr>
        <p:spPr>
          <a:xfrm>
            <a:off x="4919993" y="2309535"/>
            <a:ext cx="510152"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2754161-0B2F-D9EA-027A-2282AD223CCC}"/>
              </a:ext>
            </a:extLst>
          </p:cNvPr>
          <p:cNvCxnSpPr>
            <a:cxnSpLocks/>
            <a:stCxn id="7" idx="3"/>
          </p:cNvCxnSpPr>
          <p:nvPr/>
        </p:nvCxnSpPr>
        <p:spPr>
          <a:xfrm>
            <a:off x="7226229" y="2309536"/>
            <a:ext cx="58292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8AC51B0-CC66-AB92-5479-AF8A50071AB7}"/>
              </a:ext>
            </a:extLst>
          </p:cNvPr>
          <p:cNvCxnSpPr>
            <a:cxnSpLocks/>
          </p:cNvCxnSpPr>
          <p:nvPr/>
        </p:nvCxnSpPr>
        <p:spPr>
          <a:xfrm>
            <a:off x="9610546" y="3323512"/>
            <a:ext cx="0" cy="3197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6E776FC-C142-4554-CB6F-F0C35FEFC2C2}"/>
              </a:ext>
            </a:extLst>
          </p:cNvPr>
          <p:cNvCxnSpPr>
            <a:cxnSpLocks/>
            <a:stCxn id="9" idx="1"/>
            <a:endCxn id="10" idx="3"/>
          </p:cNvCxnSpPr>
          <p:nvPr/>
        </p:nvCxnSpPr>
        <p:spPr>
          <a:xfrm flipH="1" flipV="1">
            <a:off x="4259866" y="4642746"/>
            <a:ext cx="1393010" cy="244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EF188E33-F837-A3F5-B22A-3D1C7495E2DC}"/>
              </a:ext>
            </a:extLst>
          </p:cNvPr>
          <p:cNvPicPr>
            <a:picLocks noChangeAspect="1"/>
          </p:cNvPicPr>
          <p:nvPr/>
        </p:nvPicPr>
        <p:blipFill>
          <a:blip r:embed="rId2"/>
          <a:stretch>
            <a:fillRect/>
          </a:stretch>
        </p:blipFill>
        <p:spPr>
          <a:xfrm>
            <a:off x="1441958" y="1413688"/>
            <a:ext cx="467264" cy="467264"/>
          </a:xfrm>
          <a:prstGeom prst="rect">
            <a:avLst/>
          </a:prstGeom>
        </p:spPr>
      </p:pic>
      <p:sp>
        <p:nvSpPr>
          <p:cNvPr id="28" name="TextBox 27">
            <a:extLst>
              <a:ext uri="{FF2B5EF4-FFF2-40B4-BE49-F238E27FC236}">
                <a16:creationId xmlns:a16="http://schemas.microsoft.com/office/drawing/2014/main" id="{867C62A7-07E9-27D3-CA57-B1FCE0326C25}"/>
              </a:ext>
            </a:extLst>
          </p:cNvPr>
          <p:cNvSpPr txBox="1"/>
          <p:nvPr/>
        </p:nvSpPr>
        <p:spPr>
          <a:xfrm>
            <a:off x="1056396" y="1887130"/>
            <a:ext cx="1226729" cy="292388"/>
          </a:xfrm>
          <a:prstGeom prst="rect">
            <a:avLst/>
          </a:prstGeom>
          <a:noFill/>
        </p:spPr>
        <p:txBody>
          <a:bodyPr wrap="square" rtlCol="0">
            <a:spAutoFit/>
          </a:bodyPr>
          <a:lstStyle/>
          <a:p>
            <a:pPr algn="ctr"/>
            <a:r>
              <a:rPr lang="en-IN" sz="1300" b="1"/>
              <a:t> Raw Data</a:t>
            </a:r>
            <a:endParaRPr lang="en-US" sz="1300" b="1"/>
          </a:p>
        </p:txBody>
      </p:sp>
      <p:sp>
        <p:nvSpPr>
          <p:cNvPr id="29" name="TextBox 28">
            <a:extLst>
              <a:ext uri="{FF2B5EF4-FFF2-40B4-BE49-F238E27FC236}">
                <a16:creationId xmlns:a16="http://schemas.microsoft.com/office/drawing/2014/main" id="{5D51EFA6-0D3E-C43A-6C75-4789D4CAF9AE}"/>
              </a:ext>
            </a:extLst>
          </p:cNvPr>
          <p:cNvSpPr txBox="1"/>
          <p:nvPr/>
        </p:nvSpPr>
        <p:spPr>
          <a:xfrm>
            <a:off x="1441958" y="2271274"/>
            <a:ext cx="841167" cy="861774"/>
          </a:xfrm>
          <a:prstGeom prst="rect">
            <a:avLst/>
          </a:prstGeom>
          <a:noFill/>
        </p:spPr>
        <p:txBody>
          <a:bodyPr wrap="square" rtlCol="0">
            <a:spAutoFit/>
          </a:bodyPr>
          <a:lstStyle/>
          <a:p>
            <a:r>
              <a:rPr lang="en-IN" sz="1000"/>
              <a:t>Shipments</a:t>
            </a:r>
            <a:br>
              <a:rPr lang="en-IN" sz="1000"/>
            </a:br>
            <a:endParaRPr lang="en-IN" sz="1000"/>
          </a:p>
          <a:p>
            <a:r>
              <a:rPr lang="en-IN" sz="1000"/>
              <a:t>Inventory</a:t>
            </a:r>
            <a:br>
              <a:rPr lang="en-IN" sz="1000"/>
            </a:br>
            <a:endParaRPr lang="en-IN" sz="1000"/>
          </a:p>
          <a:p>
            <a:r>
              <a:rPr lang="en-IN" sz="1000"/>
              <a:t>Transfers</a:t>
            </a:r>
            <a:endParaRPr lang="en-US" sz="1000"/>
          </a:p>
        </p:txBody>
      </p:sp>
      <p:pic>
        <p:nvPicPr>
          <p:cNvPr id="31" name="Picture 30">
            <a:extLst>
              <a:ext uri="{FF2B5EF4-FFF2-40B4-BE49-F238E27FC236}">
                <a16:creationId xmlns:a16="http://schemas.microsoft.com/office/drawing/2014/main" id="{AD20F559-C76D-1356-D39B-B4C953576512}"/>
              </a:ext>
            </a:extLst>
          </p:cNvPr>
          <p:cNvPicPr>
            <a:picLocks noChangeAspect="1"/>
          </p:cNvPicPr>
          <p:nvPr/>
        </p:nvPicPr>
        <p:blipFill>
          <a:blip r:embed="rId3"/>
          <a:stretch>
            <a:fillRect/>
          </a:stretch>
        </p:blipFill>
        <p:spPr>
          <a:xfrm>
            <a:off x="1226297" y="2271274"/>
            <a:ext cx="260230" cy="260230"/>
          </a:xfrm>
          <a:prstGeom prst="rect">
            <a:avLst/>
          </a:prstGeom>
        </p:spPr>
      </p:pic>
      <p:pic>
        <p:nvPicPr>
          <p:cNvPr id="33" name="Picture 32">
            <a:extLst>
              <a:ext uri="{FF2B5EF4-FFF2-40B4-BE49-F238E27FC236}">
                <a16:creationId xmlns:a16="http://schemas.microsoft.com/office/drawing/2014/main" id="{A8BA3448-6A79-97B1-0704-62D262F37E55}"/>
              </a:ext>
            </a:extLst>
          </p:cNvPr>
          <p:cNvPicPr>
            <a:picLocks noChangeAspect="1"/>
          </p:cNvPicPr>
          <p:nvPr/>
        </p:nvPicPr>
        <p:blipFill>
          <a:blip r:embed="rId4"/>
          <a:stretch>
            <a:fillRect/>
          </a:stretch>
        </p:blipFill>
        <p:spPr>
          <a:xfrm>
            <a:off x="1186041" y="2556317"/>
            <a:ext cx="260230" cy="260230"/>
          </a:xfrm>
          <a:prstGeom prst="rect">
            <a:avLst/>
          </a:prstGeom>
        </p:spPr>
      </p:pic>
      <p:pic>
        <p:nvPicPr>
          <p:cNvPr id="35" name="Picture 34">
            <a:extLst>
              <a:ext uri="{FF2B5EF4-FFF2-40B4-BE49-F238E27FC236}">
                <a16:creationId xmlns:a16="http://schemas.microsoft.com/office/drawing/2014/main" id="{F92D4940-B48B-DC48-BB8E-06024C48AD6D}"/>
              </a:ext>
            </a:extLst>
          </p:cNvPr>
          <p:cNvPicPr>
            <a:picLocks noChangeAspect="1"/>
          </p:cNvPicPr>
          <p:nvPr/>
        </p:nvPicPr>
        <p:blipFill>
          <a:blip r:embed="rId5"/>
          <a:stretch>
            <a:fillRect/>
          </a:stretch>
        </p:blipFill>
        <p:spPr>
          <a:xfrm>
            <a:off x="1212639" y="2873425"/>
            <a:ext cx="242977" cy="242977"/>
          </a:xfrm>
          <a:prstGeom prst="rect">
            <a:avLst/>
          </a:prstGeom>
        </p:spPr>
      </p:pic>
      <p:pic>
        <p:nvPicPr>
          <p:cNvPr id="37" name="Picture 36">
            <a:extLst>
              <a:ext uri="{FF2B5EF4-FFF2-40B4-BE49-F238E27FC236}">
                <a16:creationId xmlns:a16="http://schemas.microsoft.com/office/drawing/2014/main" id="{5D567FDF-AB84-A360-5DE6-E3C683559F11}"/>
              </a:ext>
            </a:extLst>
          </p:cNvPr>
          <p:cNvPicPr>
            <a:picLocks noChangeAspect="1"/>
          </p:cNvPicPr>
          <p:nvPr/>
        </p:nvPicPr>
        <p:blipFill>
          <a:blip r:embed="rId6"/>
          <a:stretch>
            <a:fillRect/>
          </a:stretch>
        </p:blipFill>
        <p:spPr>
          <a:xfrm>
            <a:off x="3725059" y="1422314"/>
            <a:ext cx="450011" cy="450011"/>
          </a:xfrm>
          <a:prstGeom prst="rect">
            <a:avLst/>
          </a:prstGeom>
        </p:spPr>
      </p:pic>
      <p:sp>
        <p:nvSpPr>
          <p:cNvPr id="38" name="TextBox 37">
            <a:extLst>
              <a:ext uri="{FF2B5EF4-FFF2-40B4-BE49-F238E27FC236}">
                <a16:creationId xmlns:a16="http://schemas.microsoft.com/office/drawing/2014/main" id="{0AC9B146-BD44-61B7-D72E-DCF6EC919FF4}"/>
              </a:ext>
            </a:extLst>
          </p:cNvPr>
          <p:cNvSpPr txBox="1"/>
          <p:nvPr/>
        </p:nvSpPr>
        <p:spPr>
          <a:xfrm>
            <a:off x="3101013" y="1887130"/>
            <a:ext cx="1646392" cy="292388"/>
          </a:xfrm>
          <a:prstGeom prst="rect">
            <a:avLst/>
          </a:prstGeom>
          <a:noFill/>
        </p:spPr>
        <p:txBody>
          <a:bodyPr wrap="square" rtlCol="0">
            <a:spAutoFit/>
          </a:bodyPr>
          <a:lstStyle/>
          <a:p>
            <a:pPr algn="ctr"/>
            <a:r>
              <a:rPr lang="en-IN" sz="1300" b="1"/>
              <a:t> Data Cleaning</a:t>
            </a:r>
            <a:endParaRPr lang="en-US" sz="1300" b="1"/>
          </a:p>
        </p:txBody>
      </p:sp>
      <p:sp>
        <p:nvSpPr>
          <p:cNvPr id="39" name="TextBox 38">
            <a:extLst>
              <a:ext uri="{FF2B5EF4-FFF2-40B4-BE49-F238E27FC236}">
                <a16:creationId xmlns:a16="http://schemas.microsoft.com/office/drawing/2014/main" id="{1288A049-41C5-E8E1-6F46-A8B96D210C8F}"/>
              </a:ext>
            </a:extLst>
          </p:cNvPr>
          <p:cNvSpPr txBox="1"/>
          <p:nvPr/>
        </p:nvSpPr>
        <p:spPr>
          <a:xfrm>
            <a:off x="3088350" y="2194323"/>
            <a:ext cx="1730941" cy="1015663"/>
          </a:xfrm>
          <a:prstGeom prst="rect">
            <a:avLst/>
          </a:prstGeom>
          <a:noFill/>
        </p:spPr>
        <p:txBody>
          <a:bodyPr wrap="square" rtlCol="0">
            <a:spAutoFit/>
          </a:bodyPr>
          <a:lstStyle/>
          <a:p>
            <a:pPr marL="171450" indent="-171450">
              <a:buFont typeface="Arial" panose="020B0604020202020204" pitchFamily="34" charset="0"/>
              <a:buChar char="•"/>
            </a:pPr>
            <a:r>
              <a:rPr lang="en-IN" sz="1000"/>
              <a:t>Missing Value Treatment</a:t>
            </a:r>
          </a:p>
          <a:p>
            <a:pPr marL="171450" indent="-171450">
              <a:buFont typeface="Arial" panose="020B0604020202020204" pitchFamily="34" charset="0"/>
              <a:buChar char="•"/>
            </a:pPr>
            <a:endParaRPr lang="en-IN" sz="1000"/>
          </a:p>
          <a:p>
            <a:pPr marL="171450" indent="-171450">
              <a:buFont typeface="Arial" panose="020B0604020202020204" pitchFamily="34" charset="0"/>
              <a:buChar char="•"/>
            </a:pPr>
            <a:r>
              <a:rPr lang="en-IN" sz="1000"/>
              <a:t>Outlier Detection</a:t>
            </a:r>
          </a:p>
          <a:p>
            <a:pPr marL="171450" indent="-171450">
              <a:buFont typeface="Arial" panose="020B0604020202020204" pitchFamily="34" charset="0"/>
              <a:buChar char="•"/>
            </a:pPr>
            <a:endParaRPr lang="en-IN" sz="1000"/>
          </a:p>
          <a:p>
            <a:pPr marL="171450" indent="-171450">
              <a:buFont typeface="Arial" panose="020B0604020202020204" pitchFamily="34" charset="0"/>
              <a:buChar char="•"/>
            </a:pPr>
            <a:r>
              <a:rPr lang="en-US" sz="1000"/>
              <a:t>Handling Inconsistent Data</a:t>
            </a:r>
          </a:p>
        </p:txBody>
      </p:sp>
      <p:sp>
        <p:nvSpPr>
          <p:cNvPr id="40" name="TextBox 39">
            <a:extLst>
              <a:ext uri="{FF2B5EF4-FFF2-40B4-BE49-F238E27FC236}">
                <a16:creationId xmlns:a16="http://schemas.microsoft.com/office/drawing/2014/main" id="{55A534B1-3C9F-05D3-FCDE-C4FF2A79BE59}"/>
              </a:ext>
            </a:extLst>
          </p:cNvPr>
          <p:cNvSpPr txBox="1"/>
          <p:nvPr/>
        </p:nvSpPr>
        <p:spPr>
          <a:xfrm>
            <a:off x="5409412" y="1877140"/>
            <a:ext cx="1646392" cy="292388"/>
          </a:xfrm>
          <a:prstGeom prst="rect">
            <a:avLst/>
          </a:prstGeom>
          <a:noFill/>
        </p:spPr>
        <p:txBody>
          <a:bodyPr wrap="square" rtlCol="0">
            <a:spAutoFit/>
          </a:bodyPr>
          <a:lstStyle/>
          <a:p>
            <a:pPr algn="ctr"/>
            <a:r>
              <a:rPr lang="en-IN" sz="1300" b="1"/>
              <a:t>EDA</a:t>
            </a:r>
            <a:endParaRPr lang="en-US" sz="1300" b="1"/>
          </a:p>
        </p:txBody>
      </p:sp>
      <p:pic>
        <p:nvPicPr>
          <p:cNvPr id="42" name="Picture 41">
            <a:extLst>
              <a:ext uri="{FF2B5EF4-FFF2-40B4-BE49-F238E27FC236}">
                <a16:creationId xmlns:a16="http://schemas.microsoft.com/office/drawing/2014/main" id="{A651B0B7-A426-E8FB-4913-3494A4F7C651}"/>
              </a:ext>
            </a:extLst>
          </p:cNvPr>
          <p:cNvPicPr>
            <a:picLocks noChangeAspect="1"/>
          </p:cNvPicPr>
          <p:nvPr/>
        </p:nvPicPr>
        <p:blipFill>
          <a:blip r:embed="rId7"/>
          <a:stretch>
            <a:fillRect/>
          </a:stretch>
        </p:blipFill>
        <p:spPr>
          <a:xfrm flipH="1">
            <a:off x="6017552" y="1391053"/>
            <a:ext cx="471577" cy="471577"/>
          </a:xfrm>
          <a:prstGeom prst="rect">
            <a:avLst/>
          </a:prstGeom>
        </p:spPr>
      </p:pic>
      <p:sp>
        <p:nvSpPr>
          <p:cNvPr id="43" name="TextBox 42">
            <a:extLst>
              <a:ext uri="{FF2B5EF4-FFF2-40B4-BE49-F238E27FC236}">
                <a16:creationId xmlns:a16="http://schemas.microsoft.com/office/drawing/2014/main" id="{E9D8716D-3B8D-4FA6-2CAB-E948A21345A2}"/>
              </a:ext>
            </a:extLst>
          </p:cNvPr>
          <p:cNvSpPr txBox="1"/>
          <p:nvPr/>
        </p:nvSpPr>
        <p:spPr>
          <a:xfrm>
            <a:off x="5509157" y="2147271"/>
            <a:ext cx="1838110" cy="1169551"/>
          </a:xfrm>
          <a:prstGeom prst="rect">
            <a:avLst/>
          </a:prstGeom>
          <a:noFill/>
        </p:spPr>
        <p:txBody>
          <a:bodyPr wrap="square" rtlCol="0">
            <a:spAutoFit/>
          </a:bodyPr>
          <a:lstStyle/>
          <a:p>
            <a:pPr marL="171450" indent="-171450">
              <a:buFont typeface="Arial" panose="020B0604020202020204" pitchFamily="34" charset="0"/>
              <a:buChar char="•"/>
            </a:pPr>
            <a:r>
              <a:rPr lang="en-IN" sz="1000"/>
              <a:t>Identifying Trends in Shipments &amp; Transfers</a:t>
            </a:r>
          </a:p>
          <a:p>
            <a:pPr marL="171450" indent="-171450">
              <a:buFont typeface="Arial" panose="020B0604020202020204" pitchFamily="34" charset="0"/>
              <a:buChar char="•"/>
            </a:pPr>
            <a:endParaRPr lang="en-IN" sz="1000"/>
          </a:p>
          <a:p>
            <a:pPr marL="171450" indent="-171450">
              <a:buFont typeface="Arial" panose="020B0604020202020204" pitchFamily="34" charset="0"/>
              <a:buChar char="•"/>
            </a:pPr>
            <a:r>
              <a:rPr lang="en-IN" sz="1000"/>
              <a:t>Plotting Distributions</a:t>
            </a:r>
          </a:p>
          <a:p>
            <a:pPr marL="171450" indent="-171450">
              <a:buFont typeface="Arial" panose="020B0604020202020204" pitchFamily="34" charset="0"/>
              <a:buChar char="•"/>
            </a:pPr>
            <a:endParaRPr lang="en-IN" sz="1000"/>
          </a:p>
          <a:p>
            <a:pPr marL="171450" indent="-171450">
              <a:buFont typeface="Arial" panose="020B0604020202020204" pitchFamily="34" charset="0"/>
              <a:buChar char="•"/>
            </a:pPr>
            <a:r>
              <a:rPr lang="en-IN" sz="1000"/>
              <a:t>Summary Statistics for each dataset</a:t>
            </a:r>
          </a:p>
        </p:txBody>
      </p:sp>
      <p:sp>
        <p:nvSpPr>
          <p:cNvPr id="44" name="TextBox 43">
            <a:extLst>
              <a:ext uri="{FF2B5EF4-FFF2-40B4-BE49-F238E27FC236}">
                <a16:creationId xmlns:a16="http://schemas.microsoft.com/office/drawing/2014/main" id="{FA6D4D70-FCE7-4B38-F8DD-F9C5498B733F}"/>
              </a:ext>
            </a:extLst>
          </p:cNvPr>
          <p:cNvSpPr txBox="1"/>
          <p:nvPr/>
        </p:nvSpPr>
        <p:spPr>
          <a:xfrm>
            <a:off x="9666438" y="2207962"/>
            <a:ext cx="1646392" cy="261610"/>
          </a:xfrm>
          <a:prstGeom prst="rect">
            <a:avLst/>
          </a:prstGeom>
          <a:noFill/>
        </p:spPr>
        <p:txBody>
          <a:bodyPr wrap="square" lIns="91440" tIns="45720" rIns="91440" bIns="45720" rtlCol="0" anchor="t">
            <a:spAutoFit/>
          </a:bodyPr>
          <a:lstStyle/>
          <a:p>
            <a:pPr algn="ctr"/>
            <a:r>
              <a:rPr lang="en-IN" sz="1100"/>
              <a:t>Transfer Ratio</a:t>
            </a:r>
            <a:endParaRPr lang="en-US" sz="1100"/>
          </a:p>
        </p:txBody>
      </p:sp>
      <p:pic>
        <p:nvPicPr>
          <p:cNvPr id="48" name="Picture 47">
            <a:extLst>
              <a:ext uri="{FF2B5EF4-FFF2-40B4-BE49-F238E27FC236}">
                <a16:creationId xmlns:a16="http://schemas.microsoft.com/office/drawing/2014/main" id="{9DCD8E7C-057F-E959-4377-0EAAF0C63822}"/>
              </a:ext>
            </a:extLst>
          </p:cNvPr>
          <p:cNvPicPr>
            <a:picLocks noChangeAspect="1"/>
          </p:cNvPicPr>
          <p:nvPr/>
        </p:nvPicPr>
        <p:blipFill>
          <a:blip r:embed="rId8"/>
          <a:stretch>
            <a:fillRect/>
          </a:stretch>
        </p:blipFill>
        <p:spPr>
          <a:xfrm>
            <a:off x="9181255" y="1377447"/>
            <a:ext cx="485183" cy="485183"/>
          </a:xfrm>
          <a:prstGeom prst="rect">
            <a:avLst/>
          </a:prstGeom>
        </p:spPr>
      </p:pic>
      <p:sp>
        <p:nvSpPr>
          <p:cNvPr id="49" name="TextBox 48">
            <a:extLst>
              <a:ext uri="{FF2B5EF4-FFF2-40B4-BE49-F238E27FC236}">
                <a16:creationId xmlns:a16="http://schemas.microsoft.com/office/drawing/2014/main" id="{C3A0646E-943E-357C-E16D-CF1C4BD91D1A}"/>
              </a:ext>
            </a:extLst>
          </p:cNvPr>
          <p:cNvSpPr txBox="1"/>
          <p:nvPr/>
        </p:nvSpPr>
        <p:spPr>
          <a:xfrm>
            <a:off x="7964154" y="2201285"/>
            <a:ext cx="1646392" cy="261610"/>
          </a:xfrm>
          <a:prstGeom prst="rect">
            <a:avLst/>
          </a:prstGeom>
          <a:noFill/>
        </p:spPr>
        <p:txBody>
          <a:bodyPr wrap="square" lIns="91440" tIns="45720" rIns="91440" bIns="45720" rtlCol="0" anchor="t">
            <a:spAutoFit/>
          </a:bodyPr>
          <a:lstStyle/>
          <a:p>
            <a:pPr algn="ctr"/>
            <a:r>
              <a:rPr lang="en-IN" sz="1100"/>
              <a:t>Safety Stock Levels</a:t>
            </a:r>
            <a:endParaRPr lang="en-US" sz="1100"/>
          </a:p>
        </p:txBody>
      </p:sp>
      <p:sp>
        <p:nvSpPr>
          <p:cNvPr id="50" name="TextBox 49">
            <a:extLst>
              <a:ext uri="{FF2B5EF4-FFF2-40B4-BE49-F238E27FC236}">
                <a16:creationId xmlns:a16="http://schemas.microsoft.com/office/drawing/2014/main" id="{9E35132F-A856-3E77-4E41-FA22D76C8E09}"/>
              </a:ext>
            </a:extLst>
          </p:cNvPr>
          <p:cNvSpPr txBox="1"/>
          <p:nvPr/>
        </p:nvSpPr>
        <p:spPr>
          <a:xfrm>
            <a:off x="8638989" y="1881771"/>
            <a:ext cx="1646392" cy="292388"/>
          </a:xfrm>
          <a:prstGeom prst="rect">
            <a:avLst/>
          </a:prstGeom>
          <a:noFill/>
        </p:spPr>
        <p:txBody>
          <a:bodyPr wrap="square" rtlCol="0">
            <a:spAutoFit/>
          </a:bodyPr>
          <a:lstStyle/>
          <a:p>
            <a:pPr algn="ctr"/>
            <a:r>
              <a:rPr lang="en-IN" sz="1300" b="1"/>
              <a:t>KPI Development</a:t>
            </a:r>
            <a:endParaRPr lang="en-US" sz="1300" b="1"/>
          </a:p>
        </p:txBody>
      </p:sp>
      <p:sp>
        <p:nvSpPr>
          <p:cNvPr id="51" name="TextBox 50">
            <a:extLst>
              <a:ext uri="{FF2B5EF4-FFF2-40B4-BE49-F238E27FC236}">
                <a16:creationId xmlns:a16="http://schemas.microsoft.com/office/drawing/2014/main" id="{1DD9710A-5BA9-3F5A-1BEC-7E7B51CF24EB}"/>
              </a:ext>
            </a:extLst>
          </p:cNvPr>
          <p:cNvSpPr txBox="1"/>
          <p:nvPr/>
        </p:nvSpPr>
        <p:spPr>
          <a:xfrm>
            <a:off x="7964154" y="2705850"/>
            <a:ext cx="1646392" cy="430887"/>
          </a:xfrm>
          <a:prstGeom prst="rect">
            <a:avLst/>
          </a:prstGeom>
          <a:noFill/>
        </p:spPr>
        <p:txBody>
          <a:bodyPr wrap="square" lIns="91440" tIns="45720" rIns="91440" bIns="45720" rtlCol="0" anchor="t">
            <a:spAutoFit/>
          </a:bodyPr>
          <a:lstStyle/>
          <a:p>
            <a:pPr algn="ctr"/>
            <a:r>
              <a:rPr lang="en-IN" sz="1100"/>
              <a:t>Customer Churn &amp; Retention</a:t>
            </a:r>
            <a:endParaRPr lang="en-US" sz="1100"/>
          </a:p>
        </p:txBody>
      </p:sp>
      <p:sp>
        <p:nvSpPr>
          <p:cNvPr id="53" name="TextBox 52">
            <a:extLst>
              <a:ext uri="{FF2B5EF4-FFF2-40B4-BE49-F238E27FC236}">
                <a16:creationId xmlns:a16="http://schemas.microsoft.com/office/drawing/2014/main" id="{8877B913-28C9-6217-0F4F-0BC457D97C36}"/>
              </a:ext>
            </a:extLst>
          </p:cNvPr>
          <p:cNvSpPr txBox="1"/>
          <p:nvPr/>
        </p:nvSpPr>
        <p:spPr>
          <a:xfrm>
            <a:off x="9922396" y="2641536"/>
            <a:ext cx="1167906" cy="430887"/>
          </a:xfrm>
          <a:prstGeom prst="rect">
            <a:avLst/>
          </a:prstGeom>
          <a:noFill/>
        </p:spPr>
        <p:txBody>
          <a:bodyPr wrap="square" lIns="91440" tIns="45720" rIns="91440" bIns="45720" rtlCol="0" anchor="t">
            <a:spAutoFit/>
          </a:bodyPr>
          <a:lstStyle/>
          <a:p>
            <a:pPr algn="ctr"/>
            <a:r>
              <a:rPr lang="en-IN" sz="1100"/>
              <a:t>Excess Shipment %</a:t>
            </a:r>
            <a:endParaRPr lang="en-US" sz="1100"/>
          </a:p>
        </p:txBody>
      </p:sp>
      <p:pic>
        <p:nvPicPr>
          <p:cNvPr id="55" name="Picture 54">
            <a:extLst>
              <a:ext uri="{FF2B5EF4-FFF2-40B4-BE49-F238E27FC236}">
                <a16:creationId xmlns:a16="http://schemas.microsoft.com/office/drawing/2014/main" id="{4EBFC85C-1BF3-9F05-49A7-A5EBBA8B31BE}"/>
              </a:ext>
            </a:extLst>
          </p:cNvPr>
          <p:cNvPicPr>
            <a:picLocks noChangeAspect="1"/>
          </p:cNvPicPr>
          <p:nvPr/>
        </p:nvPicPr>
        <p:blipFill>
          <a:blip r:embed="rId9"/>
          <a:stretch>
            <a:fillRect/>
          </a:stretch>
        </p:blipFill>
        <p:spPr>
          <a:xfrm flipH="1">
            <a:off x="7964154" y="2192818"/>
            <a:ext cx="239438" cy="239438"/>
          </a:xfrm>
          <a:prstGeom prst="rect">
            <a:avLst/>
          </a:prstGeom>
        </p:spPr>
      </p:pic>
      <p:pic>
        <p:nvPicPr>
          <p:cNvPr id="57" name="Picture 56">
            <a:extLst>
              <a:ext uri="{FF2B5EF4-FFF2-40B4-BE49-F238E27FC236}">
                <a16:creationId xmlns:a16="http://schemas.microsoft.com/office/drawing/2014/main" id="{98C51210-E976-0276-3D55-A83927A34EAB}"/>
              </a:ext>
            </a:extLst>
          </p:cNvPr>
          <p:cNvPicPr>
            <a:picLocks noChangeAspect="1"/>
          </p:cNvPicPr>
          <p:nvPr/>
        </p:nvPicPr>
        <p:blipFill>
          <a:blip r:embed="rId10"/>
          <a:stretch>
            <a:fillRect/>
          </a:stretch>
        </p:blipFill>
        <p:spPr>
          <a:xfrm>
            <a:off x="9801128" y="2214745"/>
            <a:ext cx="232653" cy="232653"/>
          </a:xfrm>
          <a:prstGeom prst="rect">
            <a:avLst/>
          </a:prstGeom>
        </p:spPr>
      </p:pic>
      <p:pic>
        <p:nvPicPr>
          <p:cNvPr id="59" name="Picture 58">
            <a:extLst>
              <a:ext uri="{FF2B5EF4-FFF2-40B4-BE49-F238E27FC236}">
                <a16:creationId xmlns:a16="http://schemas.microsoft.com/office/drawing/2014/main" id="{F42A1841-BCB5-A4AE-C6AB-B008A4B5A110}"/>
              </a:ext>
            </a:extLst>
          </p:cNvPr>
          <p:cNvPicPr>
            <a:picLocks noChangeAspect="1"/>
          </p:cNvPicPr>
          <p:nvPr/>
        </p:nvPicPr>
        <p:blipFill>
          <a:blip r:embed="rId11"/>
          <a:stretch>
            <a:fillRect/>
          </a:stretch>
        </p:blipFill>
        <p:spPr>
          <a:xfrm>
            <a:off x="7950037" y="2686432"/>
            <a:ext cx="296174" cy="296174"/>
          </a:xfrm>
          <a:prstGeom prst="rect">
            <a:avLst/>
          </a:prstGeom>
        </p:spPr>
      </p:pic>
      <p:pic>
        <p:nvPicPr>
          <p:cNvPr id="63" name="Picture 62">
            <a:extLst>
              <a:ext uri="{FF2B5EF4-FFF2-40B4-BE49-F238E27FC236}">
                <a16:creationId xmlns:a16="http://schemas.microsoft.com/office/drawing/2014/main" id="{6BD2BC7A-244F-9A18-6994-DAB9D421607F}"/>
              </a:ext>
            </a:extLst>
          </p:cNvPr>
          <p:cNvPicPr>
            <a:picLocks noChangeAspect="1"/>
          </p:cNvPicPr>
          <p:nvPr/>
        </p:nvPicPr>
        <p:blipFill>
          <a:blip r:embed="rId12"/>
          <a:stretch>
            <a:fillRect/>
          </a:stretch>
        </p:blipFill>
        <p:spPr>
          <a:xfrm>
            <a:off x="9657533" y="2619343"/>
            <a:ext cx="406879" cy="406879"/>
          </a:xfrm>
          <a:prstGeom prst="rect">
            <a:avLst/>
          </a:prstGeom>
        </p:spPr>
      </p:pic>
      <p:sp>
        <p:nvSpPr>
          <p:cNvPr id="1024" name="TextBox 1023">
            <a:extLst>
              <a:ext uri="{FF2B5EF4-FFF2-40B4-BE49-F238E27FC236}">
                <a16:creationId xmlns:a16="http://schemas.microsoft.com/office/drawing/2014/main" id="{12D3F2A6-57C3-D2AB-D8AB-4ADAD3642F74}"/>
              </a:ext>
            </a:extLst>
          </p:cNvPr>
          <p:cNvSpPr txBox="1"/>
          <p:nvPr/>
        </p:nvSpPr>
        <p:spPr>
          <a:xfrm>
            <a:off x="7601933" y="4018792"/>
            <a:ext cx="1646392" cy="292388"/>
          </a:xfrm>
          <a:prstGeom prst="rect">
            <a:avLst/>
          </a:prstGeom>
          <a:noFill/>
        </p:spPr>
        <p:txBody>
          <a:bodyPr wrap="square" rtlCol="0">
            <a:spAutoFit/>
          </a:bodyPr>
          <a:lstStyle/>
          <a:p>
            <a:pPr algn="ctr"/>
            <a:r>
              <a:rPr lang="en-IN" sz="1300" b="1"/>
              <a:t>Analytical Modelling</a:t>
            </a:r>
            <a:endParaRPr lang="en-US" sz="1300" b="1"/>
          </a:p>
        </p:txBody>
      </p:sp>
      <p:sp>
        <p:nvSpPr>
          <p:cNvPr id="1025" name="TextBox 1024">
            <a:extLst>
              <a:ext uri="{FF2B5EF4-FFF2-40B4-BE49-F238E27FC236}">
                <a16:creationId xmlns:a16="http://schemas.microsoft.com/office/drawing/2014/main" id="{7855E1FB-BB54-B0FB-23D8-9FEAF694689D}"/>
              </a:ext>
            </a:extLst>
          </p:cNvPr>
          <p:cNvSpPr txBox="1"/>
          <p:nvPr/>
        </p:nvSpPr>
        <p:spPr>
          <a:xfrm>
            <a:off x="6017552" y="4604426"/>
            <a:ext cx="1646392" cy="261610"/>
          </a:xfrm>
          <a:prstGeom prst="rect">
            <a:avLst/>
          </a:prstGeom>
          <a:noFill/>
        </p:spPr>
        <p:txBody>
          <a:bodyPr wrap="square" lIns="91440" tIns="45720" rIns="91440" bIns="45720" rtlCol="0" anchor="t">
            <a:spAutoFit/>
          </a:bodyPr>
          <a:lstStyle/>
          <a:p>
            <a:pPr algn="ctr"/>
            <a:r>
              <a:rPr lang="en-IN" sz="1100"/>
              <a:t>Delivery Optimization</a:t>
            </a:r>
            <a:endParaRPr lang="en-US" sz="1100"/>
          </a:p>
        </p:txBody>
      </p:sp>
      <p:sp>
        <p:nvSpPr>
          <p:cNvPr id="1028" name="TextBox 1027">
            <a:extLst>
              <a:ext uri="{FF2B5EF4-FFF2-40B4-BE49-F238E27FC236}">
                <a16:creationId xmlns:a16="http://schemas.microsoft.com/office/drawing/2014/main" id="{8B817EDF-C414-BBF7-9008-41069B242BC4}"/>
              </a:ext>
            </a:extLst>
          </p:cNvPr>
          <p:cNvSpPr txBox="1"/>
          <p:nvPr/>
        </p:nvSpPr>
        <p:spPr>
          <a:xfrm>
            <a:off x="9860972" y="4568531"/>
            <a:ext cx="1021692" cy="261610"/>
          </a:xfrm>
          <a:prstGeom prst="rect">
            <a:avLst/>
          </a:prstGeom>
          <a:noFill/>
        </p:spPr>
        <p:txBody>
          <a:bodyPr wrap="square" lIns="91440" tIns="45720" rIns="91440" bIns="45720" rtlCol="0" anchor="t">
            <a:spAutoFit/>
          </a:bodyPr>
          <a:lstStyle/>
          <a:p>
            <a:pPr algn="ctr"/>
            <a:r>
              <a:rPr lang="en-IN" sz="1100"/>
              <a:t>Tableau</a:t>
            </a:r>
            <a:endParaRPr lang="en-US" sz="1100"/>
          </a:p>
        </p:txBody>
      </p:sp>
      <p:sp>
        <p:nvSpPr>
          <p:cNvPr id="1029" name="TextBox 1028">
            <a:extLst>
              <a:ext uri="{FF2B5EF4-FFF2-40B4-BE49-F238E27FC236}">
                <a16:creationId xmlns:a16="http://schemas.microsoft.com/office/drawing/2014/main" id="{EC379DB4-3582-C89A-0B79-F27542314591}"/>
              </a:ext>
            </a:extLst>
          </p:cNvPr>
          <p:cNvSpPr txBox="1"/>
          <p:nvPr/>
        </p:nvSpPr>
        <p:spPr>
          <a:xfrm>
            <a:off x="6816657" y="5221221"/>
            <a:ext cx="1646392" cy="261610"/>
          </a:xfrm>
          <a:prstGeom prst="rect">
            <a:avLst/>
          </a:prstGeom>
          <a:noFill/>
        </p:spPr>
        <p:txBody>
          <a:bodyPr wrap="square" lIns="91440" tIns="45720" rIns="91440" bIns="45720" rtlCol="0" anchor="t">
            <a:spAutoFit/>
          </a:bodyPr>
          <a:lstStyle/>
          <a:p>
            <a:pPr algn="ctr"/>
            <a:r>
              <a:rPr lang="en-IN" sz="1100"/>
              <a:t>Python</a:t>
            </a:r>
            <a:endParaRPr lang="en-US" sz="1100"/>
          </a:p>
        </p:txBody>
      </p:sp>
      <p:sp>
        <p:nvSpPr>
          <p:cNvPr id="1031" name="TextBox 1030">
            <a:extLst>
              <a:ext uri="{FF2B5EF4-FFF2-40B4-BE49-F238E27FC236}">
                <a16:creationId xmlns:a16="http://schemas.microsoft.com/office/drawing/2014/main" id="{12A8D5C0-BF94-52E8-F5F3-B8FCBF263138}"/>
              </a:ext>
            </a:extLst>
          </p:cNvPr>
          <p:cNvSpPr txBox="1"/>
          <p:nvPr/>
        </p:nvSpPr>
        <p:spPr>
          <a:xfrm>
            <a:off x="7809154" y="4491670"/>
            <a:ext cx="1813298" cy="430887"/>
          </a:xfrm>
          <a:prstGeom prst="rect">
            <a:avLst/>
          </a:prstGeom>
          <a:noFill/>
        </p:spPr>
        <p:txBody>
          <a:bodyPr wrap="square" lIns="91440" tIns="45720" rIns="91440" bIns="45720" rtlCol="0" anchor="t">
            <a:spAutoFit/>
          </a:bodyPr>
          <a:lstStyle/>
          <a:p>
            <a:pPr algn="ctr"/>
            <a:r>
              <a:rPr lang="en-IN" sz="1100"/>
              <a:t>Transfer Route Optimization</a:t>
            </a:r>
            <a:endParaRPr lang="en-US" sz="1100"/>
          </a:p>
        </p:txBody>
      </p:sp>
      <p:sp>
        <p:nvSpPr>
          <p:cNvPr id="1032" name="TextBox 1031">
            <a:extLst>
              <a:ext uri="{FF2B5EF4-FFF2-40B4-BE49-F238E27FC236}">
                <a16:creationId xmlns:a16="http://schemas.microsoft.com/office/drawing/2014/main" id="{435C2151-E30C-A666-30B6-CE9EEC60CFD9}"/>
              </a:ext>
            </a:extLst>
          </p:cNvPr>
          <p:cNvSpPr txBox="1"/>
          <p:nvPr/>
        </p:nvSpPr>
        <p:spPr>
          <a:xfrm>
            <a:off x="9037776" y="5185546"/>
            <a:ext cx="1646392" cy="430887"/>
          </a:xfrm>
          <a:prstGeom prst="rect">
            <a:avLst/>
          </a:prstGeom>
          <a:noFill/>
        </p:spPr>
        <p:txBody>
          <a:bodyPr wrap="square" lIns="91440" tIns="45720" rIns="91440" bIns="45720" rtlCol="0" anchor="t">
            <a:spAutoFit/>
          </a:bodyPr>
          <a:lstStyle/>
          <a:p>
            <a:pPr algn="ctr"/>
            <a:r>
              <a:rPr lang="en-IN" sz="1100"/>
              <a:t>Two Stage Stochastic Program </a:t>
            </a:r>
            <a:endParaRPr lang="en-US" sz="1100"/>
          </a:p>
        </p:txBody>
      </p:sp>
      <p:pic>
        <p:nvPicPr>
          <p:cNvPr id="1035" name="Picture 1034">
            <a:extLst>
              <a:ext uri="{FF2B5EF4-FFF2-40B4-BE49-F238E27FC236}">
                <a16:creationId xmlns:a16="http://schemas.microsoft.com/office/drawing/2014/main" id="{C95702EC-1556-25C3-7306-6F5BBE3A6DF0}"/>
              </a:ext>
            </a:extLst>
          </p:cNvPr>
          <p:cNvPicPr>
            <a:picLocks noChangeAspect="1"/>
          </p:cNvPicPr>
          <p:nvPr/>
        </p:nvPicPr>
        <p:blipFill>
          <a:blip r:embed="rId13"/>
          <a:stretch>
            <a:fillRect/>
          </a:stretch>
        </p:blipFill>
        <p:spPr>
          <a:xfrm>
            <a:off x="5695058" y="4434561"/>
            <a:ext cx="509589" cy="509589"/>
          </a:xfrm>
          <a:prstGeom prst="rect">
            <a:avLst/>
          </a:prstGeom>
        </p:spPr>
      </p:pic>
      <p:pic>
        <p:nvPicPr>
          <p:cNvPr id="1037" name="Picture 1036">
            <a:extLst>
              <a:ext uri="{FF2B5EF4-FFF2-40B4-BE49-F238E27FC236}">
                <a16:creationId xmlns:a16="http://schemas.microsoft.com/office/drawing/2014/main" id="{3126FB48-34DD-7E6D-3363-C0D6E8A5C222}"/>
              </a:ext>
            </a:extLst>
          </p:cNvPr>
          <p:cNvPicPr>
            <a:picLocks noChangeAspect="1"/>
          </p:cNvPicPr>
          <p:nvPr/>
        </p:nvPicPr>
        <p:blipFill>
          <a:blip r:embed="rId14"/>
          <a:stretch>
            <a:fillRect/>
          </a:stretch>
        </p:blipFill>
        <p:spPr>
          <a:xfrm>
            <a:off x="7691263" y="4455240"/>
            <a:ext cx="462848" cy="462848"/>
          </a:xfrm>
          <a:prstGeom prst="rect">
            <a:avLst/>
          </a:prstGeom>
        </p:spPr>
      </p:pic>
      <p:pic>
        <p:nvPicPr>
          <p:cNvPr id="1041" name="Picture 1040">
            <a:extLst>
              <a:ext uri="{FF2B5EF4-FFF2-40B4-BE49-F238E27FC236}">
                <a16:creationId xmlns:a16="http://schemas.microsoft.com/office/drawing/2014/main" id="{FEEA4553-B366-3748-84D8-BA4A54CB5AEA}"/>
              </a:ext>
            </a:extLst>
          </p:cNvPr>
          <p:cNvPicPr>
            <a:picLocks noChangeAspect="1"/>
          </p:cNvPicPr>
          <p:nvPr/>
        </p:nvPicPr>
        <p:blipFill>
          <a:blip r:embed="rId15"/>
          <a:stretch>
            <a:fillRect/>
          </a:stretch>
        </p:blipFill>
        <p:spPr>
          <a:xfrm flipH="1">
            <a:off x="6953478" y="5157664"/>
            <a:ext cx="391848" cy="391848"/>
          </a:xfrm>
          <a:prstGeom prst="rect">
            <a:avLst/>
          </a:prstGeom>
        </p:spPr>
      </p:pic>
      <p:pic>
        <p:nvPicPr>
          <p:cNvPr id="1043" name="Picture 1042">
            <a:extLst>
              <a:ext uri="{FF2B5EF4-FFF2-40B4-BE49-F238E27FC236}">
                <a16:creationId xmlns:a16="http://schemas.microsoft.com/office/drawing/2014/main" id="{CFF4BEF6-0881-81E9-C54B-9ADD25C73400}"/>
              </a:ext>
            </a:extLst>
          </p:cNvPr>
          <p:cNvPicPr>
            <a:picLocks noChangeAspect="1"/>
          </p:cNvPicPr>
          <p:nvPr/>
        </p:nvPicPr>
        <p:blipFill>
          <a:blip r:embed="rId16"/>
          <a:stretch>
            <a:fillRect/>
          </a:stretch>
        </p:blipFill>
        <p:spPr>
          <a:xfrm flipH="1">
            <a:off x="8770934" y="5121880"/>
            <a:ext cx="414603" cy="414603"/>
          </a:xfrm>
          <a:prstGeom prst="rect">
            <a:avLst/>
          </a:prstGeom>
        </p:spPr>
      </p:pic>
      <p:sp>
        <p:nvSpPr>
          <p:cNvPr id="1044" name="TextBox 1043">
            <a:extLst>
              <a:ext uri="{FF2B5EF4-FFF2-40B4-BE49-F238E27FC236}">
                <a16:creationId xmlns:a16="http://schemas.microsoft.com/office/drawing/2014/main" id="{E93318B2-77DD-87A9-FAF0-BDDA5761A2C1}"/>
              </a:ext>
            </a:extLst>
          </p:cNvPr>
          <p:cNvSpPr txBox="1"/>
          <p:nvPr/>
        </p:nvSpPr>
        <p:spPr>
          <a:xfrm>
            <a:off x="1727777" y="4691603"/>
            <a:ext cx="1646392" cy="492443"/>
          </a:xfrm>
          <a:prstGeom prst="rect">
            <a:avLst/>
          </a:prstGeom>
          <a:noFill/>
        </p:spPr>
        <p:txBody>
          <a:bodyPr wrap="square" rtlCol="0">
            <a:spAutoFit/>
          </a:bodyPr>
          <a:lstStyle/>
          <a:p>
            <a:pPr algn="ctr"/>
            <a:r>
              <a:rPr lang="en-IN" sz="1300" b="1">
                <a:solidFill>
                  <a:schemeClr val="accent4"/>
                </a:solidFill>
              </a:rPr>
              <a:t>Insights &amp; Recommendations</a:t>
            </a:r>
            <a:endParaRPr lang="en-US" sz="1300" b="1">
              <a:solidFill>
                <a:schemeClr val="accent4"/>
              </a:solidFill>
            </a:endParaRPr>
          </a:p>
        </p:txBody>
      </p:sp>
      <p:pic>
        <p:nvPicPr>
          <p:cNvPr id="1046" name="Picture 1045">
            <a:extLst>
              <a:ext uri="{FF2B5EF4-FFF2-40B4-BE49-F238E27FC236}">
                <a16:creationId xmlns:a16="http://schemas.microsoft.com/office/drawing/2014/main" id="{2F206C51-22DB-8D81-8E48-9A25CD64C987}"/>
              </a:ext>
            </a:extLst>
          </p:cNvPr>
          <p:cNvPicPr>
            <a:picLocks noChangeAspect="1"/>
          </p:cNvPicPr>
          <p:nvPr/>
        </p:nvPicPr>
        <p:blipFill>
          <a:blip r:embed="rId17"/>
          <a:stretch>
            <a:fillRect/>
          </a:stretch>
        </p:blipFill>
        <p:spPr>
          <a:xfrm flipH="1">
            <a:off x="2167992" y="3917949"/>
            <a:ext cx="765962" cy="765962"/>
          </a:xfrm>
          <a:prstGeom prst="rect">
            <a:avLst/>
          </a:prstGeom>
          <a:noFill/>
        </p:spPr>
      </p:pic>
      <p:pic>
        <p:nvPicPr>
          <p:cNvPr id="1048" name="Picture 1047">
            <a:extLst>
              <a:ext uri="{FF2B5EF4-FFF2-40B4-BE49-F238E27FC236}">
                <a16:creationId xmlns:a16="http://schemas.microsoft.com/office/drawing/2014/main" id="{FAC0655C-E23B-3239-D4A4-B874DF674A2E}"/>
              </a:ext>
            </a:extLst>
          </p:cNvPr>
          <p:cNvPicPr>
            <a:picLocks noChangeAspect="1"/>
          </p:cNvPicPr>
          <p:nvPr/>
        </p:nvPicPr>
        <p:blipFill>
          <a:blip r:embed="rId18"/>
          <a:stretch>
            <a:fillRect/>
          </a:stretch>
        </p:blipFill>
        <p:spPr>
          <a:xfrm flipH="1">
            <a:off x="8353118" y="3703181"/>
            <a:ext cx="328089" cy="328089"/>
          </a:xfrm>
          <a:prstGeom prst="rect">
            <a:avLst/>
          </a:prstGeom>
        </p:spPr>
      </p:pic>
      <p:pic>
        <p:nvPicPr>
          <p:cNvPr id="14" name="Picture 13">
            <a:extLst>
              <a:ext uri="{FF2B5EF4-FFF2-40B4-BE49-F238E27FC236}">
                <a16:creationId xmlns:a16="http://schemas.microsoft.com/office/drawing/2014/main" id="{84D1F6BB-A18E-4FCE-A332-AE08FF99A602}"/>
              </a:ext>
            </a:extLst>
          </p:cNvPr>
          <p:cNvPicPr>
            <a:picLocks noChangeAspect="1"/>
          </p:cNvPicPr>
          <p:nvPr/>
        </p:nvPicPr>
        <p:blipFill>
          <a:blip r:embed="rId19"/>
          <a:stretch>
            <a:fillRect/>
          </a:stretch>
        </p:blipFill>
        <p:spPr>
          <a:xfrm>
            <a:off x="9555106" y="4434561"/>
            <a:ext cx="577659" cy="577659"/>
          </a:xfrm>
          <a:prstGeom prst="rect">
            <a:avLst/>
          </a:prstGeom>
        </p:spPr>
      </p:pic>
    </p:spTree>
    <p:extLst>
      <p:ext uri="{BB962C8B-B14F-4D97-AF65-F5344CB8AC3E}">
        <p14:creationId xmlns:p14="http://schemas.microsoft.com/office/powerpoint/2010/main" val="1825295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10" presetClass="entr" presetSubtype="0"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500"/>
                                        <p:tgtEl>
                                          <p:spTgt spid="3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par>
                                <p:cTn id="40" presetID="10"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par>
                                <p:cTn id="51" presetID="10" presetClass="entr" presetSubtype="0" fill="hold" nodeType="with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fade">
                                      <p:cBhvr>
                                        <p:cTn id="56" dur="500"/>
                                        <p:tgtEl>
                                          <p:spTgt spid="43"/>
                                        </p:tgtEl>
                                      </p:cBhvr>
                                    </p:animEffect>
                                  </p:childTnLst>
                                </p:cTn>
                              </p:par>
                              <p:par>
                                <p:cTn id="57" presetID="10" presetClass="entr" presetSubtype="0" fill="hold" nodeType="with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fade">
                                      <p:cBhvr>
                                        <p:cTn id="64" dur="500"/>
                                        <p:tgtEl>
                                          <p:spTgt spid="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fade">
                                      <p:cBhvr>
                                        <p:cTn id="67" dur="500"/>
                                        <p:tgtEl>
                                          <p:spTgt spid="44"/>
                                        </p:tgtEl>
                                      </p:cBhvr>
                                    </p:animEffect>
                                  </p:childTnLst>
                                </p:cTn>
                              </p:par>
                              <p:par>
                                <p:cTn id="68" presetID="10" presetClass="entr" presetSubtype="0" fill="hold" nodeType="withEffect">
                                  <p:stCondLst>
                                    <p:cond delay="0"/>
                                  </p:stCondLst>
                                  <p:childTnLst>
                                    <p:set>
                                      <p:cBhvr>
                                        <p:cTn id="69" dur="1" fill="hold">
                                          <p:stCondLst>
                                            <p:cond delay="0"/>
                                          </p:stCondLst>
                                        </p:cTn>
                                        <p:tgtEl>
                                          <p:spTgt spid="48"/>
                                        </p:tgtEl>
                                        <p:attrNameLst>
                                          <p:attrName>style.visibility</p:attrName>
                                        </p:attrNameLst>
                                      </p:cBhvr>
                                      <p:to>
                                        <p:strVal val="visible"/>
                                      </p:to>
                                    </p:set>
                                    <p:animEffect transition="in" filter="fade">
                                      <p:cBhvr>
                                        <p:cTn id="70" dur="500"/>
                                        <p:tgtEl>
                                          <p:spTgt spid="48"/>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9"/>
                                        </p:tgtEl>
                                        <p:attrNameLst>
                                          <p:attrName>style.visibility</p:attrName>
                                        </p:attrNameLst>
                                      </p:cBhvr>
                                      <p:to>
                                        <p:strVal val="visible"/>
                                      </p:to>
                                    </p:set>
                                    <p:animEffect transition="in" filter="fade">
                                      <p:cBhvr>
                                        <p:cTn id="73" dur="500"/>
                                        <p:tgtEl>
                                          <p:spTgt spid="4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50"/>
                                        </p:tgtEl>
                                        <p:attrNameLst>
                                          <p:attrName>style.visibility</p:attrName>
                                        </p:attrNameLst>
                                      </p:cBhvr>
                                      <p:to>
                                        <p:strVal val="visible"/>
                                      </p:to>
                                    </p:set>
                                    <p:animEffect transition="in" filter="fade">
                                      <p:cBhvr>
                                        <p:cTn id="76" dur="500"/>
                                        <p:tgtEl>
                                          <p:spTgt spid="5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1"/>
                                        </p:tgtEl>
                                        <p:attrNameLst>
                                          <p:attrName>style.visibility</p:attrName>
                                        </p:attrNameLst>
                                      </p:cBhvr>
                                      <p:to>
                                        <p:strVal val="visible"/>
                                      </p:to>
                                    </p:set>
                                    <p:animEffect transition="in" filter="fade">
                                      <p:cBhvr>
                                        <p:cTn id="79" dur="500"/>
                                        <p:tgtEl>
                                          <p:spTgt spid="5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3"/>
                                        </p:tgtEl>
                                        <p:attrNameLst>
                                          <p:attrName>style.visibility</p:attrName>
                                        </p:attrNameLst>
                                      </p:cBhvr>
                                      <p:to>
                                        <p:strVal val="visible"/>
                                      </p:to>
                                    </p:set>
                                    <p:animEffect transition="in" filter="fade">
                                      <p:cBhvr>
                                        <p:cTn id="82" dur="500"/>
                                        <p:tgtEl>
                                          <p:spTgt spid="53"/>
                                        </p:tgtEl>
                                      </p:cBhvr>
                                    </p:animEffect>
                                  </p:childTnLst>
                                </p:cTn>
                              </p:par>
                              <p:par>
                                <p:cTn id="83" presetID="10" presetClass="entr" presetSubtype="0" fill="hold" nodeType="withEffect">
                                  <p:stCondLst>
                                    <p:cond delay="0"/>
                                  </p:stCondLst>
                                  <p:childTnLst>
                                    <p:set>
                                      <p:cBhvr>
                                        <p:cTn id="84" dur="1" fill="hold">
                                          <p:stCondLst>
                                            <p:cond delay="0"/>
                                          </p:stCondLst>
                                        </p:cTn>
                                        <p:tgtEl>
                                          <p:spTgt spid="55"/>
                                        </p:tgtEl>
                                        <p:attrNameLst>
                                          <p:attrName>style.visibility</p:attrName>
                                        </p:attrNameLst>
                                      </p:cBhvr>
                                      <p:to>
                                        <p:strVal val="visible"/>
                                      </p:to>
                                    </p:set>
                                    <p:animEffect transition="in" filter="fade">
                                      <p:cBhvr>
                                        <p:cTn id="85" dur="500"/>
                                        <p:tgtEl>
                                          <p:spTgt spid="55"/>
                                        </p:tgtEl>
                                      </p:cBhvr>
                                    </p:animEffect>
                                  </p:childTnLst>
                                </p:cTn>
                              </p:par>
                              <p:par>
                                <p:cTn id="86" presetID="10" presetClass="entr" presetSubtype="0" fill="hold" nodeType="withEffect">
                                  <p:stCondLst>
                                    <p:cond delay="0"/>
                                  </p:stCondLst>
                                  <p:childTnLst>
                                    <p:set>
                                      <p:cBhvr>
                                        <p:cTn id="87" dur="1" fill="hold">
                                          <p:stCondLst>
                                            <p:cond delay="0"/>
                                          </p:stCondLst>
                                        </p:cTn>
                                        <p:tgtEl>
                                          <p:spTgt spid="57"/>
                                        </p:tgtEl>
                                        <p:attrNameLst>
                                          <p:attrName>style.visibility</p:attrName>
                                        </p:attrNameLst>
                                      </p:cBhvr>
                                      <p:to>
                                        <p:strVal val="visible"/>
                                      </p:to>
                                    </p:set>
                                    <p:animEffect transition="in" filter="fade">
                                      <p:cBhvr>
                                        <p:cTn id="88" dur="500"/>
                                        <p:tgtEl>
                                          <p:spTgt spid="57"/>
                                        </p:tgtEl>
                                      </p:cBhvr>
                                    </p:animEffect>
                                  </p:childTnLst>
                                </p:cTn>
                              </p:par>
                              <p:par>
                                <p:cTn id="89" presetID="10" presetClass="entr" presetSubtype="0" fill="hold" nodeType="withEffect">
                                  <p:stCondLst>
                                    <p:cond delay="0"/>
                                  </p:stCondLst>
                                  <p:childTnLst>
                                    <p:set>
                                      <p:cBhvr>
                                        <p:cTn id="90" dur="1" fill="hold">
                                          <p:stCondLst>
                                            <p:cond delay="0"/>
                                          </p:stCondLst>
                                        </p:cTn>
                                        <p:tgtEl>
                                          <p:spTgt spid="59"/>
                                        </p:tgtEl>
                                        <p:attrNameLst>
                                          <p:attrName>style.visibility</p:attrName>
                                        </p:attrNameLst>
                                      </p:cBhvr>
                                      <p:to>
                                        <p:strVal val="visible"/>
                                      </p:to>
                                    </p:set>
                                    <p:animEffect transition="in" filter="fade">
                                      <p:cBhvr>
                                        <p:cTn id="91" dur="500"/>
                                        <p:tgtEl>
                                          <p:spTgt spid="59"/>
                                        </p:tgtEl>
                                      </p:cBhvr>
                                    </p:animEffect>
                                  </p:childTnLst>
                                </p:cTn>
                              </p:par>
                              <p:par>
                                <p:cTn id="92" presetID="10" presetClass="entr" presetSubtype="0" fill="hold" nodeType="withEffect">
                                  <p:stCondLst>
                                    <p:cond delay="0"/>
                                  </p:stCondLst>
                                  <p:childTnLst>
                                    <p:set>
                                      <p:cBhvr>
                                        <p:cTn id="93" dur="1" fill="hold">
                                          <p:stCondLst>
                                            <p:cond delay="0"/>
                                          </p:stCondLst>
                                        </p:cTn>
                                        <p:tgtEl>
                                          <p:spTgt spid="63"/>
                                        </p:tgtEl>
                                        <p:attrNameLst>
                                          <p:attrName>style.visibility</p:attrName>
                                        </p:attrNameLst>
                                      </p:cBhvr>
                                      <p:to>
                                        <p:strVal val="visible"/>
                                      </p:to>
                                    </p:set>
                                    <p:animEffect transition="in" filter="fade">
                                      <p:cBhvr>
                                        <p:cTn id="94" dur="500"/>
                                        <p:tgtEl>
                                          <p:spTgt spid="63"/>
                                        </p:tgtEl>
                                      </p:cBhvr>
                                    </p:animEffect>
                                  </p:childTnLst>
                                </p:cTn>
                              </p:par>
                              <p:par>
                                <p:cTn id="95" presetID="10" presetClass="entr" presetSubtype="0" fill="hold" nodeType="withEffect">
                                  <p:stCondLst>
                                    <p:cond delay="0"/>
                                  </p:stCondLst>
                                  <p:childTnLst>
                                    <p:set>
                                      <p:cBhvr>
                                        <p:cTn id="96" dur="1" fill="hold">
                                          <p:stCondLst>
                                            <p:cond delay="0"/>
                                          </p:stCondLst>
                                        </p:cTn>
                                        <p:tgtEl>
                                          <p:spTgt spid="16"/>
                                        </p:tgtEl>
                                        <p:attrNameLst>
                                          <p:attrName>style.visibility</p:attrName>
                                        </p:attrNameLst>
                                      </p:cBhvr>
                                      <p:to>
                                        <p:strVal val="visible"/>
                                      </p:to>
                                    </p:set>
                                    <p:animEffect transition="in" filter="fade">
                                      <p:cBhvr>
                                        <p:cTn id="97" dur="500"/>
                                        <p:tgtEl>
                                          <p:spTgt spid="16"/>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9"/>
                                        </p:tgtEl>
                                        <p:attrNameLst>
                                          <p:attrName>style.visibility</p:attrName>
                                        </p:attrNameLst>
                                      </p:cBhvr>
                                      <p:to>
                                        <p:strVal val="visible"/>
                                      </p:to>
                                    </p:set>
                                    <p:animEffect transition="in" filter="fade">
                                      <p:cBhvr>
                                        <p:cTn id="102" dur="500"/>
                                        <p:tgtEl>
                                          <p:spTgt spid="9"/>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024"/>
                                        </p:tgtEl>
                                        <p:attrNameLst>
                                          <p:attrName>style.visibility</p:attrName>
                                        </p:attrNameLst>
                                      </p:cBhvr>
                                      <p:to>
                                        <p:strVal val="visible"/>
                                      </p:to>
                                    </p:set>
                                    <p:animEffect transition="in" filter="fade">
                                      <p:cBhvr>
                                        <p:cTn id="105" dur="500"/>
                                        <p:tgtEl>
                                          <p:spTgt spid="1024"/>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025"/>
                                        </p:tgtEl>
                                        <p:attrNameLst>
                                          <p:attrName>style.visibility</p:attrName>
                                        </p:attrNameLst>
                                      </p:cBhvr>
                                      <p:to>
                                        <p:strVal val="visible"/>
                                      </p:to>
                                    </p:set>
                                    <p:animEffect transition="in" filter="fade">
                                      <p:cBhvr>
                                        <p:cTn id="108" dur="500"/>
                                        <p:tgtEl>
                                          <p:spTgt spid="1025"/>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028"/>
                                        </p:tgtEl>
                                        <p:attrNameLst>
                                          <p:attrName>style.visibility</p:attrName>
                                        </p:attrNameLst>
                                      </p:cBhvr>
                                      <p:to>
                                        <p:strVal val="visible"/>
                                      </p:to>
                                    </p:set>
                                    <p:animEffect transition="in" filter="fade">
                                      <p:cBhvr>
                                        <p:cTn id="111" dur="500"/>
                                        <p:tgtEl>
                                          <p:spTgt spid="102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1029"/>
                                        </p:tgtEl>
                                        <p:attrNameLst>
                                          <p:attrName>style.visibility</p:attrName>
                                        </p:attrNameLst>
                                      </p:cBhvr>
                                      <p:to>
                                        <p:strVal val="visible"/>
                                      </p:to>
                                    </p:set>
                                    <p:animEffect transition="in" filter="fade">
                                      <p:cBhvr>
                                        <p:cTn id="114" dur="500"/>
                                        <p:tgtEl>
                                          <p:spTgt spid="1029"/>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1031"/>
                                        </p:tgtEl>
                                        <p:attrNameLst>
                                          <p:attrName>style.visibility</p:attrName>
                                        </p:attrNameLst>
                                      </p:cBhvr>
                                      <p:to>
                                        <p:strVal val="visible"/>
                                      </p:to>
                                    </p:set>
                                    <p:animEffect transition="in" filter="fade">
                                      <p:cBhvr>
                                        <p:cTn id="117" dur="500"/>
                                        <p:tgtEl>
                                          <p:spTgt spid="1031"/>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1032"/>
                                        </p:tgtEl>
                                        <p:attrNameLst>
                                          <p:attrName>style.visibility</p:attrName>
                                        </p:attrNameLst>
                                      </p:cBhvr>
                                      <p:to>
                                        <p:strVal val="visible"/>
                                      </p:to>
                                    </p:set>
                                    <p:animEffect transition="in" filter="fade">
                                      <p:cBhvr>
                                        <p:cTn id="120" dur="500"/>
                                        <p:tgtEl>
                                          <p:spTgt spid="1032"/>
                                        </p:tgtEl>
                                      </p:cBhvr>
                                    </p:animEffect>
                                  </p:childTnLst>
                                </p:cTn>
                              </p:par>
                              <p:par>
                                <p:cTn id="121" presetID="10" presetClass="entr" presetSubtype="0" fill="hold" nodeType="withEffect">
                                  <p:stCondLst>
                                    <p:cond delay="0"/>
                                  </p:stCondLst>
                                  <p:childTnLst>
                                    <p:set>
                                      <p:cBhvr>
                                        <p:cTn id="122" dur="1" fill="hold">
                                          <p:stCondLst>
                                            <p:cond delay="0"/>
                                          </p:stCondLst>
                                        </p:cTn>
                                        <p:tgtEl>
                                          <p:spTgt spid="1035"/>
                                        </p:tgtEl>
                                        <p:attrNameLst>
                                          <p:attrName>style.visibility</p:attrName>
                                        </p:attrNameLst>
                                      </p:cBhvr>
                                      <p:to>
                                        <p:strVal val="visible"/>
                                      </p:to>
                                    </p:set>
                                    <p:animEffect transition="in" filter="fade">
                                      <p:cBhvr>
                                        <p:cTn id="123" dur="500"/>
                                        <p:tgtEl>
                                          <p:spTgt spid="1035"/>
                                        </p:tgtEl>
                                      </p:cBhvr>
                                    </p:animEffect>
                                  </p:childTnLst>
                                </p:cTn>
                              </p:par>
                              <p:par>
                                <p:cTn id="124" presetID="10" presetClass="entr" presetSubtype="0" fill="hold" nodeType="withEffect">
                                  <p:stCondLst>
                                    <p:cond delay="0"/>
                                  </p:stCondLst>
                                  <p:childTnLst>
                                    <p:set>
                                      <p:cBhvr>
                                        <p:cTn id="125" dur="1" fill="hold">
                                          <p:stCondLst>
                                            <p:cond delay="0"/>
                                          </p:stCondLst>
                                        </p:cTn>
                                        <p:tgtEl>
                                          <p:spTgt spid="1037"/>
                                        </p:tgtEl>
                                        <p:attrNameLst>
                                          <p:attrName>style.visibility</p:attrName>
                                        </p:attrNameLst>
                                      </p:cBhvr>
                                      <p:to>
                                        <p:strVal val="visible"/>
                                      </p:to>
                                    </p:set>
                                    <p:animEffect transition="in" filter="fade">
                                      <p:cBhvr>
                                        <p:cTn id="126" dur="500"/>
                                        <p:tgtEl>
                                          <p:spTgt spid="1037"/>
                                        </p:tgtEl>
                                      </p:cBhvr>
                                    </p:animEffect>
                                  </p:childTnLst>
                                </p:cTn>
                              </p:par>
                              <p:par>
                                <p:cTn id="127" presetID="10" presetClass="entr" presetSubtype="0" fill="hold" nodeType="withEffect">
                                  <p:stCondLst>
                                    <p:cond delay="0"/>
                                  </p:stCondLst>
                                  <p:childTnLst>
                                    <p:set>
                                      <p:cBhvr>
                                        <p:cTn id="128" dur="1" fill="hold">
                                          <p:stCondLst>
                                            <p:cond delay="0"/>
                                          </p:stCondLst>
                                        </p:cTn>
                                        <p:tgtEl>
                                          <p:spTgt spid="1041"/>
                                        </p:tgtEl>
                                        <p:attrNameLst>
                                          <p:attrName>style.visibility</p:attrName>
                                        </p:attrNameLst>
                                      </p:cBhvr>
                                      <p:to>
                                        <p:strVal val="visible"/>
                                      </p:to>
                                    </p:set>
                                    <p:animEffect transition="in" filter="fade">
                                      <p:cBhvr>
                                        <p:cTn id="129" dur="500"/>
                                        <p:tgtEl>
                                          <p:spTgt spid="1041"/>
                                        </p:tgtEl>
                                      </p:cBhvr>
                                    </p:animEffect>
                                  </p:childTnLst>
                                </p:cTn>
                              </p:par>
                              <p:par>
                                <p:cTn id="130" presetID="10" presetClass="entr" presetSubtype="0" fill="hold" nodeType="withEffect">
                                  <p:stCondLst>
                                    <p:cond delay="0"/>
                                  </p:stCondLst>
                                  <p:childTnLst>
                                    <p:set>
                                      <p:cBhvr>
                                        <p:cTn id="131" dur="1" fill="hold">
                                          <p:stCondLst>
                                            <p:cond delay="0"/>
                                          </p:stCondLst>
                                        </p:cTn>
                                        <p:tgtEl>
                                          <p:spTgt spid="1043"/>
                                        </p:tgtEl>
                                        <p:attrNameLst>
                                          <p:attrName>style.visibility</p:attrName>
                                        </p:attrNameLst>
                                      </p:cBhvr>
                                      <p:to>
                                        <p:strVal val="visible"/>
                                      </p:to>
                                    </p:set>
                                    <p:animEffect transition="in" filter="fade">
                                      <p:cBhvr>
                                        <p:cTn id="132" dur="500"/>
                                        <p:tgtEl>
                                          <p:spTgt spid="1043"/>
                                        </p:tgtEl>
                                      </p:cBhvr>
                                    </p:animEffect>
                                  </p:childTnLst>
                                </p:cTn>
                              </p:par>
                              <p:par>
                                <p:cTn id="133" presetID="10" presetClass="entr" presetSubtype="0" fill="hold" nodeType="withEffect">
                                  <p:stCondLst>
                                    <p:cond delay="0"/>
                                  </p:stCondLst>
                                  <p:childTnLst>
                                    <p:set>
                                      <p:cBhvr>
                                        <p:cTn id="134" dur="1" fill="hold">
                                          <p:stCondLst>
                                            <p:cond delay="0"/>
                                          </p:stCondLst>
                                        </p:cTn>
                                        <p:tgtEl>
                                          <p:spTgt spid="1048"/>
                                        </p:tgtEl>
                                        <p:attrNameLst>
                                          <p:attrName>style.visibility</p:attrName>
                                        </p:attrNameLst>
                                      </p:cBhvr>
                                      <p:to>
                                        <p:strVal val="visible"/>
                                      </p:to>
                                    </p:set>
                                    <p:animEffect transition="in" filter="fade">
                                      <p:cBhvr>
                                        <p:cTn id="135" dur="500"/>
                                        <p:tgtEl>
                                          <p:spTgt spid="1048"/>
                                        </p:tgtEl>
                                      </p:cBhvr>
                                    </p:animEffect>
                                  </p:childTnLst>
                                </p:cTn>
                              </p:par>
                              <p:par>
                                <p:cTn id="136" presetID="10" presetClass="entr" presetSubtype="0" fill="hold" nodeType="withEffect">
                                  <p:stCondLst>
                                    <p:cond delay="0"/>
                                  </p:stCondLst>
                                  <p:childTnLst>
                                    <p:set>
                                      <p:cBhvr>
                                        <p:cTn id="137" dur="1" fill="hold">
                                          <p:stCondLst>
                                            <p:cond delay="0"/>
                                          </p:stCondLst>
                                        </p:cTn>
                                        <p:tgtEl>
                                          <p:spTgt spid="19"/>
                                        </p:tgtEl>
                                        <p:attrNameLst>
                                          <p:attrName>style.visibility</p:attrName>
                                        </p:attrNameLst>
                                      </p:cBhvr>
                                      <p:to>
                                        <p:strVal val="visible"/>
                                      </p:to>
                                    </p:set>
                                    <p:animEffect transition="in" filter="fade">
                                      <p:cBhvr>
                                        <p:cTn id="138" dur="500"/>
                                        <p:tgtEl>
                                          <p:spTgt spid="19"/>
                                        </p:tgtEl>
                                      </p:cBhvr>
                                    </p:animEffect>
                                  </p:childTnLst>
                                </p:cTn>
                              </p:par>
                              <p:par>
                                <p:cTn id="139" presetID="10" presetClass="entr" presetSubtype="0" fill="hold" nodeType="withEffect">
                                  <p:stCondLst>
                                    <p:cond delay="0"/>
                                  </p:stCondLst>
                                  <p:childTnLst>
                                    <p:set>
                                      <p:cBhvr>
                                        <p:cTn id="140" dur="1" fill="hold">
                                          <p:stCondLst>
                                            <p:cond delay="0"/>
                                          </p:stCondLst>
                                        </p:cTn>
                                        <p:tgtEl>
                                          <p:spTgt spid="14"/>
                                        </p:tgtEl>
                                        <p:attrNameLst>
                                          <p:attrName>style.visibility</p:attrName>
                                        </p:attrNameLst>
                                      </p:cBhvr>
                                      <p:to>
                                        <p:strVal val="visible"/>
                                      </p:to>
                                    </p:set>
                                    <p:animEffect transition="in" filter="fade">
                                      <p:cBhvr>
                                        <p:cTn id="141" dur="500"/>
                                        <p:tgtEl>
                                          <p:spTgt spid="14"/>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ntr" presetSubtype="0" fill="hold" grpId="0" nodeType="clickEffect">
                                  <p:stCondLst>
                                    <p:cond delay="0"/>
                                  </p:stCondLst>
                                  <p:childTnLst>
                                    <p:set>
                                      <p:cBhvr>
                                        <p:cTn id="145" dur="1" fill="hold">
                                          <p:stCondLst>
                                            <p:cond delay="0"/>
                                          </p:stCondLst>
                                        </p:cTn>
                                        <p:tgtEl>
                                          <p:spTgt spid="10"/>
                                        </p:tgtEl>
                                        <p:attrNameLst>
                                          <p:attrName>style.visibility</p:attrName>
                                        </p:attrNameLst>
                                      </p:cBhvr>
                                      <p:to>
                                        <p:strVal val="visible"/>
                                      </p:to>
                                    </p:set>
                                    <p:animEffect transition="in" filter="fade">
                                      <p:cBhvr>
                                        <p:cTn id="146" dur="500"/>
                                        <p:tgtEl>
                                          <p:spTgt spid="10"/>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1044"/>
                                        </p:tgtEl>
                                        <p:attrNameLst>
                                          <p:attrName>style.visibility</p:attrName>
                                        </p:attrNameLst>
                                      </p:cBhvr>
                                      <p:to>
                                        <p:strVal val="visible"/>
                                      </p:to>
                                    </p:set>
                                    <p:animEffect transition="in" filter="fade">
                                      <p:cBhvr>
                                        <p:cTn id="149" dur="500"/>
                                        <p:tgtEl>
                                          <p:spTgt spid="1044"/>
                                        </p:tgtEl>
                                      </p:cBhvr>
                                    </p:animEffect>
                                  </p:childTnLst>
                                </p:cTn>
                              </p:par>
                              <p:par>
                                <p:cTn id="150" presetID="10" presetClass="entr" presetSubtype="0" fill="hold" nodeType="withEffect">
                                  <p:stCondLst>
                                    <p:cond delay="0"/>
                                  </p:stCondLst>
                                  <p:childTnLst>
                                    <p:set>
                                      <p:cBhvr>
                                        <p:cTn id="151" dur="1" fill="hold">
                                          <p:stCondLst>
                                            <p:cond delay="0"/>
                                          </p:stCondLst>
                                        </p:cTn>
                                        <p:tgtEl>
                                          <p:spTgt spid="1046"/>
                                        </p:tgtEl>
                                        <p:attrNameLst>
                                          <p:attrName>style.visibility</p:attrName>
                                        </p:attrNameLst>
                                      </p:cBhvr>
                                      <p:to>
                                        <p:strVal val="visible"/>
                                      </p:to>
                                    </p:set>
                                    <p:animEffect transition="in" filter="fade">
                                      <p:cBhvr>
                                        <p:cTn id="152" dur="500"/>
                                        <p:tgtEl>
                                          <p:spTgt spid="1046"/>
                                        </p:tgtEl>
                                      </p:cBhvr>
                                    </p:animEffect>
                                  </p:childTnLst>
                                </p:cTn>
                              </p:par>
                              <p:par>
                                <p:cTn id="153" presetID="10" presetClass="entr" presetSubtype="0" fill="hold" nodeType="withEffect">
                                  <p:stCondLst>
                                    <p:cond delay="0"/>
                                  </p:stCondLst>
                                  <p:childTnLst>
                                    <p:set>
                                      <p:cBhvr>
                                        <p:cTn id="154" dur="1" fill="hold">
                                          <p:stCondLst>
                                            <p:cond delay="0"/>
                                          </p:stCondLst>
                                        </p:cTn>
                                        <p:tgtEl>
                                          <p:spTgt spid="23"/>
                                        </p:tgtEl>
                                        <p:attrNameLst>
                                          <p:attrName>style.visibility</p:attrName>
                                        </p:attrNameLst>
                                      </p:cBhvr>
                                      <p:to>
                                        <p:strVal val="visible"/>
                                      </p:to>
                                    </p:set>
                                    <p:animEffect transition="in" filter="fade">
                                      <p:cBhvr>
                                        <p:cTn id="155" dur="500"/>
                                        <p:tgtEl>
                                          <p:spTgt spid="23"/>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5"/>
                                        </p:tgtEl>
                                        <p:attrNameLst>
                                          <p:attrName>style.visibility</p:attrName>
                                        </p:attrNameLst>
                                      </p:cBhvr>
                                      <p:to>
                                        <p:strVal val="visible"/>
                                      </p:to>
                                    </p:set>
                                    <p:animEffect transition="in" filter="fade">
                                      <p:cBhvr>
                                        <p:cTn id="158" dur="500"/>
                                        <p:tgtEl>
                                          <p:spTgt spid="5"/>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6"/>
                                        </p:tgtEl>
                                        <p:attrNameLst>
                                          <p:attrName>style.visibility</p:attrName>
                                        </p:attrNameLst>
                                      </p:cBhvr>
                                      <p:to>
                                        <p:strVal val="visible"/>
                                      </p:to>
                                    </p:set>
                                    <p:animEffect transition="in" filter="fade">
                                      <p:cBhvr>
                                        <p:cTn id="16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3" grpId="0" animBg="1"/>
      <p:bldP spid="4" grpId="0" animBg="1"/>
      <p:bldP spid="7" grpId="0" animBg="1"/>
      <p:bldP spid="8" grpId="0" animBg="1"/>
      <p:bldP spid="9" grpId="0" animBg="1"/>
      <p:bldP spid="10" grpId="0" animBg="1"/>
      <p:bldP spid="28" grpId="0"/>
      <p:bldP spid="29" grpId="0"/>
      <p:bldP spid="38" grpId="0"/>
      <p:bldP spid="39" grpId="0"/>
      <p:bldP spid="40" grpId="0"/>
      <p:bldP spid="43" grpId="0"/>
      <p:bldP spid="44" grpId="0"/>
      <p:bldP spid="49" grpId="0"/>
      <p:bldP spid="50" grpId="0"/>
      <p:bldP spid="51" grpId="0"/>
      <p:bldP spid="53" grpId="0"/>
      <p:bldP spid="1024" grpId="0"/>
      <p:bldP spid="1025" grpId="0"/>
      <p:bldP spid="1028" grpId="0"/>
      <p:bldP spid="1029" grpId="0"/>
      <p:bldP spid="1031" grpId="0"/>
      <p:bldP spid="1032" grpId="0"/>
      <p:bldP spid="104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0E1CB-ABBD-EA6F-BEDC-94641D2364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5AEE37-25B4-1BA3-5BC6-1BBDD9E3FF72}"/>
              </a:ext>
            </a:extLst>
          </p:cNvPr>
          <p:cNvSpPr>
            <a:spLocks noGrp="1"/>
          </p:cNvSpPr>
          <p:nvPr>
            <p:ph type="ctrTitle"/>
          </p:nvPr>
        </p:nvSpPr>
        <p:spPr>
          <a:xfrm>
            <a:off x="1338348" y="453353"/>
            <a:ext cx="9358680" cy="664797"/>
          </a:xfrm>
        </p:spPr>
        <p:txBody>
          <a:bodyPr/>
          <a:lstStyle/>
          <a:p>
            <a:r>
              <a:rPr lang="en-US">
                <a:latin typeface="Franklin Gothic Book"/>
              </a:rPr>
              <a:t>When trying to tally </a:t>
            </a:r>
            <a:r>
              <a:rPr lang="en-US" err="1">
                <a:latin typeface="Franklin Gothic Book"/>
              </a:rPr>
              <a:t>netunits</a:t>
            </a:r>
            <a:r>
              <a:rPr lang="en-US">
                <a:latin typeface="Franklin Gothic Book"/>
              </a:rPr>
              <a:t> across tables, we ran into some confusion</a:t>
            </a:r>
            <a:endParaRPr lang="en-US"/>
          </a:p>
        </p:txBody>
      </p:sp>
      <p:sp>
        <p:nvSpPr>
          <p:cNvPr id="5" name="Date Placeholder 4">
            <a:extLst>
              <a:ext uri="{FF2B5EF4-FFF2-40B4-BE49-F238E27FC236}">
                <a16:creationId xmlns:a16="http://schemas.microsoft.com/office/drawing/2014/main" id="{2363A6E8-3CB4-2D4E-F20E-5B65529B4532}"/>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C160FA40-E884-2FE3-02F0-E5CE706D6A3A}"/>
              </a:ext>
            </a:extLst>
          </p:cNvPr>
          <p:cNvSpPr>
            <a:spLocks noGrp="1"/>
          </p:cNvSpPr>
          <p:nvPr>
            <p:ph type="sldNum" sz="quarter" idx="12"/>
          </p:nvPr>
        </p:nvSpPr>
        <p:spPr/>
        <p:txBody>
          <a:bodyPr/>
          <a:lstStyle/>
          <a:p>
            <a:fld id="{8A7A6979-0714-4377-B894-6BE4C2D6E202}" type="slidenum">
              <a:rPr lang="en-US" smtClean="0"/>
              <a:pPr/>
              <a:t>50</a:t>
            </a:fld>
            <a:endParaRPr lang="en-US"/>
          </a:p>
        </p:txBody>
      </p:sp>
      <p:cxnSp>
        <p:nvCxnSpPr>
          <p:cNvPr id="4" name="Straight Connector 3">
            <a:extLst>
              <a:ext uri="{FF2B5EF4-FFF2-40B4-BE49-F238E27FC236}">
                <a16:creationId xmlns:a16="http://schemas.microsoft.com/office/drawing/2014/main" id="{25ECE127-821B-1E6A-8982-3DC59C733BB0}"/>
              </a:ext>
            </a:extLst>
          </p:cNvPr>
          <p:cNvCxnSpPr/>
          <p:nvPr/>
        </p:nvCxnSpPr>
        <p:spPr>
          <a:xfrm>
            <a:off x="718869" y="2116347"/>
            <a:ext cx="10587486"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FD027528-5BC4-61B7-7539-11239BFF44FD}"/>
              </a:ext>
            </a:extLst>
          </p:cNvPr>
          <p:cNvSpPr/>
          <p:nvPr/>
        </p:nvSpPr>
        <p:spPr>
          <a:xfrm>
            <a:off x="1167443" y="1887747"/>
            <a:ext cx="457200" cy="457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b="1">
                <a:solidFill>
                  <a:schemeClr val="bg2">
                    <a:lumMod val="20000"/>
                    <a:lumOff val="80000"/>
                  </a:schemeClr>
                </a:solidFill>
              </a:rPr>
              <a:t>a</a:t>
            </a:r>
          </a:p>
        </p:txBody>
      </p:sp>
      <p:sp>
        <p:nvSpPr>
          <p:cNvPr id="10" name="Oval 9">
            <a:extLst>
              <a:ext uri="{FF2B5EF4-FFF2-40B4-BE49-F238E27FC236}">
                <a16:creationId xmlns:a16="http://schemas.microsoft.com/office/drawing/2014/main" id="{921AA84B-F200-D6E0-2E09-2D69C6076570}"/>
              </a:ext>
            </a:extLst>
          </p:cNvPr>
          <p:cNvSpPr/>
          <p:nvPr/>
        </p:nvSpPr>
        <p:spPr>
          <a:xfrm>
            <a:off x="2528812" y="1887747"/>
            <a:ext cx="457200" cy="457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b="1">
                <a:solidFill>
                  <a:schemeClr val="bg2">
                    <a:lumMod val="20000"/>
                    <a:lumOff val="80000"/>
                  </a:schemeClr>
                </a:solidFill>
              </a:rPr>
              <a:t>b</a:t>
            </a:r>
          </a:p>
        </p:txBody>
      </p:sp>
      <p:sp>
        <p:nvSpPr>
          <p:cNvPr id="11" name="Oval 10">
            <a:extLst>
              <a:ext uri="{FF2B5EF4-FFF2-40B4-BE49-F238E27FC236}">
                <a16:creationId xmlns:a16="http://schemas.microsoft.com/office/drawing/2014/main" id="{E1577952-63AE-1C89-515D-9FEF39AFFA4A}"/>
              </a:ext>
            </a:extLst>
          </p:cNvPr>
          <p:cNvSpPr/>
          <p:nvPr/>
        </p:nvSpPr>
        <p:spPr>
          <a:xfrm>
            <a:off x="3890181" y="1887747"/>
            <a:ext cx="457200" cy="457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b="1">
                <a:solidFill>
                  <a:schemeClr val="bg2">
                    <a:lumMod val="20000"/>
                    <a:lumOff val="80000"/>
                  </a:schemeClr>
                </a:solidFill>
              </a:rPr>
              <a:t>c</a:t>
            </a:r>
          </a:p>
        </p:txBody>
      </p:sp>
      <p:sp>
        <p:nvSpPr>
          <p:cNvPr id="12" name="Oval 11">
            <a:extLst>
              <a:ext uri="{FF2B5EF4-FFF2-40B4-BE49-F238E27FC236}">
                <a16:creationId xmlns:a16="http://schemas.microsoft.com/office/drawing/2014/main" id="{B2E9486D-2103-292E-4A09-67A004574C6C}"/>
              </a:ext>
            </a:extLst>
          </p:cNvPr>
          <p:cNvSpPr/>
          <p:nvPr/>
        </p:nvSpPr>
        <p:spPr>
          <a:xfrm>
            <a:off x="5251550" y="1887747"/>
            <a:ext cx="457200" cy="457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b="1">
                <a:solidFill>
                  <a:schemeClr val="bg2">
                    <a:lumMod val="20000"/>
                    <a:lumOff val="80000"/>
                  </a:schemeClr>
                </a:solidFill>
              </a:rPr>
              <a:t>d</a:t>
            </a:r>
          </a:p>
        </p:txBody>
      </p:sp>
      <p:sp>
        <p:nvSpPr>
          <p:cNvPr id="13" name="Oval 12">
            <a:extLst>
              <a:ext uri="{FF2B5EF4-FFF2-40B4-BE49-F238E27FC236}">
                <a16:creationId xmlns:a16="http://schemas.microsoft.com/office/drawing/2014/main" id="{62983A09-FC3A-EC62-B930-66B73BF93331}"/>
              </a:ext>
            </a:extLst>
          </p:cNvPr>
          <p:cNvSpPr/>
          <p:nvPr/>
        </p:nvSpPr>
        <p:spPr>
          <a:xfrm>
            <a:off x="6612919" y="1887747"/>
            <a:ext cx="457200" cy="457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b="1">
                <a:solidFill>
                  <a:schemeClr val="bg2">
                    <a:lumMod val="20000"/>
                    <a:lumOff val="80000"/>
                  </a:schemeClr>
                </a:solidFill>
              </a:rPr>
              <a:t>e</a:t>
            </a:r>
          </a:p>
        </p:txBody>
      </p:sp>
      <p:sp>
        <p:nvSpPr>
          <p:cNvPr id="15" name="Oval 14">
            <a:extLst>
              <a:ext uri="{FF2B5EF4-FFF2-40B4-BE49-F238E27FC236}">
                <a16:creationId xmlns:a16="http://schemas.microsoft.com/office/drawing/2014/main" id="{BA1479FE-269D-E929-60FB-726C63BF64FE}"/>
              </a:ext>
            </a:extLst>
          </p:cNvPr>
          <p:cNvSpPr/>
          <p:nvPr/>
        </p:nvSpPr>
        <p:spPr>
          <a:xfrm>
            <a:off x="7974288" y="1887747"/>
            <a:ext cx="457200" cy="457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b="1">
                <a:solidFill>
                  <a:schemeClr val="bg2">
                    <a:lumMod val="20000"/>
                    <a:lumOff val="80000"/>
                  </a:schemeClr>
                </a:solidFill>
              </a:rPr>
              <a:t>f</a:t>
            </a:r>
          </a:p>
        </p:txBody>
      </p:sp>
      <p:sp>
        <p:nvSpPr>
          <p:cNvPr id="16" name="Oval 15">
            <a:extLst>
              <a:ext uri="{FF2B5EF4-FFF2-40B4-BE49-F238E27FC236}">
                <a16:creationId xmlns:a16="http://schemas.microsoft.com/office/drawing/2014/main" id="{78F73421-5781-DCF3-0F8A-F8A55D4740C0}"/>
              </a:ext>
            </a:extLst>
          </p:cNvPr>
          <p:cNvSpPr/>
          <p:nvPr/>
        </p:nvSpPr>
        <p:spPr>
          <a:xfrm>
            <a:off x="9335657" y="1887747"/>
            <a:ext cx="457200" cy="457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b="1">
                <a:solidFill>
                  <a:schemeClr val="bg2">
                    <a:lumMod val="20000"/>
                    <a:lumOff val="80000"/>
                  </a:schemeClr>
                </a:solidFill>
              </a:rPr>
              <a:t>g</a:t>
            </a:r>
          </a:p>
        </p:txBody>
      </p:sp>
      <p:sp>
        <p:nvSpPr>
          <p:cNvPr id="17" name="Oval 16">
            <a:extLst>
              <a:ext uri="{FF2B5EF4-FFF2-40B4-BE49-F238E27FC236}">
                <a16:creationId xmlns:a16="http://schemas.microsoft.com/office/drawing/2014/main" id="{BFA2A3D4-C568-2808-0C71-E2FD037620B6}"/>
              </a:ext>
            </a:extLst>
          </p:cNvPr>
          <p:cNvSpPr/>
          <p:nvPr/>
        </p:nvSpPr>
        <p:spPr>
          <a:xfrm>
            <a:off x="10697028" y="1887747"/>
            <a:ext cx="457200" cy="4572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b="1">
                <a:solidFill>
                  <a:schemeClr val="bg2">
                    <a:lumMod val="20000"/>
                    <a:lumOff val="80000"/>
                  </a:schemeClr>
                </a:solidFill>
              </a:rPr>
              <a:t>h</a:t>
            </a:r>
          </a:p>
        </p:txBody>
      </p:sp>
      <p:sp>
        <p:nvSpPr>
          <p:cNvPr id="19" name="TextBox 18">
            <a:extLst>
              <a:ext uri="{FF2B5EF4-FFF2-40B4-BE49-F238E27FC236}">
                <a16:creationId xmlns:a16="http://schemas.microsoft.com/office/drawing/2014/main" id="{AF908AB8-F475-9DC2-2F6C-E67BC1357961}"/>
              </a:ext>
            </a:extLst>
          </p:cNvPr>
          <p:cNvSpPr txBox="1"/>
          <p:nvPr/>
        </p:nvSpPr>
        <p:spPr>
          <a:xfrm>
            <a:off x="810827" y="2377855"/>
            <a:ext cx="1170432" cy="523220"/>
          </a:xfrm>
          <a:prstGeom prst="rect">
            <a:avLst/>
          </a:prstGeom>
          <a:noFill/>
        </p:spPr>
        <p:txBody>
          <a:bodyPr wrap="square" rtlCol="0">
            <a:spAutoFit/>
          </a:bodyPr>
          <a:lstStyle/>
          <a:p>
            <a:pPr algn="ctr"/>
            <a:r>
              <a:rPr lang="en-US" sz="1400" i="1"/>
              <a:t>2023 Beginning Inventory</a:t>
            </a:r>
          </a:p>
        </p:txBody>
      </p:sp>
      <p:sp>
        <p:nvSpPr>
          <p:cNvPr id="20" name="TextBox 19">
            <a:extLst>
              <a:ext uri="{FF2B5EF4-FFF2-40B4-BE49-F238E27FC236}">
                <a16:creationId xmlns:a16="http://schemas.microsoft.com/office/drawing/2014/main" id="{747896FD-093F-CD29-1893-0D2E884B7E83}"/>
              </a:ext>
            </a:extLst>
          </p:cNvPr>
          <p:cNvSpPr txBox="1"/>
          <p:nvPr/>
        </p:nvSpPr>
        <p:spPr>
          <a:xfrm>
            <a:off x="2172186" y="2419709"/>
            <a:ext cx="1170432" cy="307777"/>
          </a:xfrm>
          <a:prstGeom prst="rect">
            <a:avLst/>
          </a:prstGeom>
          <a:noFill/>
        </p:spPr>
        <p:txBody>
          <a:bodyPr wrap="square" rtlCol="0">
            <a:spAutoFit/>
          </a:bodyPr>
          <a:lstStyle/>
          <a:p>
            <a:pPr algn="ctr"/>
            <a:r>
              <a:rPr lang="en-US" sz="1400" i="1"/>
              <a:t>Bagging</a:t>
            </a:r>
          </a:p>
        </p:txBody>
      </p:sp>
      <p:sp>
        <p:nvSpPr>
          <p:cNvPr id="21" name="TextBox 20">
            <a:extLst>
              <a:ext uri="{FF2B5EF4-FFF2-40B4-BE49-F238E27FC236}">
                <a16:creationId xmlns:a16="http://schemas.microsoft.com/office/drawing/2014/main" id="{8092E9F6-E9C5-8ECE-5F82-DF53A518DE53}"/>
              </a:ext>
            </a:extLst>
          </p:cNvPr>
          <p:cNvSpPr txBox="1"/>
          <p:nvPr/>
        </p:nvSpPr>
        <p:spPr>
          <a:xfrm>
            <a:off x="3533545" y="2419709"/>
            <a:ext cx="1170432" cy="738664"/>
          </a:xfrm>
          <a:prstGeom prst="rect">
            <a:avLst/>
          </a:prstGeom>
          <a:noFill/>
        </p:spPr>
        <p:txBody>
          <a:bodyPr wrap="square" rtlCol="0">
            <a:spAutoFit/>
          </a:bodyPr>
          <a:lstStyle/>
          <a:p>
            <a:pPr algn="ctr"/>
            <a:r>
              <a:rPr lang="en-US" sz="1400" i="1"/>
              <a:t>Units sent to other location</a:t>
            </a:r>
          </a:p>
        </p:txBody>
      </p:sp>
      <p:sp>
        <p:nvSpPr>
          <p:cNvPr id="22" name="TextBox 21">
            <a:extLst>
              <a:ext uri="{FF2B5EF4-FFF2-40B4-BE49-F238E27FC236}">
                <a16:creationId xmlns:a16="http://schemas.microsoft.com/office/drawing/2014/main" id="{1BFF7DC9-7792-5051-9FB3-97FD2C5021B3}"/>
              </a:ext>
            </a:extLst>
          </p:cNvPr>
          <p:cNvSpPr txBox="1"/>
          <p:nvPr/>
        </p:nvSpPr>
        <p:spPr>
          <a:xfrm>
            <a:off x="4894904" y="2419709"/>
            <a:ext cx="1170432" cy="954107"/>
          </a:xfrm>
          <a:prstGeom prst="rect">
            <a:avLst/>
          </a:prstGeom>
          <a:noFill/>
        </p:spPr>
        <p:txBody>
          <a:bodyPr wrap="square" rtlCol="0">
            <a:spAutoFit/>
          </a:bodyPr>
          <a:lstStyle/>
          <a:p>
            <a:pPr algn="ctr"/>
            <a:r>
              <a:rPr lang="en-US" sz="1400" i="1"/>
              <a:t>Units received from other location</a:t>
            </a:r>
          </a:p>
        </p:txBody>
      </p:sp>
      <p:sp>
        <p:nvSpPr>
          <p:cNvPr id="23" name="TextBox 22">
            <a:extLst>
              <a:ext uri="{FF2B5EF4-FFF2-40B4-BE49-F238E27FC236}">
                <a16:creationId xmlns:a16="http://schemas.microsoft.com/office/drawing/2014/main" id="{9426A45C-72D3-5892-4AE4-F5BC52FC241E}"/>
              </a:ext>
            </a:extLst>
          </p:cNvPr>
          <p:cNvSpPr txBox="1"/>
          <p:nvPr/>
        </p:nvSpPr>
        <p:spPr>
          <a:xfrm>
            <a:off x="6256263" y="2419709"/>
            <a:ext cx="1170432" cy="738664"/>
          </a:xfrm>
          <a:prstGeom prst="rect">
            <a:avLst/>
          </a:prstGeom>
          <a:noFill/>
        </p:spPr>
        <p:txBody>
          <a:bodyPr wrap="square" rtlCol="0">
            <a:spAutoFit/>
          </a:bodyPr>
          <a:lstStyle/>
          <a:p>
            <a:pPr algn="ctr"/>
            <a:r>
              <a:rPr lang="en-US" sz="1400" i="1"/>
              <a:t>Units Shipped to customers</a:t>
            </a:r>
          </a:p>
        </p:txBody>
      </p:sp>
      <p:sp>
        <p:nvSpPr>
          <p:cNvPr id="24" name="TextBox 23">
            <a:extLst>
              <a:ext uri="{FF2B5EF4-FFF2-40B4-BE49-F238E27FC236}">
                <a16:creationId xmlns:a16="http://schemas.microsoft.com/office/drawing/2014/main" id="{0BB57414-FEBF-DDD9-9A74-A2AE0E144CA5}"/>
              </a:ext>
            </a:extLst>
          </p:cNvPr>
          <p:cNvSpPr txBox="1"/>
          <p:nvPr/>
        </p:nvSpPr>
        <p:spPr>
          <a:xfrm>
            <a:off x="7617622" y="2419709"/>
            <a:ext cx="1170432" cy="954107"/>
          </a:xfrm>
          <a:prstGeom prst="rect">
            <a:avLst/>
          </a:prstGeom>
          <a:noFill/>
        </p:spPr>
        <p:txBody>
          <a:bodyPr wrap="square" rtlCol="0">
            <a:spAutoFit/>
          </a:bodyPr>
          <a:lstStyle/>
          <a:p>
            <a:pPr algn="ctr"/>
            <a:r>
              <a:rPr lang="en-US" sz="1400" i="1"/>
              <a:t>Units returned from customers</a:t>
            </a:r>
          </a:p>
        </p:txBody>
      </p:sp>
      <p:sp>
        <p:nvSpPr>
          <p:cNvPr id="25" name="TextBox 24">
            <a:extLst>
              <a:ext uri="{FF2B5EF4-FFF2-40B4-BE49-F238E27FC236}">
                <a16:creationId xmlns:a16="http://schemas.microsoft.com/office/drawing/2014/main" id="{D00B0602-B505-837C-1BFD-F306DDE60174}"/>
              </a:ext>
            </a:extLst>
          </p:cNvPr>
          <p:cNvSpPr txBox="1"/>
          <p:nvPr/>
        </p:nvSpPr>
        <p:spPr>
          <a:xfrm>
            <a:off x="8978981" y="2419709"/>
            <a:ext cx="1170432" cy="738664"/>
          </a:xfrm>
          <a:prstGeom prst="rect">
            <a:avLst/>
          </a:prstGeom>
          <a:noFill/>
        </p:spPr>
        <p:txBody>
          <a:bodyPr wrap="square" rtlCol="0">
            <a:spAutoFit/>
          </a:bodyPr>
          <a:lstStyle/>
          <a:p>
            <a:pPr algn="ctr"/>
            <a:r>
              <a:rPr lang="en-US" sz="1400" i="1"/>
              <a:t>Units disposed at end of year</a:t>
            </a:r>
          </a:p>
        </p:txBody>
      </p:sp>
      <p:sp>
        <p:nvSpPr>
          <p:cNvPr id="26" name="TextBox 25">
            <a:extLst>
              <a:ext uri="{FF2B5EF4-FFF2-40B4-BE49-F238E27FC236}">
                <a16:creationId xmlns:a16="http://schemas.microsoft.com/office/drawing/2014/main" id="{137745D6-2625-6926-9028-A7E53B7FFFB6}"/>
              </a:ext>
            </a:extLst>
          </p:cNvPr>
          <p:cNvSpPr txBox="1"/>
          <p:nvPr/>
        </p:nvSpPr>
        <p:spPr>
          <a:xfrm>
            <a:off x="10340340" y="2428490"/>
            <a:ext cx="1166607" cy="738664"/>
          </a:xfrm>
          <a:prstGeom prst="rect">
            <a:avLst/>
          </a:prstGeom>
          <a:noFill/>
        </p:spPr>
        <p:txBody>
          <a:bodyPr wrap="square" rtlCol="0">
            <a:spAutoFit/>
          </a:bodyPr>
          <a:lstStyle/>
          <a:p>
            <a:pPr algn="ctr"/>
            <a:r>
              <a:rPr lang="en-US" sz="1400" i="1"/>
              <a:t>2024 Beginning inventory </a:t>
            </a:r>
          </a:p>
        </p:txBody>
      </p:sp>
      <p:sp>
        <p:nvSpPr>
          <p:cNvPr id="27" name="TextBox 26">
            <a:extLst>
              <a:ext uri="{FF2B5EF4-FFF2-40B4-BE49-F238E27FC236}">
                <a16:creationId xmlns:a16="http://schemas.microsoft.com/office/drawing/2014/main" id="{0593372A-DBB6-B66F-F2D9-707235C3480E}"/>
              </a:ext>
            </a:extLst>
          </p:cNvPr>
          <p:cNvSpPr txBox="1"/>
          <p:nvPr/>
        </p:nvSpPr>
        <p:spPr>
          <a:xfrm>
            <a:off x="1624643" y="3618165"/>
            <a:ext cx="9552317" cy="1477328"/>
          </a:xfrm>
          <a:prstGeom prst="rect">
            <a:avLst/>
          </a:prstGeom>
          <a:noFill/>
        </p:spPr>
        <p:txBody>
          <a:bodyPr wrap="square" rtlCol="0">
            <a:spAutoFit/>
          </a:bodyPr>
          <a:lstStyle/>
          <a:p>
            <a:pPr algn="ctr"/>
            <a:r>
              <a:rPr lang="en-US" b="1"/>
              <a:t>Ideal Case: </a:t>
            </a:r>
          </a:p>
          <a:p>
            <a:pPr algn="ctr"/>
            <a:r>
              <a:rPr lang="en-US" b="1"/>
              <a:t>a + b – c + d – e + f – g = h</a:t>
            </a:r>
          </a:p>
          <a:p>
            <a:endParaRPr lang="en-US"/>
          </a:p>
          <a:p>
            <a:pPr algn="ctr"/>
            <a:r>
              <a:rPr lang="en-US" b="1"/>
              <a:t>Observation: </a:t>
            </a:r>
            <a:r>
              <a:rPr lang="en-US"/>
              <a:t>The above equation doesn’t seem to be satisfied based on the “Net Units” present in the data </a:t>
            </a:r>
          </a:p>
        </p:txBody>
      </p:sp>
    </p:spTree>
    <p:extLst>
      <p:ext uri="{BB962C8B-B14F-4D97-AF65-F5344CB8AC3E}">
        <p14:creationId xmlns:p14="http://schemas.microsoft.com/office/powerpoint/2010/main" val="17893392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2E57A-3AF6-851D-51DF-F62FA21067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197F7C-537A-8870-67B5-3721529EE405}"/>
              </a:ext>
            </a:extLst>
          </p:cNvPr>
          <p:cNvSpPr>
            <a:spLocks noGrp="1"/>
          </p:cNvSpPr>
          <p:nvPr>
            <p:ph type="ctrTitle"/>
          </p:nvPr>
        </p:nvSpPr>
        <p:spPr>
          <a:xfrm>
            <a:off x="2647199" y="1501742"/>
            <a:ext cx="6801602" cy="1329595"/>
          </a:xfrm>
        </p:spPr>
        <p:txBody>
          <a:bodyPr/>
          <a:lstStyle/>
          <a:p>
            <a:r>
              <a:rPr lang="en-US"/>
              <a:t>Business problem slides</a:t>
            </a:r>
          </a:p>
        </p:txBody>
      </p:sp>
      <p:sp>
        <p:nvSpPr>
          <p:cNvPr id="4" name="Date Placeholder 3">
            <a:extLst>
              <a:ext uri="{FF2B5EF4-FFF2-40B4-BE49-F238E27FC236}">
                <a16:creationId xmlns:a16="http://schemas.microsoft.com/office/drawing/2014/main" id="{37F1AE17-B4F3-4610-5631-338C8A367D4D}"/>
              </a:ext>
            </a:extLst>
          </p:cNvPr>
          <p:cNvSpPr>
            <a:spLocks noGrp="1"/>
          </p:cNvSpPr>
          <p:nvPr>
            <p:ph type="dt" sz="half" idx="10"/>
          </p:nvPr>
        </p:nvSpPr>
        <p:spPr/>
        <p:txBody>
          <a:bodyPr/>
          <a:lstStyle/>
          <a:p>
            <a:fld id="{D47A9A36-4EB0-BF46-AE48-7CDA251B954B}" type="datetime1">
              <a:rPr lang="en-US" smtClean="0"/>
              <a:pPr/>
              <a:t>3/27/2025</a:t>
            </a:fld>
            <a:endParaRPr lang="en-US"/>
          </a:p>
        </p:txBody>
      </p:sp>
      <p:sp>
        <p:nvSpPr>
          <p:cNvPr id="5" name="Slide Number Placeholder 4">
            <a:extLst>
              <a:ext uri="{FF2B5EF4-FFF2-40B4-BE49-F238E27FC236}">
                <a16:creationId xmlns:a16="http://schemas.microsoft.com/office/drawing/2014/main" id="{2999860D-F4C4-A722-2305-ADC14CCD9230}"/>
              </a:ext>
            </a:extLst>
          </p:cNvPr>
          <p:cNvSpPr>
            <a:spLocks noGrp="1"/>
          </p:cNvSpPr>
          <p:nvPr>
            <p:ph type="sldNum" sz="quarter" idx="12"/>
          </p:nvPr>
        </p:nvSpPr>
        <p:spPr/>
        <p:txBody>
          <a:bodyPr/>
          <a:lstStyle/>
          <a:p>
            <a:fld id="{8A7A6979-0714-4377-B894-6BE4C2D6E202}" type="slidenum">
              <a:rPr lang="en-US" smtClean="0"/>
              <a:pPr/>
              <a:t>51</a:t>
            </a:fld>
            <a:endParaRPr lang="en-US"/>
          </a:p>
        </p:txBody>
      </p:sp>
    </p:spTree>
    <p:extLst>
      <p:ext uri="{BB962C8B-B14F-4D97-AF65-F5344CB8AC3E}">
        <p14:creationId xmlns:p14="http://schemas.microsoft.com/office/powerpoint/2010/main" val="309513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7B980-FF8E-C57E-CD24-84121D84CD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DB187F-7BAA-1461-0A79-93281E0026B6}"/>
              </a:ext>
            </a:extLst>
          </p:cNvPr>
          <p:cNvSpPr>
            <a:spLocks noGrp="1"/>
          </p:cNvSpPr>
          <p:nvPr>
            <p:ph type="ctrTitle"/>
          </p:nvPr>
        </p:nvSpPr>
        <p:spPr>
          <a:xfrm>
            <a:off x="1270139" y="160231"/>
            <a:ext cx="9377302" cy="664797"/>
          </a:xfrm>
        </p:spPr>
        <p:txBody>
          <a:bodyPr/>
          <a:lstStyle/>
          <a:p>
            <a:r>
              <a:rPr lang="en-US">
                <a:latin typeface="Franklin Gothic Book"/>
              </a:rPr>
              <a:t>As part of initial Exploratory Data Analysis, the team created an Entity Relationship Diagram for the tables shared with us</a:t>
            </a:r>
            <a:endParaRPr lang="en-US"/>
          </a:p>
        </p:txBody>
      </p:sp>
      <p:sp>
        <p:nvSpPr>
          <p:cNvPr id="5" name="Date Placeholder 4">
            <a:extLst>
              <a:ext uri="{FF2B5EF4-FFF2-40B4-BE49-F238E27FC236}">
                <a16:creationId xmlns:a16="http://schemas.microsoft.com/office/drawing/2014/main" id="{23F40B5F-CE07-644F-3FD8-F937576C54D6}"/>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FCAA3719-E3DC-42C1-9119-6458ECC2FC88}"/>
              </a:ext>
            </a:extLst>
          </p:cNvPr>
          <p:cNvSpPr>
            <a:spLocks noGrp="1"/>
          </p:cNvSpPr>
          <p:nvPr>
            <p:ph type="sldNum" sz="quarter" idx="12"/>
          </p:nvPr>
        </p:nvSpPr>
        <p:spPr/>
        <p:txBody>
          <a:bodyPr/>
          <a:lstStyle/>
          <a:p>
            <a:fld id="{8A7A6979-0714-4377-B894-6BE4C2D6E202}" type="slidenum">
              <a:rPr lang="en-US" smtClean="0"/>
              <a:pPr/>
              <a:t>52</a:t>
            </a:fld>
            <a:endParaRPr lang="en-US"/>
          </a:p>
        </p:txBody>
      </p:sp>
      <p:pic>
        <p:nvPicPr>
          <p:cNvPr id="8" name="Picture 7">
            <a:extLst>
              <a:ext uri="{FF2B5EF4-FFF2-40B4-BE49-F238E27FC236}">
                <a16:creationId xmlns:a16="http://schemas.microsoft.com/office/drawing/2014/main" id="{F73108FF-C929-CB41-EC9D-09D9843047F7}"/>
              </a:ext>
            </a:extLst>
          </p:cNvPr>
          <p:cNvPicPr>
            <a:picLocks noChangeAspect="1"/>
          </p:cNvPicPr>
          <p:nvPr/>
        </p:nvPicPr>
        <p:blipFill>
          <a:blip r:embed="rId2"/>
          <a:stretch>
            <a:fillRect/>
          </a:stretch>
        </p:blipFill>
        <p:spPr>
          <a:xfrm>
            <a:off x="3171176" y="1031951"/>
            <a:ext cx="5425570" cy="4794098"/>
          </a:xfrm>
          <a:prstGeom prst="rect">
            <a:avLst/>
          </a:prstGeom>
        </p:spPr>
      </p:pic>
      <p:sp>
        <p:nvSpPr>
          <p:cNvPr id="3" name="TextBox 2">
            <a:extLst>
              <a:ext uri="{FF2B5EF4-FFF2-40B4-BE49-F238E27FC236}">
                <a16:creationId xmlns:a16="http://schemas.microsoft.com/office/drawing/2014/main" id="{0F407B80-42FE-AD45-B5B3-F496014ACBF8}"/>
              </a:ext>
            </a:extLst>
          </p:cNvPr>
          <p:cNvSpPr txBox="1"/>
          <p:nvPr/>
        </p:nvSpPr>
        <p:spPr>
          <a:xfrm>
            <a:off x="5750273" y="4858219"/>
            <a:ext cx="5188428"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a:ea typeface="+mn-lt"/>
                <a:cs typeface="+mn-lt"/>
              </a:rPr>
              <a:t>Lucid Chart:</a:t>
            </a:r>
            <a:r>
              <a:rPr lang="en-US" sz="1000">
                <a:ea typeface="+mn-lt"/>
                <a:cs typeface="+mn-lt"/>
              </a:rPr>
              <a:t> </a:t>
            </a:r>
            <a:r>
              <a:rPr lang="en-US" sz="1000">
                <a:solidFill>
                  <a:srgbClr val="002060"/>
                </a:solidFill>
                <a:ea typeface="+mn-lt"/>
                <a:cs typeface="+mn-lt"/>
                <a:hlinkClick r:id="rId3">
                  <a:extLst>
                    <a:ext uri="{A12FA001-AC4F-418D-AE19-62706E023703}">
                      <ahyp:hlinkClr xmlns:ahyp="http://schemas.microsoft.com/office/drawing/2018/hyperlinkcolor" val="tx"/>
                    </a:ext>
                  </a:extLst>
                </a:hlinkClick>
              </a:rPr>
              <a:t>https://lucid.app/lucidchart/4a491fc6-a5fa-44f6-bdc0-736279ea1208/edit?viewport_loc=-587%2C357%2C4026%2C2319%2C0_0&amp;invitationId=inv_a1bc24cc-7107-4092-8199-2b5274617c5a</a:t>
            </a:r>
          </a:p>
          <a:p>
            <a:endParaRPr lang="en-US" sz="1000"/>
          </a:p>
        </p:txBody>
      </p:sp>
    </p:spTree>
    <p:extLst>
      <p:ext uri="{BB962C8B-B14F-4D97-AF65-F5344CB8AC3E}">
        <p14:creationId xmlns:p14="http://schemas.microsoft.com/office/powerpoint/2010/main" val="32549507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4A9D0A-AFDB-567F-A3E3-10C296CF2B96}"/>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7D39224E-A03C-7A93-FDD6-892A20CF4F6F}"/>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8C15BD57-2A2B-C5D3-87A0-8D182A1D18F3}"/>
              </a:ext>
            </a:extLst>
          </p:cNvPr>
          <p:cNvSpPr>
            <a:spLocks noGrp="1"/>
          </p:cNvSpPr>
          <p:nvPr>
            <p:ph type="sldNum" sz="quarter" idx="12"/>
          </p:nvPr>
        </p:nvSpPr>
        <p:spPr/>
        <p:txBody>
          <a:bodyPr/>
          <a:lstStyle/>
          <a:p>
            <a:fld id="{8A7A6979-0714-4377-B894-6BE4C2D6E202}" type="slidenum">
              <a:rPr lang="en-US" smtClean="0"/>
              <a:pPr/>
              <a:t>53</a:t>
            </a:fld>
            <a:endParaRPr lang="en-US"/>
          </a:p>
        </p:txBody>
      </p:sp>
      <p:sp>
        <p:nvSpPr>
          <p:cNvPr id="7" name="Title 6">
            <a:extLst>
              <a:ext uri="{FF2B5EF4-FFF2-40B4-BE49-F238E27FC236}">
                <a16:creationId xmlns:a16="http://schemas.microsoft.com/office/drawing/2014/main" id="{1328586E-A25F-625C-658E-34BD20E21D5E}"/>
              </a:ext>
            </a:extLst>
          </p:cNvPr>
          <p:cNvSpPr>
            <a:spLocks noGrp="1"/>
          </p:cNvSpPr>
          <p:nvPr>
            <p:ph type="ctrTitle"/>
          </p:nvPr>
        </p:nvSpPr>
        <p:spPr/>
        <p:txBody>
          <a:bodyPr/>
          <a:lstStyle/>
          <a:p>
            <a:r>
              <a:rPr lang="en-US"/>
              <a:t>Task Tracking – Week 1</a:t>
            </a:r>
          </a:p>
        </p:txBody>
      </p:sp>
      <p:pic>
        <p:nvPicPr>
          <p:cNvPr id="11" name="Picture 10">
            <a:extLst>
              <a:ext uri="{FF2B5EF4-FFF2-40B4-BE49-F238E27FC236}">
                <a16:creationId xmlns:a16="http://schemas.microsoft.com/office/drawing/2014/main" id="{70156FDA-3275-6D3F-7EE0-BE9875994ADA}"/>
              </a:ext>
            </a:extLst>
          </p:cNvPr>
          <p:cNvPicPr>
            <a:picLocks noChangeAspect="1"/>
          </p:cNvPicPr>
          <p:nvPr/>
        </p:nvPicPr>
        <p:blipFill>
          <a:blip r:embed="rId2"/>
          <a:stretch>
            <a:fillRect/>
          </a:stretch>
        </p:blipFill>
        <p:spPr>
          <a:xfrm>
            <a:off x="1932350" y="1126445"/>
            <a:ext cx="8327300" cy="3995511"/>
          </a:xfrm>
          <a:prstGeom prst="rect">
            <a:avLst/>
          </a:prstGeom>
        </p:spPr>
      </p:pic>
      <p:sp>
        <p:nvSpPr>
          <p:cNvPr id="13" name="TextBox 12">
            <a:extLst>
              <a:ext uri="{FF2B5EF4-FFF2-40B4-BE49-F238E27FC236}">
                <a16:creationId xmlns:a16="http://schemas.microsoft.com/office/drawing/2014/main" id="{62718B5B-8DFD-1DFE-BCC5-8062D248EEAD}"/>
              </a:ext>
            </a:extLst>
          </p:cNvPr>
          <p:cNvSpPr txBox="1"/>
          <p:nvPr/>
        </p:nvSpPr>
        <p:spPr>
          <a:xfrm>
            <a:off x="3048000" y="4996451"/>
            <a:ext cx="6096000" cy="646331"/>
          </a:xfrm>
          <a:prstGeom prst="rect">
            <a:avLst/>
          </a:prstGeom>
          <a:noFill/>
        </p:spPr>
        <p:txBody>
          <a:bodyPr wrap="square">
            <a:spAutoFit/>
          </a:bodyPr>
          <a:lstStyle/>
          <a:p>
            <a:r>
              <a:rPr lang="en-US" sz="1200" b="1"/>
              <a:t>Smartsheet Link: </a:t>
            </a:r>
            <a:r>
              <a:rPr lang="en-US" sz="1200">
                <a:solidFill>
                  <a:srgbClr val="0070C0"/>
                </a:solidFill>
                <a:hlinkClick r:id="rId3">
                  <a:extLst>
                    <a:ext uri="{A12FA001-AC4F-418D-AE19-62706E023703}">
                      <ahyp:hlinkClr xmlns:ahyp="http://schemas.microsoft.com/office/drawing/2018/hyperlinkcolor" val="tx"/>
                    </a:ext>
                  </a:extLst>
                </a:hlinkClick>
              </a:rPr>
              <a:t>https://app.smartsheet.com/sheets/w6q3mJ7X5Jvp5r689rgrH837h77CCqqMGHjfV7x1?view=board</a:t>
            </a:r>
            <a:endParaRPr lang="en-US" sz="1200">
              <a:solidFill>
                <a:srgbClr val="0070C0"/>
              </a:solidFill>
            </a:endParaRPr>
          </a:p>
        </p:txBody>
      </p:sp>
    </p:spTree>
    <p:extLst>
      <p:ext uri="{BB962C8B-B14F-4D97-AF65-F5344CB8AC3E}">
        <p14:creationId xmlns:p14="http://schemas.microsoft.com/office/powerpoint/2010/main" val="8056135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54CC9-43CB-FECB-DFF8-1BA488465648}"/>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FFF61865-8BDB-E6CB-D323-BC892AE8D78E}"/>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95F40FD3-2433-9DEA-AEE8-F9CA8724DD70}"/>
              </a:ext>
            </a:extLst>
          </p:cNvPr>
          <p:cNvSpPr>
            <a:spLocks noGrp="1"/>
          </p:cNvSpPr>
          <p:nvPr>
            <p:ph type="sldNum" sz="quarter" idx="12"/>
          </p:nvPr>
        </p:nvSpPr>
        <p:spPr/>
        <p:txBody>
          <a:bodyPr/>
          <a:lstStyle/>
          <a:p>
            <a:fld id="{8A7A6979-0714-4377-B894-6BE4C2D6E202}" type="slidenum">
              <a:rPr lang="en-US" smtClean="0"/>
              <a:pPr/>
              <a:t>54</a:t>
            </a:fld>
            <a:endParaRPr lang="en-US"/>
          </a:p>
        </p:txBody>
      </p:sp>
      <p:sp>
        <p:nvSpPr>
          <p:cNvPr id="4" name="Title 3">
            <a:extLst>
              <a:ext uri="{FF2B5EF4-FFF2-40B4-BE49-F238E27FC236}">
                <a16:creationId xmlns:a16="http://schemas.microsoft.com/office/drawing/2014/main" id="{AC541A91-A36F-D602-A3F5-E68A6BEA6AF7}"/>
              </a:ext>
            </a:extLst>
          </p:cNvPr>
          <p:cNvSpPr>
            <a:spLocks noGrp="1"/>
          </p:cNvSpPr>
          <p:nvPr>
            <p:ph type="ctrTitle"/>
          </p:nvPr>
        </p:nvSpPr>
        <p:spPr/>
        <p:txBody>
          <a:bodyPr/>
          <a:lstStyle/>
          <a:p>
            <a:r>
              <a:rPr lang="en-US"/>
              <a:t>Task Tracking – Week 2</a:t>
            </a:r>
          </a:p>
        </p:txBody>
      </p:sp>
      <p:pic>
        <p:nvPicPr>
          <p:cNvPr id="8" name="Picture 7">
            <a:extLst>
              <a:ext uri="{FF2B5EF4-FFF2-40B4-BE49-F238E27FC236}">
                <a16:creationId xmlns:a16="http://schemas.microsoft.com/office/drawing/2014/main" id="{ED61F0B5-176A-EE8A-60B2-DCC2F011D80B}"/>
              </a:ext>
            </a:extLst>
          </p:cNvPr>
          <p:cNvPicPr>
            <a:picLocks noChangeAspect="1"/>
          </p:cNvPicPr>
          <p:nvPr/>
        </p:nvPicPr>
        <p:blipFill>
          <a:blip r:embed="rId2"/>
          <a:stretch>
            <a:fillRect/>
          </a:stretch>
        </p:blipFill>
        <p:spPr>
          <a:xfrm>
            <a:off x="2876896" y="1119084"/>
            <a:ext cx="6438209" cy="3871161"/>
          </a:xfrm>
          <a:prstGeom prst="rect">
            <a:avLst/>
          </a:prstGeom>
        </p:spPr>
      </p:pic>
      <p:sp>
        <p:nvSpPr>
          <p:cNvPr id="9" name="TextBox 8">
            <a:extLst>
              <a:ext uri="{FF2B5EF4-FFF2-40B4-BE49-F238E27FC236}">
                <a16:creationId xmlns:a16="http://schemas.microsoft.com/office/drawing/2014/main" id="{1FCE164D-9646-D45D-98A1-F96C1B403519}"/>
              </a:ext>
            </a:extLst>
          </p:cNvPr>
          <p:cNvSpPr txBox="1"/>
          <p:nvPr/>
        </p:nvSpPr>
        <p:spPr>
          <a:xfrm>
            <a:off x="3048000" y="4996451"/>
            <a:ext cx="6096000" cy="646331"/>
          </a:xfrm>
          <a:prstGeom prst="rect">
            <a:avLst/>
          </a:prstGeom>
          <a:noFill/>
        </p:spPr>
        <p:txBody>
          <a:bodyPr wrap="square">
            <a:spAutoFit/>
          </a:bodyPr>
          <a:lstStyle/>
          <a:p>
            <a:r>
              <a:rPr lang="en-US" sz="1200" b="1"/>
              <a:t>Smartsheet Link: </a:t>
            </a:r>
            <a:r>
              <a:rPr lang="en-US" sz="1200">
                <a:solidFill>
                  <a:srgbClr val="0070C0"/>
                </a:solidFill>
                <a:hlinkClick r:id="rId3">
                  <a:extLst>
                    <a:ext uri="{A12FA001-AC4F-418D-AE19-62706E023703}">
                      <ahyp:hlinkClr xmlns:ahyp="http://schemas.microsoft.com/office/drawing/2018/hyperlinkcolor" val="tx"/>
                    </a:ext>
                  </a:extLst>
                </a:hlinkClick>
              </a:rPr>
              <a:t>https://app.smartsheet.com/sheets/w6q3mJ7X5Jvp5r689rgrH837h77CCqqMGHjfV7x1?view=board</a:t>
            </a:r>
            <a:endParaRPr lang="en-US" sz="1200">
              <a:solidFill>
                <a:srgbClr val="0070C0"/>
              </a:solidFill>
            </a:endParaRPr>
          </a:p>
        </p:txBody>
      </p:sp>
    </p:spTree>
    <p:extLst>
      <p:ext uri="{BB962C8B-B14F-4D97-AF65-F5344CB8AC3E}">
        <p14:creationId xmlns:p14="http://schemas.microsoft.com/office/powerpoint/2010/main" val="39538701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94DFF-FEC0-0C48-A972-9E4ED3BA9D6E}"/>
              </a:ext>
            </a:extLst>
          </p:cNvPr>
          <p:cNvSpPr>
            <a:spLocks noGrp="1"/>
          </p:cNvSpPr>
          <p:nvPr>
            <p:ph type="ctrTitle"/>
          </p:nvPr>
        </p:nvSpPr>
        <p:spPr/>
        <p:txBody>
          <a:bodyPr/>
          <a:lstStyle/>
          <a:p>
            <a:r>
              <a:rPr lang="en-US"/>
              <a:t>Business Problem</a:t>
            </a:r>
          </a:p>
        </p:txBody>
      </p:sp>
      <p:sp>
        <p:nvSpPr>
          <p:cNvPr id="3" name="Subtitle 2">
            <a:extLst>
              <a:ext uri="{FF2B5EF4-FFF2-40B4-BE49-F238E27FC236}">
                <a16:creationId xmlns:a16="http://schemas.microsoft.com/office/drawing/2014/main" id="{F5398EEF-BB52-3843-919C-78AE97E4D3DD}"/>
              </a:ext>
            </a:extLst>
          </p:cNvPr>
          <p:cNvSpPr>
            <a:spLocks noGrp="1"/>
          </p:cNvSpPr>
          <p:nvPr>
            <p:ph type="subTitle" idx="1"/>
          </p:nvPr>
        </p:nvSpPr>
        <p:spPr/>
        <p:txBody>
          <a:bodyPr/>
          <a:lstStyle/>
          <a:p>
            <a:r>
              <a:rPr lang="en-US"/>
              <a:t>Evaluate </a:t>
            </a:r>
            <a:r>
              <a:rPr lang="en-US" err="1"/>
              <a:t>AgReliant’s</a:t>
            </a:r>
            <a:r>
              <a:rPr lang="en-US"/>
              <a:t> supply chain and suggest improvements</a:t>
            </a:r>
          </a:p>
        </p:txBody>
      </p:sp>
      <p:sp>
        <p:nvSpPr>
          <p:cNvPr id="4" name="Text Placeholder 3">
            <a:extLst>
              <a:ext uri="{FF2B5EF4-FFF2-40B4-BE49-F238E27FC236}">
                <a16:creationId xmlns:a16="http://schemas.microsoft.com/office/drawing/2014/main" id="{B84FECDD-72B1-9A43-B7FF-10EB079D6814}"/>
              </a:ext>
            </a:extLst>
          </p:cNvPr>
          <p:cNvSpPr>
            <a:spLocks noGrp="1"/>
          </p:cNvSpPr>
          <p:nvPr>
            <p:ph type="body" sz="quarter" idx="14"/>
          </p:nvPr>
        </p:nvSpPr>
        <p:spPr/>
        <p:txBody>
          <a:bodyPr>
            <a:normAutofit/>
          </a:bodyPr>
          <a:lstStyle/>
          <a:p>
            <a:r>
              <a:rPr lang="en-US">
                <a:solidFill>
                  <a:srgbClr val="000000"/>
                </a:solidFill>
                <a:latin typeface="+mn-lt"/>
              </a:rPr>
              <a:t>The project team is to first provide an evaluation of </a:t>
            </a:r>
            <a:r>
              <a:rPr lang="en-US" err="1">
                <a:solidFill>
                  <a:srgbClr val="000000"/>
                </a:solidFill>
                <a:latin typeface="+mn-lt"/>
              </a:rPr>
              <a:t>AgReliant’s</a:t>
            </a:r>
            <a:r>
              <a:rPr lang="en-US">
                <a:solidFill>
                  <a:srgbClr val="000000"/>
                </a:solidFill>
                <a:latin typeface="+mn-lt"/>
              </a:rPr>
              <a:t> current supply chain using common KPIs.</a:t>
            </a:r>
          </a:p>
          <a:p>
            <a:endParaRPr lang="en-US">
              <a:solidFill>
                <a:srgbClr val="000000"/>
              </a:solidFill>
              <a:latin typeface="+mn-lt"/>
            </a:endParaRPr>
          </a:p>
          <a:p>
            <a:r>
              <a:rPr lang="en-US">
                <a:solidFill>
                  <a:srgbClr val="000000"/>
                </a:solidFill>
                <a:latin typeface="+mn-lt"/>
              </a:rPr>
              <a:t>The team will then provide recommendations for improvements in the supply chain. </a:t>
            </a:r>
          </a:p>
          <a:p>
            <a:endParaRPr lang="en-US">
              <a:solidFill>
                <a:srgbClr val="000000"/>
              </a:solidFill>
              <a:latin typeface="+mn-lt"/>
            </a:endParaRPr>
          </a:p>
          <a:p>
            <a:r>
              <a:rPr lang="en-US">
                <a:solidFill>
                  <a:srgbClr val="000000"/>
                </a:solidFill>
                <a:latin typeface="+mn-lt"/>
              </a:rPr>
              <a:t>The recommendations should indicate expected cost savings or measures of increased efficiency.</a:t>
            </a:r>
          </a:p>
          <a:p>
            <a:endParaRPr lang="en-US">
              <a:solidFill>
                <a:srgbClr val="000000"/>
              </a:solidFill>
              <a:latin typeface="+mn-lt"/>
            </a:endParaRPr>
          </a:p>
        </p:txBody>
      </p:sp>
      <p:sp>
        <p:nvSpPr>
          <p:cNvPr id="5" name="Date Placeholder 4">
            <a:extLst>
              <a:ext uri="{FF2B5EF4-FFF2-40B4-BE49-F238E27FC236}">
                <a16:creationId xmlns:a16="http://schemas.microsoft.com/office/drawing/2014/main" id="{95F12967-03CD-7942-8B49-F8DBFB56200B}"/>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47A9A36-4EB0-BF46-AE48-7CDA251B954B}" type="datetime1">
              <a:rPr kumimoji="0" lang="en-US" sz="1000" b="0" i="0" u="none" strike="noStrike" kern="1200" cap="none" spc="0" normalizeH="0" baseline="0" noProof="0" smtClean="0">
                <a:ln>
                  <a:noFill/>
                </a:ln>
                <a:solidFill>
                  <a:srgbClr val="000000">
                    <a:alpha val="70000"/>
                  </a:srgbClr>
                </a:solidFill>
                <a:effectLst/>
                <a:uLnTx/>
                <a:uFillTx/>
                <a:latin typeface="Franklin Gothic Book" panose="020B05030201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3/27/2025</a:t>
            </a:fld>
            <a:endParaRPr kumimoji="0" lang="en-US" sz="1000" b="0" i="0" u="none" strike="noStrike" kern="1200" cap="none" spc="0" normalizeH="0" baseline="0" noProof="0">
              <a:ln>
                <a:noFill/>
              </a:ln>
              <a:solidFill>
                <a:srgbClr val="000000">
                  <a:alpha val="70000"/>
                </a:srgbClr>
              </a:solidFill>
              <a:effectLst/>
              <a:uLnTx/>
              <a:uFillTx/>
              <a:latin typeface="Franklin Gothic Book" panose="020B0503020102020204" pitchFamily="34" charset="0"/>
              <a:ea typeface="+mn-ea"/>
              <a:cs typeface="+mn-cs"/>
            </a:endParaRPr>
          </a:p>
        </p:txBody>
      </p:sp>
      <p:sp>
        <p:nvSpPr>
          <p:cNvPr id="6" name="Slide Number Placeholder 5">
            <a:extLst>
              <a:ext uri="{FF2B5EF4-FFF2-40B4-BE49-F238E27FC236}">
                <a16:creationId xmlns:a16="http://schemas.microsoft.com/office/drawing/2014/main" id="{E7486C51-25E8-4845-95A9-ABC45B4BC846}"/>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Franklin Gothic Book" panose="020B0503020102020204"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55</a:t>
            </a:fld>
            <a:endParaRPr kumimoji="0" lang="en-US" sz="1000" b="1" i="0" u="none" strike="noStrike" kern="1200" cap="none" spc="0" normalizeH="0" baseline="0" noProof="0">
              <a:ln>
                <a:noFill/>
              </a:ln>
              <a:solidFill>
                <a:srgbClr val="000000"/>
              </a:solidFill>
              <a:effectLst/>
              <a:uLnTx/>
              <a:uFillTx/>
              <a:latin typeface="Franklin Gothic Book" panose="020B0503020102020204" pitchFamily="34" charset="0"/>
              <a:ea typeface="+mn-ea"/>
              <a:cs typeface="+mn-cs"/>
            </a:endParaRPr>
          </a:p>
        </p:txBody>
      </p:sp>
    </p:spTree>
    <p:extLst>
      <p:ext uri="{BB962C8B-B14F-4D97-AF65-F5344CB8AC3E}">
        <p14:creationId xmlns:p14="http://schemas.microsoft.com/office/powerpoint/2010/main" val="19516691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A52EF-8012-4831-5727-51CFF9A5D6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99E13B-A690-3B35-5E90-40AFB11E99FD}"/>
              </a:ext>
            </a:extLst>
          </p:cNvPr>
          <p:cNvSpPr>
            <a:spLocks noGrp="1"/>
          </p:cNvSpPr>
          <p:nvPr>
            <p:ph type="ctrTitle"/>
          </p:nvPr>
        </p:nvSpPr>
        <p:spPr/>
        <p:txBody>
          <a:bodyPr/>
          <a:lstStyle/>
          <a:p>
            <a:r>
              <a:rPr lang="en-US"/>
              <a:t>Business Benefits</a:t>
            </a:r>
          </a:p>
        </p:txBody>
      </p:sp>
      <p:sp>
        <p:nvSpPr>
          <p:cNvPr id="3" name="Subtitle 2">
            <a:extLst>
              <a:ext uri="{FF2B5EF4-FFF2-40B4-BE49-F238E27FC236}">
                <a16:creationId xmlns:a16="http://schemas.microsoft.com/office/drawing/2014/main" id="{9FB8B538-8412-1B1D-1F69-EAB92152E147}"/>
              </a:ext>
            </a:extLst>
          </p:cNvPr>
          <p:cNvSpPr>
            <a:spLocks noGrp="1"/>
          </p:cNvSpPr>
          <p:nvPr>
            <p:ph type="subTitle" idx="1"/>
          </p:nvPr>
        </p:nvSpPr>
        <p:spPr/>
        <p:txBody>
          <a:bodyPr/>
          <a:lstStyle/>
          <a:p>
            <a:r>
              <a:rPr lang="en-US"/>
              <a:t>Improvements in </a:t>
            </a:r>
            <a:r>
              <a:rPr lang="en-US" err="1"/>
              <a:t>AgReliant’s</a:t>
            </a:r>
            <a:r>
              <a:rPr lang="en-US"/>
              <a:t> Supply Chain could drive $XX in saved costs</a:t>
            </a:r>
          </a:p>
        </p:txBody>
      </p:sp>
      <p:sp>
        <p:nvSpPr>
          <p:cNvPr id="4" name="Text Placeholder 3">
            <a:extLst>
              <a:ext uri="{FF2B5EF4-FFF2-40B4-BE49-F238E27FC236}">
                <a16:creationId xmlns:a16="http://schemas.microsoft.com/office/drawing/2014/main" id="{CD34B645-D7E8-91F6-0ADE-D9C0F34AB08B}"/>
              </a:ext>
            </a:extLst>
          </p:cNvPr>
          <p:cNvSpPr>
            <a:spLocks noGrp="1"/>
          </p:cNvSpPr>
          <p:nvPr>
            <p:ph type="body" sz="quarter" idx="14"/>
          </p:nvPr>
        </p:nvSpPr>
        <p:spPr/>
        <p:txBody>
          <a:bodyPr vert="horz" lIns="0" tIns="0" rIns="0" bIns="0" rtlCol="0" anchor="t">
            <a:normAutofit/>
          </a:bodyPr>
          <a:lstStyle/>
          <a:p>
            <a:pPr algn="just"/>
            <a:r>
              <a:rPr lang="en-US"/>
              <a:t>A detailed evaluation of </a:t>
            </a:r>
            <a:r>
              <a:rPr lang="en-US" err="1"/>
              <a:t>AgReliant’s</a:t>
            </a:r>
            <a:r>
              <a:rPr lang="en-US"/>
              <a:t> supply chain would help develop Key Performance Indicators that would measure the efficiency of the shipping and intercompany location transfers</a:t>
            </a:r>
          </a:p>
          <a:p>
            <a:endParaRPr lang="en-US"/>
          </a:p>
          <a:p>
            <a:r>
              <a:rPr lang="en-US"/>
              <a:t>Using these metrics, the project team will propose improvements that would lead to potential cost savings of $XX*</a:t>
            </a:r>
          </a:p>
          <a:p>
            <a:endParaRPr lang="en-US"/>
          </a:p>
          <a:p>
            <a:r>
              <a:rPr lang="en-US"/>
              <a:t>Additionally, through their improved supply chain, AgReliant would have faster and more efficient order fulfillment which would lead to increased customer satisfaction</a:t>
            </a:r>
          </a:p>
        </p:txBody>
      </p:sp>
      <p:sp>
        <p:nvSpPr>
          <p:cNvPr id="5" name="Date Placeholder 4">
            <a:extLst>
              <a:ext uri="{FF2B5EF4-FFF2-40B4-BE49-F238E27FC236}">
                <a16:creationId xmlns:a16="http://schemas.microsoft.com/office/drawing/2014/main" id="{4A2B247E-D401-9EE2-E467-239E929564C8}"/>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47A9A36-4EB0-BF46-AE48-7CDA251B954B}" type="datetime1">
              <a:rPr kumimoji="0" lang="en-US" sz="1000" b="0" i="0" u="none" strike="noStrike" kern="1200" cap="none" spc="0" normalizeH="0" baseline="0" noProof="0" smtClean="0">
                <a:ln>
                  <a:noFill/>
                </a:ln>
                <a:solidFill>
                  <a:srgbClr val="000000">
                    <a:alpha val="70000"/>
                  </a:srgbClr>
                </a:solidFill>
                <a:effectLst/>
                <a:uLnTx/>
                <a:uFillTx/>
                <a:latin typeface="Franklin Gothic Book" panose="020B05030201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3/27/2025</a:t>
            </a:fld>
            <a:endParaRPr kumimoji="0" lang="en-US" sz="1000" b="0" i="0" u="none" strike="noStrike" kern="1200" cap="none" spc="0" normalizeH="0" baseline="0" noProof="0">
              <a:ln>
                <a:noFill/>
              </a:ln>
              <a:solidFill>
                <a:srgbClr val="000000">
                  <a:alpha val="70000"/>
                </a:srgbClr>
              </a:solidFill>
              <a:effectLst/>
              <a:uLnTx/>
              <a:uFillTx/>
              <a:latin typeface="Franklin Gothic Book" panose="020B0503020102020204" pitchFamily="34" charset="0"/>
              <a:ea typeface="+mn-ea"/>
              <a:cs typeface="+mn-cs"/>
            </a:endParaRPr>
          </a:p>
        </p:txBody>
      </p:sp>
      <p:sp>
        <p:nvSpPr>
          <p:cNvPr id="6" name="Slide Number Placeholder 5">
            <a:extLst>
              <a:ext uri="{FF2B5EF4-FFF2-40B4-BE49-F238E27FC236}">
                <a16:creationId xmlns:a16="http://schemas.microsoft.com/office/drawing/2014/main" id="{EE10D2CB-08E9-8162-8BD0-F76BD319B0E6}"/>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Franklin Gothic Book" panose="020B0503020102020204"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56</a:t>
            </a:fld>
            <a:endParaRPr kumimoji="0" lang="en-US" sz="1000" b="1" i="0" u="none" strike="noStrike" kern="1200" cap="none" spc="0" normalizeH="0" baseline="0" noProof="0">
              <a:ln>
                <a:noFill/>
              </a:ln>
              <a:solidFill>
                <a:srgbClr val="000000"/>
              </a:solidFill>
              <a:effectLst/>
              <a:uLnTx/>
              <a:uFillTx/>
              <a:latin typeface="Franklin Gothic Book" panose="020B0503020102020204" pitchFamily="34" charset="0"/>
              <a:ea typeface="+mn-ea"/>
              <a:cs typeface="+mn-cs"/>
            </a:endParaRPr>
          </a:p>
        </p:txBody>
      </p:sp>
      <p:sp>
        <p:nvSpPr>
          <p:cNvPr id="7" name="TextBox 6">
            <a:extLst>
              <a:ext uri="{FF2B5EF4-FFF2-40B4-BE49-F238E27FC236}">
                <a16:creationId xmlns:a16="http://schemas.microsoft.com/office/drawing/2014/main" id="{6D38B685-4707-4C9A-D213-C09CF82065ED}"/>
              </a:ext>
            </a:extLst>
          </p:cNvPr>
          <p:cNvSpPr txBox="1"/>
          <p:nvPr/>
        </p:nvSpPr>
        <p:spPr>
          <a:xfrm>
            <a:off x="2587925" y="5331130"/>
            <a:ext cx="6814867" cy="276999"/>
          </a:xfrm>
          <a:prstGeom prst="rect">
            <a:avLst/>
          </a:prstGeom>
          <a:noFill/>
        </p:spPr>
        <p:txBody>
          <a:bodyPr wrap="square" rtlCol="0">
            <a:spAutoFit/>
          </a:bodyPr>
          <a:lstStyle/>
          <a:p>
            <a:r>
              <a:rPr lang="en-US" sz="1200" i="1"/>
              <a:t>* The actual dollar amount will be updated at a later stage in the project </a:t>
            </a:r>
          </a:p>
        </p:txBody>
      </p:sp>
    </p:spTree>
    <p:extLst>
      <p:ext uri="{BB962C8B-B14F-4D97-AF65-F5344CB8AC3E}">
        <p14:creationId xmlns:p14="http://schemas.microsoft.com/office/powerpoint/2010/main" val="40284285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0045F-8D45-9A33-41D1-2197D90283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E729E8-48A7-6A3B-A8E2-99D3437AF9F3}"/>
              </a:ext>
            </a:extLst>
          </p:cNvPr>
          <p:cNvSpPr>
            <a:spLocks noGrp="1"/>
          </p:cNvSpPr>
          <p:nvPr>
            <p:ph type="ctrTitle"/>
          </p:nvPr>
        </p:nvSpPr>
        <p:spPr/>
        <p:txBody>
          <a:bodyPr/>
          <a:lstStyle/>
          <a:p>
            <a:r>
              <a:rPr lang="en-US"/>
              <a:t>Business to Analytics Problem Framing</a:t>
            </a:r>
          </a:p>
        </p:txBody>
      </p:sp>
      <p:sp>
        <p:nvSpPr>
          <p:cNvPr id="3" name="Subtitle 2">
            <a:extLst>
              <a:ext uri="{FF2B5EF4-FFF2-40B4-BE49-F238E27FC236}">
                <a16:creationId xmlns:a16="http://schemas.microsoft.com/office/drawing/2014/main" id="{433F40FD-6EC6-649A-6589-501A067E1586}"/>
              </a:ext>
            </a:extLst>
          </p:cNvPr>
          <p:cNvSpPr>
            <a:spLocks noGrp="1"/>
          </p:cNvSpPr>
          <p:nvPr>
            <p:ph type="subTitle" idx="1"/>
          </p:nvPr>
        </p:nvSpPr>
        <p:spPr>
          <a:xfrm>
            <a:off x="1225296" y="1345167"/>
            <a:ext cx="9747504" cy="553998"/>
          </a:xfrm>
        </p:spPr>
        <p:txBody>
          <a:bodyPr/>
          <a:lstStyle/>
          <a:p>
            <a:r>
              <a:rPr lang="en-US"/>
              <a:t>Analytically, we aim to follow a three-step process to get to supply chain improvements for AgReliant</a:t>
            </a:r>
          </a:p>
        </p:txBody>
      </p:sp>
      <p:sp>
        <p:nvSpPr>
          <p:cNvPr id="4" name="Text Placeholder 3">
            <a:extLst>
              <a:ext uri="{FF2B5EF4-FFF2-40B4-BE49-F238E27FC236}">
                <a16:creationId xmlns:a16="http://schemas.microsoft.com/office/drawing/2014/main" id="{1AFAC83F-FCC7-5D87-FD07-170C5723A0B9}"/>
              </a:ext>
            </a:extLst>
          </p:cNvPr>
          <p:cNvSpPr>
            <a:spLocks noGrp="1"/>
          </p:cNvSpPr>
          <p:nvPr>
            <p:ph type="body" sz="quarter" idx="14"/>
          </p:nvPr>
        </p:nvSpPr>
        <p:spPr>
          <a:xfrm>
            <a:off x="299583" y="2453163"/>
            <a:ext cx="3453855" cy="3244094"/>
          </a:xfrm>
        </p:spPr>
        <p:txBody>
          <a:bodyPr/>
          <a:lstStyle/>
          <a:p>
            <a:pPr lvl="0"/>
            <a:r>
              <a:rPr lang="en-US" altLang="en-US"/>
              <a:t>Analyze shipment and warehouse transfer data to </a:t>
            </a:r>
            <a:r>
              <a:rPr lang="en-US" altLang="en-US" b="1"/>
              <a:t>identify patterns, redundancies, and inefficiencies</a:t>
            </a:r>
            <a:r>
              <a:rPr lang="en-US" altLang="en-US"/>
              <a:t>.</a:t>
            </a:r>
          </a:p>
          <a:p>
            <a:pPr lvl="0"/>
            <a:endParaRPr lang="en-US" altLang="en-US"/>
          </a:p>
          <a:p>
            <a:pPr lvl="0"/>
            <a:r>
              <a:rPr lang="en-US" altLang="en-US"/>
              <a:t>Examine delivery frequency per customer and warehouse-to-customer mapping to </a:t>
            </a:r>
            <a:r>
              <a:rPr lang="en-US" altLang="en-US" b="1"/>
              <a:t>detect consolidation opportunities</a:t>
            </a:r>
            <a:r>
              <a:rPr lang="en-US" altLang="en-US"/>
              <a:t>.</a:t>
            </a:r>
          </a:p>
          <a:p>
            <a:pPr lvl="0"/>
            <a:endParaRPr lang="en-US" altLang="en-US"/>
          </a:p>
          <a:p>
            <a:pPr lvl="0"/>
            <a:r>
              <a:rPr lang="en-US" altLang="en-US" b="1"/>
              <a:t>Assess seasonal trends</a:t>
            </a:r>
            <a:r>
              <a:rPr lang="en-US" altLang="en-US"/>
              <a:t>, regional differences, and cost variations in logistics. </a:t>
            </a:r>
          </a:p>
        </p:txBody>
      </p:sp>
      <p:sp>
        <p:nvSpPr>
          <p:cNvPr id="5" name="Date Placeholder 4">
            <a:extLst>
              <a:ext uri="{FF2B5EF4-FFF2-40B4-BE49-F238E27FC236}">
                <a16:creationId xmlns:a16="http://schemas.microsoft.com/office/drawing/2014/main" id="{AA5D92E3-CD48-811E-FF17-1046742D853B}"/>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47A9A36-4EB0-BF46-AE48-7CDA251B954B}" type="datetime1">
              <a:rPr kumimoji="0" lang="en-US" sz="1000" b="0" i="0" u="none" strike="noStrike" kern="1200" cap="none" spc="0" normalizeH="0" baseline="0" noProof="0" smtClean="0">
                <a:ln>
                  <a:noFill/>
                </a:ln>
                <a:solidFill>
                  <a:srgbClr val="000000">
                    <a:alpha val="70000"/>
                  </a:srgbClr>
                </a:solidFill>
                <a:effectLst/>
                <a:uLnTx/>
                <a:uFillTx/>
                <a:latin typeface="Franklin Gothic Book" panose="020B05030201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3/27/2025</a:t>
            </a:fld>
            <a:endParaRPr kumimoji="0" lang="en-US" sz="1000" b="0" i="0" u="none" strike="noStrike" kern="1200" cap="none" spc="0" normalizeH="0" baseline="0" noProof="0">
              <a:ln>
                <a:noFill/>
              </a:ln>
              <a:solidFill>
                <a:srgbClr val="000000">
                  <a:alpha val="70000"/>
                </a:srgbClr>
              </a:solidFill>
              <a:effectLst/>
              <a:uLnTx/>
              <a:uFillTx/>
              <a:latin typeface="Franklin Gothic Book" panose="020B0503020102020204" pitchFamily="34" charset="0"/>
              <a:ea typeface="+mn-ea"/>
              <a:cs typeface="+mn-cs"/>
            </a:endParaRPr>
          </a:p>
        </p:txBody>
      </p:sp>
      <p:sp>
        <p:nvSpPr>
          <p:cNvPr id="6" name="Slide Number Placeholder 5">
            <a:extLst>
              <a:ext uri="{FF2B5EF4-FFF2-40B4-BE49-F238E27FC236}">
                <a16:creationId xmlns:a16="http://schemas.microsoft.com/office/drawing/2014/main" id="{8AF5EB4D-DEAE-5908-5C1F-8B0D1C5A66AE}"/>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Franklin Gothic Book" panose="020B0503020102020204"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57</a:t>
            </a:fld>
            <a:endParaRPr kumimoji="0" lang="en-US" sz="1000" b="1" i="0" u="none" strike="noStrike" kern="1200" cap="none" spc="0" normalizeH="0" baseline="0" noProof="0">
              <a:ln>
                <a:noFill/>
              </a:ln>
              <a:solidFill>
                <a:srgbClr val="000000"/>
              </a:solidFill>
              <a:effectLst/>
              <a:uLnTx/>
              <a:uFillTx/>
              <a:latin typeface="Franklin Gothic Book" panose="020B0503020102020204" pitchFamily="34" charset="0"/>
              <a:ea typeface="+mn-ea"/>
              <a:cs typeface="+mn-cs"/>
            </a:endParaRPr>
          </a:p>
        </p:txBody>
      </p:sp>
      <p:sp>
        <p:nvSpPr>
          <p:cNvPr id="7" name="Arrow: Pentagon 6">
            <a:extLst>
              <a:ext uri="{FF2B5EF4-FFF2-40B4-BE49-F238E27FC236}">
                <a16:creationId xmlns:a16="http://schemas.microsoft.com/office/drawing/2014/main" id="{03E79C17-8A45-4CE4-6496-DADE0CD6C066}"/>
              </a:ext>
            </a:extLst>
          </p:cNvPr>
          <p:cNvSpPr/>
          <p:nvPr/>
        </p:nvSpPr>
        <p:spPr>
          <a:xfrm>
            <a:off x="334336" y="1899165"/>
            <a:ext cx="3657600" cy="368547"/>
          </a:xfrm>
          <a:prstGeom prst="homePlat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EDA</a:t>
            </a:r>
          </a:p>
        </p:txBody>
      </p:sp>
      <p:sp>
        <p:nvSpPr>
          <p:cNvPr id="8" name="Arrow: Chevron 7">
            <a:extLst>
              <a:ext uri="{FF2B5EF4-FFF2-40B4-BE49-F238E27FC236}">
                <a16:creationId xmlns:a16="http://schemas.microsoft.com/office/drawing/2014/main" id="{4C5D8582-5832-67B0-F4B3-6DC84D2FB4FE}"/>
              </a:ext>
            </a:extLst>
          </p:cNvPr>
          <p:cNvSpPr/>
          <p:nvPr/>
        </p:nvSpPr>
        <p:spPr>
          <a:xfrm>
            <a:off x="4288065" y="1899165"/>
            <a:ext cx="3657600" cy="368547"/>
          </a:xfrm>
          <a:prstGeom prst="chevron">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KPI Creation and Evaluation</a:t>
            </a:r>
          </a:p>
        </p:txBody>
      </p:sp>
      <p:sp>
        <p:nvSpPr>
          <p:cNvPr id="9" name="Arrow: Chevron 8">
            <a:extLst>
              <a:ext uri="{FF2B5EF4-FFF2-40B4-BE49-F238E27FC236}">
                <a16:creationId xmlns:a16="http://schemas.microsoft.com/office/drawing/2014/main" id="{BA0D4DDD-1C27-2B58-A6AD-7CAFA799AE3D}"/>
              </a:ext>
            </a:extLst>
          </p:cNvPr>
          <p:cNvSpPr/>
          <p:nvPr/>
        </p:nvSpPr>
        <p:spPr>
          <a:xfrm>
            <a:off x="8241794" y="1899165"/>
            <a:ext cx="3657600" cy="368547"/>
          </a:xfrm>
          <a:prstGeom prst="chevron">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Potential Improvements</a:t>
            </a:r>
          </a:p>
        </p:txBody>
      </p:sp>
      <p:sp>
        <p:nvSpPr>
          <p:cNvPr id="10" name="Text Placeholder 3">
            <a:extLst>
              <a:ext uri="{FF2B5EF4-FFF2-40B4-BE49-F238E27FC236}">
                <a16:creationId xmlns:a16="http://schemas.microsoft.com/office/drawing/2014/main" id="{47CE6245-B0F5-980A-8C3E-9B48535E6C9C}"/>
              </a:ext>
            </a:extLst>
          </p:cNvPr>
          <p:cNvSpPr txBox="1">
            <a:spLocks/>
          </p:cNvSpPr>
          <p:nvPr/>
        </p:nvSpPr>
        <p:spPr>
          <a:xfrm>
            <a:off x="4288065" y="2453163"/>
            <a:ext cx="3453855" cy="3244094"/>
          </a:xfrm>
          <a:prstGeom prst="rect">
            <a:avLst/>
          </a:prstGeom>
        </p:spPr>
        <p:txBody>
          <a:bodyPr vert="horz" lIns="0" tIns="0" rIns="0" bIns="0" rtlCol="0">
            <a:normAutofit lnSpcReduction="10000"/>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600" b="0" i="0" kern="1200" normalizeH="0" baseline="0">
                <a:solidFill>
                  <a:schemeClr val="bg1"/>
                </a:solidFill>
                <a:latin typeface="Franklin Gothic Book" panose="020B05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altLang="en-US" b="1"/>
              <a:t>Measure delivery frequency </a:t>
            </a:r>
            <a:r>
              <a:rPr lang="en-US" altLang="en-US"/>
              <a:t>per customer and evaluate the impact of multiple shipments on logistics costs.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lang="en-US" altLang="en-US"/>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altLang="en-US" b="1"/>
              <a:t>Assess warehouse utilization</a:t>
            </a:r>
            <a:r>
              <a:rPr lang="en-US" altLang="en-US"/>
              <a:t>, delivery distances, and cost per shipment to quantify supply chain efficiency.</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lang="en-US" altLang="en-US"/>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lang="en-US" altLang="en-US" b="1"/>
              <a:t>Visualize current customer-to-warehouse mapping </a:t>
            </a:r>
            <a:r>
              <a:rPr lang="en-US" altLang="en-US"/>
              <a:t>and explore alternative configurations for optimization </a:t>
            </a:r>
          </a:p>
          <a:p>
            <a:endParaRPr lang="en-US"/>
          </a:p>
        </p:txBody>
      </p:sp>
      <p:sp>
        <p:nvSpPr>
          <p:cNvPr id="14" name="Text Placeholder 3">
            <a:extLst>
              <a:ext uri="{FF2B5EF4-FFF2-40B4-BE49-F238E27FC236}">
                <a16:creationId xmlns:a16="http://schemas.microsoft.com/office/drawing/2014/main" id="{C97E7B3D-CA16-15A0-07AF-B9F5B5D25259}"/>
              </a:ext>
            </a:extLst>
          </p:cNvPr>
          <p:cNvSpPr txBox="1">
            <a:spLocks/>
          </p:cNvSpPr>
          <p:nvPr/>
        </p:nvSpPr>
        <p:spPr>
          <a:xfrm>
            <a:off x="8276547" y="2453163"/>
            <a:ext cx="3453855" cy="3244094"/>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600" b="0" i="0" kern="1200" normalizeH="0" baseline="0">
                <a:solidFill>
                  <a:schemeClr val="bg1"/>
                </a:solidFill>
                <a:latin typeface="Franklin Gothic Book" panose="020B05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defTabSz="914400" eaLnBrk="0" fontAlgn="base" hangingPunct="0">
              <a:spcBef>
                <a:spcPct val="0"/>
              </a:spcBef>
              <a:spcAft>
                <a:spcPct val="0"/>
              </a:spcAft>
              <a:buFont typeface="Wingdings" panose="05000000000000000000" pitchFamily="2" charset="2"/>
              <a:buChar char="§"/>
            </a:pPr>
            <a:r>
              <a:rPr lang="en-US" altLang="en-US" b="1"/>
              <a:t>Reduce redundant deliveries </a:t>
            </a:r>
            <a:r>
              <a:rPr lang="en-US" altLang="en-US"/>
              <a:t>by optimizing shipment consolidation strategies to minimize logistics costs.</a:t>
            </a:r>
          </a:p>
          <a:p>
            <a:pPr defTabSz="914400" eaLnBrk="0" fontAlgn="base" hangingPunct="0">
              <a:spcBef>
                <a:spcPct val="0"/>
              </a:spcBef>
              <a:spcAft>
                <a:spcPct val="0"/>
              </a:spcAft>
              <a:buFont typeface="Wingdings" panose="05000000000000000000" pitchFamily="2" charset="2"/>
              <a:buChar char="§"/>
            </a:pPr>
            <a:endParaRPr lang="en-US" altLang="en-US"/>
          </a:p>
          <a:p>
            <a:pPr defTabSz="914400" eaLnBrk="0" fontAlgn="base" hangingPunct="0">
              <a:spcBef>
                <a:spcPct val="0"/>
              </a:spcBef>
              <a:spcAft>
                <a:spcPct val="0"/>
              </a:spcAft>
              <a:buFont typeface="Wingdings" panose="05000000000000000000" pitchFamily="2" charset="2"/>
              <a:buChar char="§"/>
            </a:pPr>
            <a:r>
              <a:rPr lang="en-US" altLang="en-US"/>
              <a:t>Implement </a:t>
            </a:r>
            <a:r>
              <a:rPr lang="en-US" altLang="en-US" b="1"/>
              <a:t>dynamic customer-to-warehouse mapping </a:t>
            </a:r>
            <a:r>
              <a:rPr lang="en-US" altLang="en-US"/>
              <a:t>to distribute supply more efficiently.</a:t>
            </a:r>
          </a:p>
          <a:p>
            <a:pPr defTabSz="914400" eaLnBrk="0" fontAlgn="base" hangingPunct="0">
              <a:spcBef>
                <a:spcPct val="0"/>
              </a:spcBef>
              <a:spcAft>
                <a:spcPct val="0"/>
              </a:spcAft>
              <a:buFont typeface="Wingdings" panose="05000000000000000000" pitchFamily="2" charset="2"/>
              <a:buChar char="§"/>
            </a:pPr>
            <a:endParaRPr lang="en-US" altLang="en-US"/>
          </a:p>
          <a:p>
            <a:pPr defTabSz="914400" eaLnBrk="0" fontAlgn="base" hangingPunct="0">
              <a:spcBef>
                <a:spcPct val="0"/>
              </a:spcBef>
              <a:spcAft>
                <a:spcPct val="0"/>
              </a:spcAft>
              <a:buFont typeface="Wingdings" panose="05000000000000000000" pitchFamily="2" charset="2"/>
              <a:buChar char="§"/>
            </a:pPr>
            <a:r>
              <a:rPr lang="en-US" altLang="en-US"/>
              <a:t>Identify </a:t>
            </a:r>
            <a:r>
              <a:rPr lang="en-US" altLang="en-US" b="1"/>
              <a:t>opportunities for route optimization</a:t>
            </a:r>
            <a:r>
              <a:rPr lang="en-US" altLang="en-US"/>
              <a:t>, warehouse repositioning, or demand forecasting to enhance efficiency. </a:t>
            </a:r>
          </a:p>
        </p:txBody>
      </p:sp>
    </p:spTree>
    <p:extLst>
      <p:ext uri="{BB962C8B-B14F-4D97-AF65-F5344CB8AC3E}">
        <p14:creationId xmlns:p14="http://schemas.microsoft.com/office/powerpoint/2010/main" val="19871281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8436E9-F93E-F731-D439-0C4EF72960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DBD1D0-23C6-0E46-3D7B-98AC3E70225A}"/>
              </a:ext>
            </a:extLst>
          </p:cNvPr>
          <p:cNvSpPr>
            <a:spLocks noGrp="1"/>
          </p:cNvSpPr>
          <p:nvPr>
            <p:ph type="ctrTitle"/>
          </p:nvPr>
        </p:nvSpPr>
        <p:spPr/>
        <p:txBody>
          <a:bodyPr/>
          <a:lstStyle/>
          <a:p>
            <a:r>
              <a:rPr lang="en-US"/>
              <a:t>Business to Analytics Problem Framing</a:t>
            </a:r>
          </a:p>
        </p:txBody>
      </p:sp>
      <p:sp>
        <p:nvSpPr>
          <p:cNvPr id="3" name="Subtitle 2">
            <a:extLst>
              <a:ext uri="{FF2B5EF4-FFF2-40B4-BE49-F238E27FC236}">
                <a16:creationId xmlns:a16="http://schemas.microsoft.com/office/drawing/2014/main" id="{60E57880-E1E3-C88B-E315-F079100966C8}"/>
              </a:ext>
            </a:extLst>
          </p:cNvPr>
          <p:cNvSpPr>
            <a:spLocks noGrp="1"/>
          </p:cNvSpPr>
          <p:nvPr>
            <p:ph type="subTitle" idx="1"/>
          </p:nvPr>
        </p:nvSpPr>
        <p:spPr/>
        <p:txBody>
          <a:bodyPr/>
          <a:lstStyle/>
          <a:p>
            <a:r>
              <a:rPr lang="en-US"/>
              <a:t>The prioritization of tasks for our analytical process would look as below: </a:t>
            </a:r>
          </a:p>
        </p:txBody>
      </p:sp>
      <p:sp>
        <p:nvSpPr>
          <p:cNvPr id="4" name="Text Placeholder 3">
            <a:extLst>
              <a:ext uri="{FF2B5EF4-FFF2-40B4-BE49-F238E27FC236}">
                <a16:creationId xmlns:a16="http://schemas.microsoft.com/office/drawing/2014/main" id="{52A7F106-6CD9-D00F-7D4F-6DD9A35ABE99}"/>
              </a:ext>
            </a:extLst>
          </p:cNvPr>
          <p:cNvSpPr>
            <a:spLocks noGrp="1"/>
          </p:cNvSpPr>
          <p:nvPr>
            <p:ph type="body" sz="quarter" idx="14"/>
          </p:nvPr>
        </p:nvSpPr>
        <p:spPr/>
        <p:txBody>
          <a:bodyPr>
            <a:noAutofit/>
          </a:bodyPr>
          <a:lstStyle/>
          <a:p>
            <a:pPr marL="342900" indent="-342900">
              <a:buFont typeface="+mj-lt"/>
              <a:buAutoNum type="arabicPeriod"/>
            </a:pPr>
            <a:r>
              <a:rPr lang="en-US" b="1"/>
              <a:t>Analyze shipment data</a:t>
            </a:r>
            <a:r>
              <a:rPr lang="en-US"/>
              <a:t> to identify customers receiving multiple deliveries and quantify cost inefficiencies.</a:t>
            </a:r>
          </a:p>
          <a:p>
            <a:pPr marL="342900" indent="-342900">
              <a:buFont typeface="+mj-lt"/>
              <a:buAutoNum type="arabicPeriod"/>
            </a:pPr>
            <a:r>
              <a:rPr lang="en-US" b="1"/>
              <a:t>Analyze seasonal trends</a:t>
            </a:r>
            <a:r>
              <a:rPr lang="en-US"/>
              <a:t> to determine demand fluctuations and identify areas for better inventory planning.</a:t>
            </a:r>
          </a:p>
          <a:p>
            <a:pPr marL="342900" indent="-342900">
              <a:buFont typeface="+mj-lt"/>
              <a:buAutoNum type="arabicPeriod"/>
            </a:pPr>
            <a:r>
              <a:rPr lang="en-US" b="1"/>
              <a:t>Measure KPIs</a:t>
            </a:r>
            <a:r>
              <a:rPr lang="en-US"/>
              <a:t> such as delivery frequency, cost per shipment, and warehouse utilization to establish a baseline.</a:t>
            </a:r>
            <a:endParaRPr lang="en-US" b="1"/>
          </a:p>
          <a:p>
            <a:pPr marL="342900" indent="-342900">
              <a:buFont typeface="+mj-lt"/>
              <a:buAutoNum type="arabicPeriod"/>
            </a:pPr>
            <a:r>
              <a:rPr lang="en-US" b="1"/>
              <a:t>Assess customer-to-warehouse mapping</a:t>
            </a:r>
            <a:r>
              <a:rPr lang="en-US"/>
              <a:t> and identify potential inefficiencies in the one-to-one mapping strategy.</a:t>
            </a:r>
            <a:endParaRPr lang="en-US" b="1"/>
          </a:p>
          <a:p>
            <a:pPr marL="342900" indent="-342900">
              <a:buFont typeface="+mj-lt"/>
              <a:buAutoNum type="arabicPeriod"/>
            </a:pPr>
            <a:r>
              <a:rPr lang="en-US" b="1"/>
              <a:t>Explore customer-to-warehouse reallocation</a:t>
            </a:r>
            <a:r>
              <a:rPr lang="en-US"/>
              <a:t> by simulating one-to-many mappings and measuring expected efficiency gains.</a:t>
            </a:r>
            <a:endParaRPr lang="en-US" b="1"/>
          </a:p>
          <a:p>
            <a:pPr marL="342900" indent="-342900">
              <a:buFont typeface="+mj-lt"/>
              <a:buAutoNum type="arabicPeriod"/>
            </a:pPr>
            <a:r>
              <a:rPr lang="en-US" b="1"/>
              <a:t>Develop shipment consolidation strategies</a:t>
            </a:r>
            <a:r>
              <a:rPr lang="en-US"/>
              <a:t> to reduce redundant deliveries while maintaining service levels.</a:t>
            </a:r>
          </a:p>
          <a:p>
            <a:pPr marL="342900" indent="-342900">
              <a:buFont typeface="+mj-lt"/>
              <a:buAutoNum type="arabicPeriod"/>
            </a:pPr>
            <a:r>
              <a:rPr lang="en-US" b="1"/>
              <a:t>Explore establishing new warehouses/fulfillment centers </a:t>
            </a:r>
            <a:r>
              <a:rPr lang="en-US"/>
              <a:t>in new locations in the AgReliant network to improve delivery efficiency</a:t>
            </a:r>
            <a:endParaRPr lang="en-US" b="1"/>
          </a:p>
        </p:txBody>
      </p:sp>
      <p:sp>
        <p:nvSpPr>
          <p:cNvPr id="5" name="Date Placeholder 4">
            <a:extLst>
              <a:ext uri="{FF2B5EF4-FFF2-40B4-BE49-F238E27FC236}">
                <a16:creationId xmlns:a16="http://schemas.microsoft.com/office/drawing/2014/main" id="{270F6F01-594A-1DF3-57AD-F8329592294F}"/>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47A9A36-4EB0-BF46-AE48-7CDA251B954B}" type="datetime1">
              <a:rPr kumimoji="0" lang="en-US" sz="1000" b="0" i="0" u="none" strike="noStrike" kern="1200" cap="none" spc="0" normalizeH="0" baseline="0" noProof="0" smtClean="0">
                <a:ln>
                  <a:noFill/>
                </a:ln>
                <a:solidFill>
                  <a:srgbClr val="000000">
                    <a:alpha val="70000"/>
                  </a:srgbClr>
                </a:solidFill>
                <a:effectLst/>
                <a:uLnTx/>
                <a:uFillTx/>
                <a:latin typeface="Franklin Gothic Book" panose="020B05030201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3/27/2025</a:t>
            </a:fld>
            <a:endParaRPr kumimoji="0" lang="en-US" sz="1000" b="0" i="0" u="none" strike="noStrike" kern="1200" cap="none" spc="0" normalizeH="0" baseline="0" noProof="0">
              <a:ln>
                <a:noFill/>
              </a:ln>
              <a:solidFill>
                <a:srgbClr val="000000">
                  <a:alpha val="70000"/>
                </a:srgbClr>
              </a:solidFill>
              <a:effectLst/>
              <a:uLnTx/>
              <a:uFillTx/>
              <a:latin typeface="Franklin Gothic Book" panose="020B0503020102020204" pitchFamily="34" charset="0"/>
              <a:ea typeface="+mn-ea"/>
              <a:cs typeface="+mn-cs"/>
            </a:endParaRPr>
          </a:p>
        </p:txBody>
      </p:sp>
      <p:sp>
        <p:nvSpPr>
          <p:cNvPr id="6" name="Slide Number Placeholder 5">
            <a:extLst>
              <a:ext uri="{FF2B5EF4-FFF2-40B4-BE49-F238E27FC236}">
                <a16:creationId xmlns:a16="http://schemas.microsoft.com/office/drawing/2014/main" id="{C7922DDA-23A2-A17B-7D78-C873E1A2B3C3}"/>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Franklin Gothic Book" panose="020B0503020102020204"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58</a:t>
            </a:fld>
            <a:endParaRPr kumimoji="0" lang="en-US" sz="1000" b="1" i="0" u="none" strike="noStrike" kern="1200" cap="none" spc="0" normalizeH="0" baseline="0" noProof="0">
              <a:ln>
                <a:noFill/>
              </a:ln>
              <a:solidFill>
                <a:srgbClr val="000000"/>
              </a:solidFill>
              <a:effectLst/>
              <a:uLnTx/>
              <a:uFillTx/>
              <a:latin typeface="Franklin Gothic Book" panose="020B0503020102020204" pitchFamily="34" charset="0"/>
              <a:ea typeface="+mn-ea"/>
              <a:cs typeface="+mn-cs"/>
            </a:endParaRPr>
          </a:p>
        </p:txBody>
      </p:sp>
    </p:spTree>
    <p:extLst>
      <p:ext uri="{BB962C8B-B14F-4D97-AF65-F5344CB8AC3E}">
        <p14:creationId xmlns:p14="http://schemas.microsoft.com/office/powerpoint/2010/main" val="9003494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FF90B-4F4A-0FBB-1CE4-EF7882B7A3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8B490A-6B4A-0CE8-79E3-1DE96A5B7CCE}"/>
              </a:ext>
            </a:extLst>
          </p:cNvPr>
          <p:cNvSpPr>
            <a:spLocks noGrp="1"/>
          </p:cNvSpPr>
          <p:nvPr>
            <p:ph type="ctrTitle"/>
          </p:nvPr>
        </p:nvSpPr>
        <p:spPr/>
        <p:txBody>
          <a:bodyPr/>
          <a:lstStyle/>
          <a:p>
            <a:r>
              <a:rPr lang="en-US">
                <a:latin typeface="Franklin Gothic Book"/>
              </a:rPr>
              <a:t>Data Learnings</a:t>
            </a:r>
            <a:endParaRPr lang="en-US"/>
          </a:p>
        </p:txBody>
      </p:sp>
      <p:sp>
        <p:nvSpPr>
          <p:cNvPr id="3" name="Subtitle 2">
            <a:extLst>
              <a:ext uri="{FF2B5EF4-FFF2-40B4-BE49-F238E27FC236}">
                <a16:creationId xmlns:a16="http://schemas.microsoft.com/office/drawing/2014/main" id="{8397696F-BC84-547E-CEBE-8F4D1083318D}"/>
              </a:ext>
            </a:extLst>
          </p:cNvPr>
          <p:cNvSpPr>
            <a:spLocks noGrp="1"/>
          </p:cNvSpPr>
          <p:nvPr>
            <p:ph type="subTitle" idx="1"/>
          </p:nvPr>
        </p:nvSpPr>
        <p:spPr/>
        <p:txBody>
          <a:bodyPr/>
          <a:lstStyle/>
          <a:p>
            <a:r>
              <a:rPr lang="en-US">
                <a:latin typeface="Franklin Gothic Book"/>
              </a:rPr>
              <a:t>Below are the learnings from the dataset so far:</a:t>
            </a:r>
            <a:endParaRPr lang="en-US"/>
          </a:p>
        </p:txBody>
      </p:sp>
      <p:sp>
        <p:nvSpPr>
          <p:cNvPr id="4" name="Text Placeholder 3">
            <a:extLst>
              <a:ext uri="{FF2B5EF4-FFF2-40B4-BE49-F238E27FC236}">
                <a16:creationId xmlns:a16="http://schemas.microsoft.com/office/drawing/2014/main" id="{E51A5A29-5230-2E86-E6B9-845FB1385B4D}"/>
              </a:ext>
            </a:extLst>
          </p:cNvPr>
          <p:cNvSpPr>
            <a:spLocks noGrp="1"/>
          </p:cNvSpPr>
          <p:nvPr>
            <p:ph type="body" sz="quarter" idx="14"/>
          </p:nvPr>
        </p:nvSpPr>
        <p:spPr>
          <a:xfrm>
            <a:off x="2627956" y="1717364"/>
            <a:ext cx="7366000" cy="4135437"/>
          </a:xfrm>
        </p:spPr>
        <p:txBody>
          <a:bodyPr vert="horz" lIns="0" tIns="0" rIns="0" bIns="0" rtlCol="0" anchor="t">
            <a:noAutofit/>
          </a:bodyPr>
          <a:lstStyle/>
          <a:p>
            <a:pPr marL="342900" indent="-342900">
              <a:buAutoNum type="arabicPeriod"/>
            </a:pPr>
            <a:r>
              <a:rPr lang="en-US" b="1">
                <a:latin typeface="Franklin Gothic Book"/>
              </a:rPr>
              <a:t>Beginning Inventory table</a:t>
            </a:r>
            <a:r>
              <a:rPr lang="en-US">
                <a:latin typeface="Franklin Gothic Book"/>
              </a:rPr>
              <a:t> contains the carry forward inventory from the previous FY </a:t>
            </a:r>
          </a:p>
          <a:p>
            <a:pPr marL="342900" indent="-342900">
              <a:buAutoNum type="arabicPeriod"/>
            </a:pPr>
            <a:r>
              <a:rPr lang="en-US" b="1">
                <a:latin typeface="Franklin Gothic Book"/>
              </a:rPr>
              <a:t>Bagging Activities table</a:t>
            </a:r>
            <a:r>
              <a:rPr lang="en-US">
                <a:latin typeface="Franklin Gothic Book"/>
              </a:rPr>
              <a:t> contains the seed production data for that FY </a:t>
            </a:r>
            <a:endParaRPr lang="en-US">
              <a:cs typeface="Arial"/>
            </a:endParaRPr>
          </a:p>
          <a:p>
            <a:pPr marL="342900" indent="-342900">
              <a:buAutoNum type="arabicPeriod"/>
            </a:pPr>
            <a:r>
              <a:rPr lang="en-US" b="1">
                <a:latin typeface="Franklin Gothic Book"/>
              </a:rPr>
              <a:t>Dispo Activities table</a:t>
            </a:r>
            <a:r>
              <a:rPr lang="en-US">
                <a:latin typeface="Franklin Gothic Book"/>
              </a:rPr>
              <a:t> contains data about quantities disposed due to QA failure or because they’re orphan units </a:t>
            </a:r>
          </a:p>
          <a:p>
            <a:pPr marL="342900" indent="-342900">
              <a:buAutoNum type="arabicPeriod"/>
            </a:pPr>
            <a:r>
              <a:rPr lang="en-US" b="1">
                <a:latin typeface="Franklin Gothic Book"/>
              </a:rPr>
              <a:t>Location Transfer table</a:t>
            </a:r>
            <a:r>
              <a:rPr lang="en-US">
                <a:latin typeface="Franklin Gothic Book"/>
              </a:rPr>
              <a:t> contains data about transfers between warehouses, with the activity code indicating the type of inventory activity (SAIL refers to a shipment made to a customer, </a:t>
            </a:r>
            <a:r>
              <a:rPr lang="en-US" err="1">
                <a:latin typeface="Franklin Gothic Book"/>
              </a:rPr>
              <a:t>BegBal</a:t>
            </a:r>
            <a:r>
              <a:rPr lang="en-US">
                <a:latin typeface="Franklin Gothic Book"/>
              </a:rPr>
              <a:t> is the beginning balance of the warehouse) </a:t>
            </a:r>
          </a:p>
          <a:p>
            <a:pPr marL="342900" indent="-342900">
              <a:buAutoNum type="arabicPeriod"/>
            </a:pPr>
            <a:r>
              <a:rPr lang="en-US" b="1">
                <a:latin typeface="Franklin Gothic Book"/>
              </a:rPr>
              <a:t>Shipments table</a:t>
            </a:r>
            <a:r>
              <a:rPr lang="en-US">
                <a:latin typeface="Franklin Gothic Book"/>
              </a:rPr>
              <a:t> contains data regarding orders made to customers, and the Returns table contains data regarding customer returns </a:t>
            </a:r>
          </a:p>
          <a:p>
            <a:pPr marL="342900" indent="-342900">
              <a:buAutoNum type="arabicPeriod"/>
            </a:pPr>
            <a:endParaRPr lang="en-US"/>
          </a:p>
          <a:p>
            <a:pPr marL="342900" indent="-342900">
              <a:buAutoNum type="arabicPeriod"/>
            </a:pPr>
            <a:endParaRPr lang="en-US"/>
          </a:p>
        </p:txBody>
      </p:sp>
      <p:sp>
        <p:nvSpPr>
          <p:cNvPr id="5" name="Date Placeholder 4">
            <a:extLst>
              <a:ext uri="{FF2B5EF4-FFF2-40B4-BE49-F238E27FC236}">
                <a16:creationId xmlns:a16="http://schemas.microsoft.com/office/drawing/2014/main" id="{0D0AB632-6140-E0D1-F211-AC11F19C9EAB}"/>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47A9A36-4EB0-BF46-AE48-7CDA251B954B}" type="datetime1">
              <a:rPr kumimoji="0" lang="en-US" sz="1000" b="0" i="0" u="none" strike="noStrike" kern="1200" cap="none" spc="0" normalizeH="0" baseline="0" noProof="0" smtClean="0">
                <a:ln>
                  <a:noFill/>
                </a:ln>
                <a:solidFill>
                  <a:srgbClr val="000000">
                    <a:alpha val="70000"/>
                  </a:srgbClr>
                </a:solidFill>
                <a:effectLst/>
                <a:uLnTx/>
                <a:uFillTx/>
                <a:latin typeface="Franklin Gothic Book" panose="020B05030201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3/27/2025</a:t>
            </a:fld>
            <a:endParaRPr kumimoji="0" lang="en-US" sz="1000" b="0" i="0" u="none" strike="noStrike" kern="1200" cap="none" spc="0" normalizeH="0" baseline="0" noProof="0">
              <a:ln>
                <a:noFill/>
              </a:ln>
              <a:solidFill>
                <a:srgbClr val="000000">
                  <a:alpha val="70000"/>
                </a:srgbClr>
              </a:solidFill>
              <a:effectLst/>
              <a:uLnTx/>
              <a:uFillTx/>
              <a:latin typeface="Franklin Gothic Book" panose="020B0503020102020204" pitchFamily="34" charset="0"/>
              <a:ea typeface="+mn-ea"/>
              <a:cs typeface="+mn-cs"/>
            </a:endParaRPr>
          </a:p>
        </p:txBody>
      </p:sp>
      <p:sp>
        <p:nvSpPr>
          <p:cNvPr id="6" name="Slide Number Placeholder 5">
            <a:extLst>
              <a:ext uri="{FF2B5EF4-FFF2-40B4-BE49-F238E27FC236}">
                <a16:creationId xmlns:a16="http://schemas.microsoft.com/office/drawing/2014/main" id="{A92350B3-B54F-B2E2-8E0C-272319A6A819}"/>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Franklin Gothic Book" panose="020B0503020102020204"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59</a:t>
            </a:fld>
            <a:endParaRPr kumimoji="0" lang="en-US" sz="1000" b="1" i="0" u="none" strike="noStrike" kern="1200" cap="none" spc="0" normalizeH="0" baseline="0" noProof="0">
              <a:ln>
                <a:noFill/>
              </a:ln>
              <a:solidFill>
                <a:srgbClr val="000000"/>
              </a:solidFill>
              <a:effectLst/>
              <a:uLnTx/>
              <a:uFillTx/>
              <a:latin typeface="Franklin Gothic Book" panose="020B0503020102020204" pitchFamily="34" charset="0"/>
              <a:ea typeface="+mn-ea"/>
              <a:cs typeface="+mn-cs"/>
            </a:endParaRPr>
          </a:p>
        </p:txBody>
      </p:sp>
    </p:spTree>
    <p:extLst>
      <p:ext uri="{BB962C8B-B14F-4D97-AF65-F5344CB8AC3E}">
        <p14:creationId xmlns:p14="http://schemas.microsoft.com/office/powerpoint/2010/main" val="1815226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C77F4-75D8-2207-8F5E-03C0B5D7BE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52370A-A8AD-7924-01E5-65E95E262D66}"/>
              </a:ext>
            </a:extLst>
          </p:cNvPr>
          <p:cNvSpPr>
            <a:spLocks noGrp="1"/>
          </p:cNvSpPr>
          <p:nvPr>
            <p:ph type="ctrTitle"/>
          </p:nvPr>
        </p:nvSpPr>
        <p:spPr>
          <a:xfrm>
            <a:off x="2647198" y="1501742"/>
            <a:ext cx="7449301" cy="1994392"/>
          </a:xfrm>
        </p:spPr>
        <p:txBody>
          <a:bodyPr/>
          <a:lstStyle/>
          <a:p>
            <a:r>
              <a:rPr lang="en-US"/>
              <a:t>Problem Statement 1: </a:t>
            </a:r>
            <a:br>
              <a:rPr lang="en-US"/>
            </a:br>
            <a:r>
              <a:rPr lang="en-US"/>
              <a:t>increased intercompany transfers</a:t>
            </a:r>
          </a:p>
        </p:txBody>
      </p:sp>
      <p:sp>
        <p:nvSpPr>
          <p:cNvPr id="4" name="Date Placeholder 3">
            <a:extLst>
              <a:ext uri="{FF2B5EF4-FFF2-40B4-BE49-F238E27FC236}">
                <a16:creationId xmlns:a16="http://schemas.microsoft.com/office/drawing/2014/main" id="{C11D5CD8-C11A-4F5E-1C7E-6AEA998F3FC8}"/>
              </a:ext>
            </a:extLst>
          </p:cNvPr>
          <p:cNvSpPr>
            <a:spLocks noGrp="1"/>
          </p:cNvSpPr>
          <p:nvPr>
            <p:ph type="dt" sz="half" idx="10"/>
          </p:nvPr>
        </p:nvSpPr>
        <p:spPr/>
        <p:txBody>
          <a:bodyPr/>
          <a:lstStyle/>
          <a:p>
            <a:fld id="{D47A9A36-4EB0-BF46-AE48-7CDA251B954B}" type="datetime1">
              <a:rPr lang="en-US" smtClean="0"/>
              <a:pPr/>
              <a:t>3/27/2025</a:t>
            </a:fld>
            <a:endParaRPr lang="en-US"/>
          </a:p>
        </p:txBody>
      </p:sp>
      <p:sp>
        <p:nvSpPr>
          <p:cNvPr id="5" name="Slide Number Placeholder 4">
            <a:extLst>
              <a:ext uri="{FF2B5EF4-FFF2-40B4-BE49-F238E27FC236}">
                <a16:creationId xmlns:a16="http://schemas.microsoft.com/office/drawing/2014/main" id="{F13E1993-ED12-28AB-B38C-AEFBFECC979A}"/>
              </a:ext>
            </a:extLst>
          </p:cNvPr>
          <p:cNvSpPr>
            <a:spLocks noGrp="1"/>
          </p:cNvSpPr>
          <p:nvPr>
            <p:ph type="sldNum" sz="quarter" idx="12"/>
          </p:nvPr>
        </p:nvSpPr>
        <p:spPr/>
        <p:txBody>
          <a:bodyPr/>
          <a:lstStyle/>
          <a:p>
            <a:fld id="{8A7A6979-0714-4377-B894-6BE4C2D6E202}" type="slidenum">
              <a:rPr lang="en-US" smtClean="0"/>
              <a:pPr/>
              <a:t>6</a:t>
            </a:fld>
            <a:endParaRPr lang="en-US"/>
          </a:p>
        </p:txBody>
      </p:sp>
    </p:spTree>
    <p:extLst>
      <p:ext uri="{BB962C8B-B14F-4D97-AF65-F5344CB8AC3E}">
        <p14:creationId xmlns:p14="http://schemas.microsoft.com/office/powerpoint/2010/main" val="26669947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97DC7B-339F-7ADF-5D1B-43C6A03356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35C14C-4BFC-C458-297E-A5A05AA0636B}"/>
              </a:ext>
            </a:extLst>
          </p:cNvPr>
          <p:cNvSpPr>
            <a:spLocks noGrp="1"/>
          </p:cNvSpPr>
          <p:nvPr>
            <p:ph type="ctrTitle"/>
          </p:nvPr>
        </p:nvSpPr>
        <p:spPr/>
        <p:txBody>
          <a:bodyPr/>
          <a:lstStyle/>
          <a:p>
            <a:r>
              <a:rPr lang="en-US">
                <a:latin typeface="Franklin Gothic Book"/>
              </a:rPr>
              <a:t>Data Learnings</a:t>
            </a:r>
            <a:endParaRPr lang="en-US"/>
          </a:p>
        </p:txBody>
      </p:sp>
      <p:sp>
        <p:nvSpPr>
          <p:cNvPr id="3" name="Subtitle 2">
            <a:extLst>
              <a:ext uri="{FF2B5EF4-FFF2-40B4-BE49-F238E27FC236}">
                <a16:creationId xmlns:a16="http://schemas.microsoft.com/office/drawing/2014/main" id="{0951AE2D-3B03-335D-74F3-9D0FAF3E40CA}"/>
              </a:ext>
            </a:extLst>
          </p:cNvPr>
          <p:cNvSpPr>
            <a:spLocks noGrp="1"/>
          </p:cNvSpPr>
          <p:nvPr>
            <p:ph type="subTitle" idx="1"/>
          </p:nvPr>
        </p:nvSpPr>
        <p:spPr/>
        <p:txBody>
          <a:bodyPr/>
          <a:lstStyle/>
          <a:p>
            <a:r>
              <a:rPr lang="en-US">
                <a:latin typeface="Franklin Gothic Book"/>
              </a:rPr>
              <a:t>Below are the specific caveats/features of the columns:</a:t>
            </a:r>
            <a:endParaRPr lang="en-US"/>
          </a:p>
        </p:txBody>
      </p:sp>
      <p:sp>
        <p:nvSpPr>
          <p:cNvPr id="4" name="Text Placeholder 3">
            <a:extLst>
              <a:ext uri="{FF2B5EF4-FFF2-40B4-BE49-F238E27FC236}">
                <a16:creationId xmlns:a16="http://schemas.microsoft.com/office/drawing/2014/main" id="{C082C177-DF79-0213-B83C-031F0256189D}"/>
              </a:ext>
            </a:extLst>
          </p:cNvPr>
          <p:cNvSpPr>
            <a:spLocks noGrp="1"/>
          </p:cNvSpPr>
          <p:nvPr>
            <p:ph type="body" sz="quarter" idx="14"/>
          </p:nvPr>
        </p:nvSpPr>
        <p:spPr>
          <a:xfrm>
            <a:off x="2627956" y="1717364"/>
            <a:ext cx="7366000" cy="4135437"/>
          </a:xfrm>
        </p:spPr>
        <p:txBody>
          <a:bodyPr vert="horz" lIns="0" tIns="0" rIns="0" bIns="0" rtlCol="0" anchor="t">
            <a:noAutofit/>
          </a:bodyPr>
          <a:lstStyle/>
          <a:p>
            <a:pPr marL="342900" indent="-342900">
              <a:buAutoNum type="arabicPeriod"/>
            </a:pPr>
            <a:r>
              <a:rPr lang="en-US" b="1">
                <a:latin typeface="Franklin Gothic Book"/>
              </a:rPr>
              <a:t>Parent0</a:t>
            </a:r>
            <a:r>
              <a:rPr lang="en-US">
                <a:latin typeface="Franklin Gothic Book"/>
              </a:rPr>
              <a:t> – an ID column that identifies the corn hybrid, it is a 10 digit code. If it ends with ‘R’ as the 11th digit, then the hybrid is used for Refuge in Bag (95-5 GMO to Non GMO corn mix to help with pest resistance to the GMO activity) </a:t>
            </a:r>
            <a:endParaRPr lang="en-US"/>
          </a:p>
          <a:p>
            <a:pPr marL="342900" indent="-342900">
              <a:buAutoNum type="arabicPeriod"/>
            </a:pPr>
            <a:r>
              <a:rPr lang="en-US" b="1">
                <a:latin typeface="Franklin Gothic Book"/>
              </a:rPr>
              <a:t>Net units</a:t>
            </a:r>
            <a:r>
              <a:rPr lang="en-US">
                <a:latin typeface="Franklin Gothic Book"/>
              </a:rPr>
              <a:t> – The flow is always calculated relative to the warehouse, hence returns are positive and sales are negative. The unit conversion is already done in the data (we don’t need to multiply by 50 if the unit is boxes) </a:t>
            </a:r>
            <a:endParaRPr lang="en-US"/>
          </a:p>
          <a:p>
            <a:pPr marL="342900" indent="-342900">
              <a:buAutoNum type="arabicPeriod"/>
            </a:pPr>
            <a:r>
              <a:rPr lang="en-US" b="1">
                <a:latin typeface="Franklin Gothic Book"/>
              </a:rPr>
              <a:t>Distance between the warehouses</a:t>
            </a:r>
            <a:r>
              <a:rPr lang="en-US">
                <a:latin typeface="Franklin Gothic Book"/>
              </a:rPr>
              <a:t>, and from the warehouse to the customer to be used as a proxy of cost (this is the main cost, storage costs or inventory turns are out of scope at the moment) </a:t>
            </a:r>
            <a:endParaRPr lang="en-US"/>
          </a:p>
          <a:p>
            <a:pPr marL="342900" indent="-342900">
              <a:buAutoNum type="arabicPeriod"/>
            </a:pPr>
            <a:endParaRPr lang="en-US" b="1"/>
          </a:p>
          <a:p>
            <a:pPr marL="342900" indent="-342900">
              <a:buAutoNum type="arabicPeriod"/>
            </a:pPr>
            <a:endParaRPr lang="en-US"/>
          </a:p>
        </p:txBody>
      </p:sp>
      <p:sp>
        <p:nvSpPr>
          <p:cNvPr id="5" name="Date Placeholder 4">
            <a:extLst>
              <a:ext uri="{FF2B5EF4-FFF2-40B4-BE49-F238E27FC236}">
                <a16:creationId xmlns:a16="http://schemas.microsoft.com/office/drawing/2014/main" id="{1DE5CE08-C76D-133D-F631-E705ADCBE93C}"/>
              </a:ext>
            </a:extLst>
          </p:cNvPr>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47A9A36-4EB0-BF46-AE48-7CDA251B954B}" type="datetime1">
              <a:rPr kumimoji="0" lang="en-US" sz="1000" b="0" i="0" u="none" strike="noStrike" kern="1200" cap="none" spc="0" normalizeH="0" baseline="0" noProof="0" smtClean="0">
                <a:ln>
                  <a:noFill/>
                </a:ln>
                <a:solidFill>
                  <a:srgbClr val="000000">
                    <a:alpha val="70000"/>
                  </a:srgbClr>
                </a:solidFill>
                <a:effectLst/>
                <a:uLnTx/>
                <a:uFillTx/>
                <a:latin typeface="Franklin Gothic Book" panose="020B0503020102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3/27/2025</a:t>
            </a:fld>
            <a:endParaRPr kumimoji="0" lang="en-US" sz="1000" b="0" i="0" u="none" strike="noStrike" kern="1200" cap="none" spc="0" normalizeH="0" baseline="0" noProof="0">
              <a:ln>
                <a:noFill/>
              </a:ln>
              <a:solidFill>
                <a:srgbClr val="000000">
                  <a:alpha val="70000"/>
                </a:srgbClr>
              </a:solidFill>
              <a:effectLst/>
              <a:uLnTx/>
              <a:uFillTx/>
              <a:latin typeface="Franklin Gothic Book" panose="020B0503020102020204" pitchFamily="34" charset="0"/>
              <a:ea typeface="+mn-ea"/>
              <a:cs typeface="+mn-cs"/>
            </a:endParaRPr>
          </a:p>
        </p:txBody>
      </p:sp>
      <p:sp>
        <p:nvSpPr>
          <p:cNvPr id="6" name="Slide Number Placeholder 5">
            <a:extLst>
              <a:ext uri="{FF2B5EF4-FFF2-40B4-BE49-F238E27FC236}">
                <a16:creationId xmlns:a16="http://schemas.microsoft.com/office/drawing/2014/main" id="{65D6FBB2-66A7-0DCF-4DC5-C27DAA2F696B}"/>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000" b="1" i="0" u="none" strike="noStrike" kern="1200" cap="none" spc="0" normalizeH="0" baseline="0" noProof="0" smtClean="0">
                <a:ln>
                  <a:noFill/>
                </a:ln>
                <a:solidFill>
                  <a:srgbClr val="000000"/>
                </a:solidFill>
                <a:effectLst/>
                <a:uLnTx/>
                <a:uFillTx/>
                <a:latin typeface="Franklin Gothic Book" panose="020B0503020102020204" pitchFamily="34" charset="0"/>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60</a:t>
            </a:fld>
            <a:endParaRPr kumimoji="0" lang="en-US" sz="1000" b="1" i="0" u="none" strike="noStrike" kern="1200" cap="none" spc="0" normalizeH="0" baseline="0" noProof="0">
              <a:ln>
                <a:noFill/>
              </a:ln>
              <a:solidFill>
                <a:srgbClr val="000000"/>
              </a:solidFill>
              <a:effectLst/>
              <a:uLnTx/>
              <a:uFillTx/>
              <a:latin typeface="Franklin Gothic Book" panose="020B0503020102020204" pitchFamily="34" charset="0"/>
              <a:ea typeface="+mn-ea"/>
              <a:cs typeface="+mn-cs"/>
            </a:endParaRPr>
          </a:p>
        </p:txBody>
      </p:sp>
    </p:spTree>
    <p:extLst>
      <p:ext uri="{BB962C8B-B14F-4D97-AF65-F5344CB8AC3E}">
        <p14:creationId xmlns:p14="http://schemas.microsoft.com/office/powerpoint/2010/main" val="10777509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44D71-B8D8-8D7C-ABFE-5DFB79830C2C}"/>
              </a:ext>
            </a:extLst>
          </p:cNvPr>
          <p:cNvSpPr>
            <a:spLocks noGrp="1"/>
          </p:cNvSpPr>
          <p:nvPr>
            <p:ph type="ctrTitle"/>
          </p:nvPr>
        </p:nvSpPr>
        <p:spPr/>
        <p:txBody>
          <a:bodyPr/>
          <a:lstStyle/>
          <a:p>
            <a:r>
              <a:rPr lang="en-US">
                <a:latin typeface="Franklin Gothic Book"/>
              </a:rPr>
              <a:t>Problem Statement 1: Delivery Inefficiency</a:t>
            </a:r>
            <a:endParaRPr lang="en-US"/>
          </a:p>
        </p:txBody>
      </p:sp>
      <p:sp>
        <p:nvSpPr>
          <p:cNvPr id="4" name="Text Placeholder 3">
            <a:extLst>
              <a:ext uri="{FF2B5EF4-FFF2-40B4-BE49-F238E27FC236}">
                <a16:creationId xmlns:a16="http://schemas.microsoft.com/office/drawing/2014/main" id="{15C2C5DD-65C9-2F9C-A5D5-5C6E9F84DEB7}"/>
              </a:ext>
            </a:extLst>
          </p:cNvPr>
          <p:cNvSpPr>
            <a:spLocks noGrp="1"/>
          </p:cNvSpPr>
          <p:nvPr>
            <p:ph type="body" sz="quarter" idx="14"/>
          </p:nvPr>
        </p:nvSpPr>
        <p:spPr>
          <a:xfrm>
            <a:off x="1656406" y="1260164"/>
            <a:ext cx="8689975" cy="4630737"/>
          </a:xfrm>
        </p:spPr>
        <p:txBody>
          <a:bodyPr vert="horz" lIns="0" tIns="0" rIns="0" bIns="0" rtlCol="0" anchor="t">
            <a:normAutofit/>
          </a:bodyPr>
          <a:lstStyle/>
          <a:p>
            <a:r>
              <a:rPr lang="en-US" b="1">
                <a:latin typeface="Franklin Gothic Book"/>
              </a:rPr>
              <a:t>Increased Costs:</a:t>
            </a:r>
            <a:r>
              <a:rPr lang="en-US">
                <a:latin typeface="Franklin Gothic Book"/>
              </a:rPr>
              <a:t> Extra shipping leads to higher transportation, warehousing, and handling costs.</a:t>
            </a:r>
          </a:p>
          <a:p>
            <a:pPr lvl="1"/>
            <a:r>
              <a:rPr lang="en-US" b="1">
                <a:latin typeface="Franklin Gothic Book"/>
              </a:rPr>
              <a:t>Higher Transportation Costs:</a:t>
            </a:r>
            <a:r>
              <a:rPr lang="en-US">
                <a:latin typeface="Franklin Gothic Book"/>
              </a:rPr>
              <a:t> More shipments mean additional fuel, labor, and vehicle wear-and-tear expenses</a:t>
            </a:r>
          </a:p>
          <a:p>
            <a:pPr lvl="1"/>
            <a:r>
              <a:rPr lang="en-US" b="1">
                <a:latin typeface="Franklin Gothic Book"/>
              </a:rPr>
              <a:t>Logistical Inefficiencies: </a:t>
            </a:r>
            <a:r>
              <a:rPr lang="en-US">
                <a:latin typeface="Franklin Gothic Book"/>
              </a:rPr>
              <a:t>Increased use of resources like packing materials, warehouse space, and handling time.</a:t>
            </a:r>
          </a:p>
          <a:p>
            <a:r>
              <a:rPr lang="en-US" b="1">
                <a:latin typeface="Franklin Gothic Book"/>
              </a:rPr>
              <a:t>Customer Dissatisfaction:</a:t>
            </a:r>
            <a:r>
              <a:rPr lang="en-US">
                <a:latin typeface="Franklin Gothic Book"/>
              </a:rPr>
              <a:t> Receiving more than needed can confuse or frustrate customers, especially if it complicates their planting schedules.</a:t>
            </a:r>
          </a:p>
          <a:p>
            <a:pPr lvl="1"/>
            <a:r>
              <a:rPr lang="en-US" b="1">
                <a:latin typeface="Franklin Gothic Book"/>
              </a:rPr>
              <a:t>Inconvenience to Farmers:</a:t>
            </a:r>
            <a:r>
              <a:rPr lang="en-US">
                <a:latin typeface="Franklin Gothic Book"/>
              </a:rPr>
              <a:t> Frequent deliveries can disrupt farm operations, requiring farmers to allocate time and resources for multiple shipments.</a:t>
            </a:r>
          </a:p>
          <a:p>
            <a:pPr lvl="1"/>
            <a:r>
              <a:rPr lang="en-US" b="1">
                <a:latin typeface="Franklin Gothic Book"/>
              </a:rPr>
              <a:t>Perceived Lack of Efficiency:</a:t>
            </a:r>
            <a:r>
              <a:rPr lang="en-US">
                <a:latin typeface="Franklin Gothic Book"/>
              </a:rPr>
              <a:t> Farmers may perceive AgReliant as disorganized or unreliable, which could erode trust.</a:t>
            </a:r>
            <a:endParaRPr lang="en-US"/>
          </a:p>
          <a:p>
            <a:pPr lvl="1"/>
            <a:r>
              <a:rPr lang="en-US" b="1">
                <a:latin typeface="Franklin Gothic Book"/>
              </a:rPr>
              <a:t>Potential for Errors:</a:t>
            </a:r>
            <a:r>
              <a:rPr lang="en-US">
                <a:latin typeface="Franklin Gothic Book"/>
              </a:rPr>
              <a:t> More shipments increase the chances of errors like missed items, damaged goods, or delivery to the wrong address.</a:t>
            </a:r>
            <a:endParaRPr lang="en-US"/>
          </a:p>
          <a:p>
            <a:pPr lvl="1"/>
            <a:r>
              <a:rPr lang="en-US">
                <a:latin typeface="Franklin Gothic Book"/>
              </a:rPr>
              <a:t>Farmers may associate frequent shipments with poor planning and service inefficiencies, tarnishing </a:t>
            </a:r>
            <a:r>
              <a:rPr lang="en-US" err="1">
                <a:latin typeface="Franklin Gothic Book"/>
              </a:rPr>
              <a:t>AgReliant's</a:t>
            </a:r>
            <a:r>
              <a:rPr lang="en-US">
                <a:latin typeface="Franklin Gothic Book"/>
              </a:rPr>
              <a:t> reputation as a trusted partner</a:t>
            </a:r>
          </a:p>
          <a:p>
            <a:pPr lvl="1">
              <a:buClr>
                <a:srgbClr val="555960"/>
              </a:buClr>
            </a:pPr>
            <a:endParaRPr lang="en-US">
              <a:solidFill>
                <a:srgbClr val="262626"/>
              </a:solidFill>
            </a:endParaRPr>
          </a:p>
          <a:p>
            <a:pPr lvl="1">
              <a:buClr>
                <a:srgbClr val="555960"/>
              </a:buClr>
            </a:pPr>
            <a:endParaRPr lang="en-US">
              <a:solidFill>
                <a:srgbClr val="262626"/>
              </a:solidFill>
            </a:endParaRPr>
          </a:p>
          <a:p>
            <a:endParaRPr lang="en-US"/>
          </a:p>
          <a:p>
            <a:endParaRPr lang="en-US"/>
          </a:p>
        </p:txBody>
      </p:sp>
      <p:sp>
        <p:nvSpPr>
          <p:cNvPr id="5" name="Date Placeholder 4">
            <a:extLst>
              <a:ext uri="{FF2B5EF4-FFF2-40B4-BE49-F238E27FC236}">
                <a16:creationId xmlns:a16="http://schemas.microsoft.com/office/drawing/2014/main" id="{748ED897-2586-8F25-0E15-BB4B8E36AAA4}"/>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94DA7512-3E00-0677-3118-7FCD8E5FAAE3}"/>
              </a:ext>
            </a:extLst>
          </p:cNvPr>
          <p:cNvSpPr>
            <a:spLocks noGrp="1"/>
          </p:cNvSpPr>
          <p:nvPr>
            <p:ph type="sldNum" sz="quarter" idx="12"/>
          </p:nvPr>
        </p:nvSpPr>
        <p:spPr/>
        <p:txBody>
          <a:bodyPr/>
          <a:lstStyle/>
          <a:p>
            <a:fld id="{8A7A6979-0714-4377-B894-6BE4C2D6E202}" type="slidenum">
              <a:rPr lang="en-US" smtClean="0"/>
              <a:pPr/>
              <a:t>61</a:t>
            </a:fld>
            <a:endParaRPr lang="en-US"/>
          </a:p>
        </p:txBody>
      </p:sp>
    </p:spTree>
    <p:extLst>
      <p:ext uri="{BB962C8B-B14F-4D97-AF65-F5344CB8AC3E}">
        <p14:creationId xmlns:p14="http://schemas.microsoft.com/office/powerpoint/2010/main" val="14568525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539BE-8D79-BB9C-42E3-397C07067DC6}"/>
              </a:ext>
            </a:extLst>
          </p:cNvPr>
          <p:cNvSpPr>
            <a:spLocks noGrp="1"/>
          </p:cNvSpPr>
          <p:nvPr>
            <p:ph type="ctrTitle"/>
          </p:nvPr>
        </p:nvSpPr>
        <p:spPr>
          <a:xfrm>
            <a:off x="2107520" y="437030"/>
            <a:ext cx="7988980" cy="664797"/>
          </a:xfrm>
        </p:spPr>
        <p:txBody>
          <a:bodyPr/>
          <a:lstStyle/>
          <a:p>
            <a:r>
              <a:rPr lang="en-US">
                <a:latin typeface="Franklin Gothic Book"/>
              </a:rPr>
              <a:t>How to improve delivery efficiency to customers?</a:t>
            </a:r>
          </a:p>
          <a:p>
            <a:endParaRPr lang="en-US"/>
          </a:p>
        </p:txBody>
      </p:sp>
      <p:sp>
        <p:nvSpPr>
          <p:cNvPr id="3" name="Subtitle 2">
            <a:extLst>
              <a:ext uri="{FF2B5EF4-FFF2-40B4-BE49-F238E27FC236}">
                <a16:creationId xmlns:a16="http://schemas.microsoft.com/office/drawing/2014/main" id="{5B9FABDC-7263-D3F9-E293-B94B4E14AB9D}"/>
              </a:ext>
            </a:extLst>
          </p:cNvPr>
          <p:cNvSpPr>
            <a:spLocks noGrp="1"/>
          </p:cNvSpPr>
          <p:nvPr>
            <p:ph type="subTitle" idx="1"/>
          </p:nvPr>
        </p:nvSpPr>
        <p:spPr/>
        <p:txBody>
          <a:bodyPr/>
          <a:lstStyle/>
          <a:p>
            <a:r>
              <a:rPr lang="en-US">
                <a:latin typeface="Franklin Gothic Book"/>
              </a:rPr>
              <a:t>Initial Questions</a:t>
            </a:r>
            <a:endParaRPr lang="en-US"/>
          </a:p>
        </p:txBody>
      </p:sp>
      <p:sp>
        <p:nvSpPr>
          <p:cNvPr id="4" name="Text Placeholder 3">
            <a:extLst>
              <a:ext uri="{FF2B5EF4-FFF2-40B4-BE49-F238E27FC236}">
                <a16:creationId xmlns:a16="http://schemas.microsoft.com/office/drawing/2014/main" id="{D1AC3871-B5B1-0F37-AE4C-2F8590FBFAE0}"/>
              </a:ext>
            </a:extLst>
          </p:cNvPr>
          <p:cNvSpPr>
            <a:spLocks noGrp="1"/>
          </p:cNvSpPr>
          <p:nvPr>
            <p:ph type="body" sz="quarter" idx="14"/>
          </p:nvPr>
        </p:nvSpPr>
        <p:spPr>
          <a:xfrm>
            <a:off x="2542231" y="1717364"/>
            <a:ext cx="7366000" cy="4173537"/>
          </a:xfrm>
        </p:spPr>
        <p:txBody>
          <a:bodyPr vert="horz" lIns="0" tIns="0" rIns="0" bIns="0" rtlCol="0" anchor="t">
            <a:normAutofit/>
          </a:bodyPr>
          <a:lstStyle/>
          <a:p>
            <a:r>
              <a:rPr lang="en-US">
                <a:latin typeface="Franklin Gothic Book"/>
              </a:rPr>
              <a:t>How many shipments are considered as 'excess shipments'? </a:t>
            </a:r>
          </a:p>
          <a:p>
            <a:r>
              <a:rPr lang="en-US">
                <a:latin typeface="Franklin Gothic Book"/>
              </a:rPr>
              <a:t>When are 'excess shipments' acceptable? Examples:</a:t>
            </a:r>
            <a:endParaRPr lang="en-US"/>
          </a:p>
          <a:p>
            <a:pPr lvl="1"/>
            <a:r>
              <a:rPr lang="en-US">
                <a:solidFill>
                  <a:srgbClr val="000000"/>
                </a:solidFill>
                <a:latin typeface="Franklin Gothic Book"/>
              </a:rPr>
              <a:t># Ordered units exceeds truck capacity</a:t>
            </a:r>
            <a:endParaRPr lang="en-US">
              <a:solidFill>
                <a:srgbClr val="000000"/>
              </a:solidFill>
            </a:endParaRPr>
          </a:p>
          <a:p>
            <a:pPr lvl="1"/>
            <a:r>
              <a:rPr lang="en-US">
                <a:solidFill>
                  <a:srgbClr val="000000"/>
                </a:solidFill>
                <a:latin typeface="Franklin Gothic Book"/>
              </a:rPr>
              <a:t>Different seeds are ordered from different locations</a:t>
            </a:r>
          </a:p>
          <a:p>
            <a:pPr>
              <a:buFont typeface="Wingdings" panose="020B0604020202020204" pitchFamily="34" charset="0"/>
              <a:buChar char="§"/>
            </a:pPr>
            <a:r>
              <a:rPr lang="en-US">
                <a:solidFill>
                  <a:srgbClr val="000000"/>
                </a:solidFill>
                <a:latin typeface="Franklin Gothic Book"/>
              </a:rPr>
              <a:t>How do we map a shipment to an order? </a:t>
            </a:r>
          </a:p>
          <a:p>
            <a:pPr lvl="1"/>
            <a:r>
              <a:rPr lang="en-US">
                <a:solidFill>
                  <a:srgbClr val="000000"/>
                </a:solidFill>
                <a:latin typeface="Franklin Gothic Book"/>
              </a:rPr>
              <a:t>How to identify whether a shipment is for a single order or if it is for multiple orders?</a:t>
            </a:r>
          </a:p>
          <a:p>
            <a:pPr lvl="1"/>
            <a:r>
              <a:rPr lang="en-US">
                <a:solidFill>
                  <a:srgbClr val="000000"/>
                </a:solidFill>
                <a:latin typeface="Franklin Gothic Book"/>
              </a:rPr>
              <a:t>Is there an Orders table?</a:t>
            </a:r>
          </a:p>
          <a:p>
            <a:pPr>
              <a:buFont typeface="Wingdings" panose="020B0604020202020204" pitchFamily="34" charset="0"/>
              <a:buChar char="§"/>
            </a:pPr>
            <a:r>
              <a:rPr lang="en-US">
                <a:solidFill>
                  <a:srgbClr val="000000"/>
                </a:solidFill>
                <a:latin typeface="Franklin Gothic Book"/>
              </a:rPr>
              <a:t>What is the current methodology used to identify excess shipments?</a:t>
            </a:r>
          </a:p>
          <a:p>
            <a:pPr>
              <a:buFont typeface="Wingdings" panose="020B0604020202020204" pitchFamily="34" charset="0"/>
              <a:buChar char="§"/>
            </a:pPr>
            <a:r>
              <a:rPr lang="en-US">
                <a:solidFill>
                  <a:srgbClr val="000000"/>
                </a:solidFill>
                <a:latin typeface="Franklin Gothic Book"/>
              </a:rPr>
              <a:t>Is there a buffer time considered while separating the orders and recording the shipments to classify them as 'excess shipments'?</a:t>
            </a:r>
          </a:p>
          <a:p>
            <a:pPr>
              <a:buFont typeface="Wingdings" panose="020B0604020202020204" pitchFamily="34" charset="0"/>
              <a:buChar char="§"/>
            </a:pPr>
            <a:r>
              <a:rPr lang="en-US">
                <a:solidFill>
                  <a:srgbClr val="000000"/>
                </a:solidFill>
                <a:latin typeface="Franklin Gothic Book"/>
              </a:rPr>
              <a:t>What is the timeline for when a customer orders and a shipment is delivered?</a:t>
            </a:r>
          </a:p>
          <a:p>
            <a:pPr>
              <a:buFont typeface="Wingdings" panose="020B0604020202020204" pitchFamily="34" charset="0"/>
              <a:buChar char="§"/>
            </a:pPr>
            <a:r>
              <a:rPr lang="en-US">
                <a:solidFill>
                  <a:srgbClr val="000000"/>
                </a:solidFill>
                <a:latin typeface="Franklin Gothic Book"/>
              </a:rPr>
              <a:t>How are shipments prioritized apart from the cadence in which orders are placed?</a:t>
            </a:r>
          </a:p>
          <a:p>
            <a:pPr>
              <a:buFont typeface="Wingdings" panose="020B0604020202020204" pitchFamily="34" charset="0"/>
              <a:buChar char="§"/>
            </a:pPr>
            <a:r>
              <a:rPr lang="en-US">
                <a:solidFill>
                  <a:srgbClr val="000000"/>
                </a:solidFill>
                <a:latin typeface="Franklin Gothic Book"/>
              </a:rPr>
              <a:t>How are orders processed into shipments? </a:t>
            </a:r>
          </a:p>
        </p:txBody>
      </p:sp>
      <p:sp>
        <p:nvSpPr>
          <p:cNvPr id="5" name="Date Placeholder 4">
            <a:extLst>
              <a:ext uri="{FF2B5EF4-FFF2-40B4-BE49-F238E27FC236}">
                <a16:creationId xmlns:a16="http://schemas.microsoft.com/office/drawing/2014/main" id="{9DC57B22-0ED9-D9C7-74F7-9EE80DE2060D}"/>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9CE0297C-37B4-FD03-9201-5AA75DBFC77E}"/>
              </a:ext>
            </a:extLst>
          </p:cNvPr>
          <p:cNvSpPr>
            <a:spLocks noGrp="1"/>
          </p:cNvSpPr>
          <p:nvPr>
            <p:ph type="sldNum" sz="quarter" idx="12"/>
          </p:nvPr>
        </p:nvSpPr>
        <p:spPr/>
        <p:txBody>
          <a:bodyPr/>
          <a:lstStyle/>
          <a:p>
            <a:fld id="{8A7A6979-0714-4377-B894-6BE4C2D6E202}" type="slidenum">
              <a:rPr lang="en-US" smtClean="0"/>
              <a:pPr/>
              <a:t>62</a:t>
            </a:fld>
            <a:endParaRPr lang="en-US"/>
          </a:p>
        </p:txBody>
      </p:sp>
    </p:spTree>
    <p:extLst>
      <p:ext uri="{BB962C8B-B14F-4D97-AF65-F5344CB8AC3E}">
        <p14:creationId xmlns:p14="http://schemas.microsoft.com/office/powerpoint/2010/main" val="42375868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265A6-AC1B-EFE9-A309-EE9C8A19DF3F}"/>
              </a:ext>
            </a:extLst>
          </p:cNvPr>
          <p:cNvSpPr>
            <a:spLocks noGrp="1"/>
          </p:cNvSpPr>
          <p:nvPr>
            <p:ph type="ctrTitle"/>
          </p:nvPr>
        </p:nvSpPr>
        <p:spPr/>
        <p:txBody>
          <a:bodyPr/>
          <a:lstStyle/>
          <a:p>
            <a:r>
              <a:rPr lang="en-US">
                <a:latin typeface="Franklin Gothic Book"/>
              </a:rPr>
              <a:t>What can we track or evaluate?</a:t>
            </a:r>
            <a:endParaRPr lang="en-US"/>
          </a:p>
        </p:txBody>
      </p:sp>
      <p:sp>
        <p:nvSpPr>
          <p:cNvPr id="4" name="Text Placeholder 3">
            <a:extLst>
              <a:ext uri="{FF2B5EF4-FFF2-40B4-BE49-F238E27FC236}">
                <a16:creationId xmlns:a16="http://schemas.microsoft.com/office/drawing/2014/main" id="{388613FB-577D-E4B9-50F1-B43A0997D8B0}"/>
              </a:ext>
            </a:extLst>
          </p:cNvPr>
          <p:cNvSpPr>
            <a:spLocks noGrp="1"/>
          </p:cNvSpPr>
          <p:nvPr>
            <p:ph type="body" sz="quarter" idx="14"/>
          </p:nvPr>
        </p:nvSpPr>
        <p:spPr>
          <a:xfrm>
            <a:off x="2104081" y="1069664"/>
            <a:ext cx="9690100" cy="4745037"/>
          </a:xfrm>
        </p:spPr>
        <p:txBody>
          <a:bodyPr vert="horz" lIns="0" tIns="0" rIns="0" bIns="0" rtlCol="0" anchor="t">
            <a:normAutofit/>
          </a:bodyPr>
          <a:lstStyle/>
          <a:p>
            <a:r>
              <a:rPr lang="en-US" sz="2800" b="1">
                <a:latin typeface="Franklin Gothic Book"/>
              </a:rPr>
              <a:t>Perfect order:</a:t>
            </a:r>
            <a:r>
              <a:rPr lang="en-US" sz="2800">
                <a:latin typeface="Franklin Gothic Book"/>
              </a:rPr>
              <a:t> % of orders that delivered in full and on time with lowest possible shipments</a:t>
            </a:r>
          </a:p>
          <a:p>
            <a:r>
              <a:rPr lang="en-US" sz="2800">
                <a:latin typeface="Franklin Gothic Book"/>
              </a:rPr>
              <a:t>Avg number of shipments per order</a:t>
            </a:r>
          </a:p>
          <a:p>
            <a:r>
              <a:rPr lang="en-US" sz="2800">
                <a:latin typeface="Franklin Gothic Book"/>
              </a:rPr>
              <a:t>Truck capacity utilization rate</a:t>
            </a:r>
          </a:p>
          <a:p>
            <a:r>
              <a:rPr lang="en-US" sz="2800">
                <a:latin typeface="Franklin Gothic Book"/>
              </a:rPr>
              <a:t>Avg time from order placement to delivery</a:t>
            </a:r>
          </a:p>
          <a:p>
            <a:r>
              <a:rPr lang="en-US" sz="2800">
                <a:latin typeface="Franklin Gothic Book"/>
              </a:rPr>
              <a:t># of shipments requiring intercompany transfers</a:t>
            </a:r>
          </a:p>
          <a:p>
            <a:r>
              <a:rPr lang="en-US" sz="2800">
                <a:latin typeface="Franklin Gothic Book"/>
              </a:rPr>
              <a:t># Returns due to incorrect shipments</a:t>
            </a:r>
          </a:p>
          <a:p>
            <a:endParaRPr lang="en-US" sz="2800"/>
          </a:p>
          <a:p>
            <a:r>
              <a:rPr lang="en-US" sz="2800">
                <a:latin typeface="Franklin Gothic Book"/>
              </a:rPr>
              <a:t>Any other bottlenecks that we can investigate?</a:t>
            </a:r>
            <a:endParaRPr lang="en-US" sz="2800"/>
          </a:p>
          <a:p>
            <a:endParaRPr lang="en-US" sz="2800"/>
          </a:p>
        </p:txBody>
      </p:sp>
      <p:sp>
        <p:nvSpPr>
          <p:cNvPr id="5" name="Date Placeholder 4">
            <a:extLst>
              <a:ext uri="{FF2B5EF4-FFF2-40B4-BE49-F238E27FC236}">
                <a16:creationId xmlns:a16="http://schemas.microsoft.com/office/drawing/2014/main" id="{B3D13C51-A4C9-A19B-06E9-CAE6D67C3F48}"/>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761DC4C3-BF29-2904-7C6C-78B5E54D2D8E}"/>
              </a:ext>
            </a:extLst>
          </p:cNvPr>
          <p:cNvSpPr>
            <a:spLocks noGrp="1"/>
          </p:cNvSpPr>
          <p:nvPr>
            <p:ph type="sldNum" sz="quarter" idx="12"/>
          </p:nvPr>
        </p:nvSpPr>
        <p:spPr/>
        <p:txBody>
          <a:bodyPr/>
          <a:lstStyle/>
          <a:p>
            <a:fld id="{8A7A6979-0714-4377-B894-6BE4C2D6E202}" type="slidenum">
              <a:rPr lang="en-US" smtClean="0"/>
              <a:pPr/>
              <a:t>63</a:t>
            </a:fld>
            <a:endParaRPr lang="en-US"/>
          </a:p>
        </p:txBody>
      </p:sp>
    </p:spTree>
    <p:extLst>
      <p:ext uri="{BB962C8B-B14F-4D97-AF65-F5344CB8AC3E}">
        <p14:creationId xmlns:p14="http://schemas.microsoft.com/office/powerpoint/2010/main" val="28075931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71A3A3-B5E4-EEB2-7D0E-06512A17FC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8EEBD0-13CF-D271-F1EB-D51D4D4F8D06}"/>
              </a:ext>
            </a:extLst>
          </p:cNvPr>
          <p:cNvSpPr>
            <a:spLocks noGrp="1"/>
          </p:cNvSpPr>
          <p:nvPr>
            <p:ph type="ctrTitle"/>
          </p:nvPr>
        </p:nvSpPr>
        <p:spPr>
          <a:xfrm>
            <a:off x="2647199" y="1501742"/>
            <a:ext cx="6801602" cy="1329595"/>
          </a:xfrm>
        </p:spPr>
        <p:txBody>
          <a:bodyPr/>
          <a:lstStyle/>
          <a:p>
            <a:r>
              <a:rPr lang="en-US"/>
              <a:t>Exploratory data analysis</a:t>
            </a:r>
          </a:p>
        </p:txBody>
      </p:sp>
      <p:sp>
        <p:nvSpPr>
          <p:cNvPr id="4" name="Date Placeholder 3">
            <a:extLst>
              <a:ext uri="{FF2B5EF4-FFF2-40B4-BE49-F238E27FC236}">
                <a16:creationId xmlns:a16="http://schemas.microsoft.com/office/drawing/2014/main" id="{1D459346-D0BD-93A4-AE5A-643BBA1A722A}"/>
              </a:ext>
            </a:extLst>
          </p:cNvPr>
          <p:cNvSpPr>
            <a:spLocks noGrp="1"/>
          </p:cNvSpPr>
          <p:nvPr>
            <p:ph type="dt" sz="half" idx="10"/>
          </p:nvPr>
        </p:nvSpPr>
        <p:spPr/>
        <p:txBody>
          <a:bodyPr/>
          <a:lstStyle/>
          <a:p>
            <a:fld id="{D47A9A36-4EB0-BF46-AE48-7CDA251B954B}" type="datetime1">
              <a:rPr lang="en-US" smtClean="0"/>
              <a:pPr/>
              <a:t>3/27/2025</a:t>
            </a:fld>
            <a:endParaRPr lang="en-US"/>
          </a:p>
        </p:txBody>
      </p:sp>
      <p:sp>
        <p:nvSpPr>
          <p:cNvPr id="5" name="Slide Number Placeholder 4">
            <a:extLst>
              <a:ext uri="{FF2B5EF4-FFF2-40B4-BE49-F238E27FC236}">
                <a16:creationId xmlns:a16="http://schemas.microsoft.com/office/drawing/2014/main" id="{22E3E517-1B02-C7AD-1A7B-90D3273BE60D}"/>
              </a:ext>
            </a:extLst>
          </p:cNvPr>
          <p:cNvSpPr>
            <a:spLocks noGrp="1"/>
          </p:cNvSpPr>
          <p:nvPr>
            <p:ph type="sldNum" sz="quarter" idx="12"/>
          </p:nvPr>
        </p:nvSpPr>
        <p:spPr/>
        <p:txBody>
          <a:bodyPr/>
          <a:lstStyle/>
          <a:p>
            <a:fld id="{8A7A6979-0714-4377-B894-6BE4C2D6E202}" type="slidenum">
              <a:rPr lang="en-US" smtClean="0"/>
              <a:pPr/>
              <a:t>64</a:t>
            </a:fld>
            <a:endParaRPr lang="en-US"/>
          </a:p>
        </p:txBody>
      </p:sp>
    </p:spTree>
    <p:extLst>
      <p:ext uri="{BB962C8B-B14F-4D97-AF65-F5344CB8AC3E}">
        <p14:creationId xmlns:p14="http://schemas.microsoft.com/office/powerpoint/2010/main" val="38045980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6B6021-58AA-35CF-846F-7B85839198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08EF05-D540-2CE5-397D-5522936DBDA0}"/>
              </a:ext>
            </a:extLst>
          </p:cNvPr>
          <p:cNvSpPr>
            <a:spLocks noGrp="1"/>
          </p:cNvSpPr>
          <p:nvPr>
            <p:ph type="ctrTitle"/>
          </p:nvPr>
        </p:nvSpPr>
        <p:spPr/>
        <p:txBody>
          <a:bodyPr/>
          <a:lstStyle/>
          <a:p>
            <a:r>
              <a:rPr lang="en-US"/>
              <a:t>EDA – Trend of Sales</a:t>
            </a:r>
          </a:p>
        </p:txBody>
      </p:sp>
      <p:sp>
        <p:nvSpPr>
          <p:cNvPr id="4" name="Text Placeholder 3">
            <a:extLst>
              <a:ext uri="{FF2B5EF4-FFF2-40B4-BE49-F238E27FC236}">
                <a16:creationId xmlns:a16="http://schemas.microsoft.com/office/drawing/2014/main" id="{77BA4EBE-4962-35BC-76F2-148BDD5220E4}"/>
              </a:ext>
            </a:extLst>
          </p:cNvPr>
          <p:cNvSpPr>
            <a:spLocks noGrp="1"/>
          </p:cNvSpPr>
          <p:nvPr>
            <p:ph type="body" sz="quarter" idx="14"/>
          </p:nvPr>
        </p:nvSpPr>
        <p:spPr>
          <a:xfrm>
            <a:off x="608857" y="3649133"/>
            <a:ext cx="3505943" cy="2023534"/>
          </a:xfrm>
        </p:spPr>
        <p:txBody>
          <a:bodyPr vert="horz" lIns="0" tIns="0" rIns="0" bIns="0" rtlCol="0" anchor="t">
            <a:normAutofit/>
          </a:bodyPr>
          <a:lstStyle/>
          <a:p>
            <a:r>
              <a:rPr lang="en-US" sz="1400"/>
              <a:t>Net units sold is declining year on year, and this is trend is mirrored in the top states contributing to sales</a:t>
            </a:r>
          </a:p>
          <a:p>
            <a:endParaRPr lang="en-US" sz="1400"/>
          </a:p>
          <a:p>
            <a:r>
              <a:rPr lang="en-US" sz="1400"/>
              <a:t>The pareto is not very strong as Group 1 (containing all states out of top 15 in terms of sales) still performs 7</a:t>
            </a:r>
            <a:r>
              <a:rPr lang="en-US" sz="1400" baseline="30000"/>
              <a:t>th</a:t>
            </a:r>
            <a:r>
              <a:rPr lang="en-US" sz="1400"/>
              <a:t> best overall</a:t>
            </a:r>
          </a:p>
        </p:txBody>
      </p:sp>
      <p:sp>
        <p:nvSpPr>
          <p:cNvPr id="5" name="Date Placeholder 4">
            <a:extLst>
              <a:ext uri="{FF2B5EF4-FFF2-40B4-BE49-F238E27FC236}">
                <a16:creationId xmlns:a16="http://schemas.microsoft.com/office/drawing/2014/main" id="{64DB8396-5A06-086B-019F-0F8100B5F18E}"/>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066F1F27-6B70-5CFD-E804-76E04AB0E2A4}"/>
              </a:ext>
            </a:extLst>
          </p:cNvPr>
          <p:cNvSpPr>
            <a:spLocks noGrp="1"/>
          </p:cNvSpPr>
          <p:nvPr>
            <p:ph type="sldNum" sz="quarter" idx="12"/>
          </p:nvPr>
        </p:nvSpPr>
        <p:spPr/>
        <p:txBody>
          <a:bodyPr/>
          <a:lstStyle/>
          <a:p>
            <a:fld id="{8A7A6979-0714-4377-B894-6BE4C2D6E202}" type="slidenum">
              <a:rPr lang="en-US" smtClean="0"/>
              <a:pPr/>
              <a:t>65</a:t>
            </a:fld>
            <a:endParaRPr lang="en-US"/>
          </a:p>
        </p:txBody>
      </p:sp>
      <p:graphicFrame>
        <p:nvGraphicFramePr>
          <p:cNvPr id="8" name="Chart 7">
            <a:extLst>
              <a:ext uri="{FF2B5EF4-FFF2-40B4-BE49-F238E27FC236}">
                <a16:creationId xmlns:a16="http://schemas.microsoft.com/office/drawing/2014/main" id="{7E191E74-E647-3BE9-EA50-E52A47D32689}"/>
              </a:ext>
            </a:extLst>
          </p:cNvPr>
          <p:cNvGraphicFramePr>
            <a:graphicFrameLocks/>
          </p:cNvGraphicFramePr>
          <p:nvPr>
            <p:extLst>
              <p:ext uri="{D42A27DB-BD31-4B8C-83A1-F6EECF244321}">
                <p14:modId xmlns:p14="http://schemas.microsoft.com/office/powerpoint/2010/main" val="3622983822"/>
              </p:ext>
            </p:extLst>
          </p:nvPr>
        </p:nvGraphicFramePr>
        <p:xfrm>
          <a:off x="360024" y="1185333"/>
          <a:ext cx="4043489" cy="23114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a:extLst>
              <a:ext uri="{FF2B5EF4-FFF2-40B4-BE49-F238E27FC236}">
                <a16:creationId xmlns:a16="http://schemas.microsoft.com/office/drawing/2014/main" id="{A4436D38-30CF-F4F7-4B4C-64C50D92B716}"/>
              </a:ext>
            </a:extLst>
          </p:cNvPr>
          <p:cNvGraphicFramePr>
            <a:graphicFrameLocks/>
          </p:cNvGraphicFramePr>
          <p:nvPr>
            <p:extLst>
              <p:ext uri="{D42A27DB-BD31-4B8C-83A1-F6EECF244321}">
                <p14:modId xmlns:p14="http://schemas.microsoft.com/office/powerpoint/2010/main" val="3555702020"/>
              </p:ext>
            </p:extLst>
          </p:nvPr>
        </p:nvGraphicFramePr>
        <p:xfrm>
          <a:off x="4403513" y="1981200"/>
          <a:ext cx="7526020" cy="39624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801322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1ED9A2-2C75-6F84-BC50-D21156921B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4C104B-E4BB-8A6B-DD47-2B776E9FFAAB}"/>
              </a:ext>
            </a:extLst>
          </p:cNvPr>
          <p:cNvSpPr>
            <a:spLocks noGrp="1"/>
          </p:cNvSpPr>
          <p:nvPr>
            <p:ph type="ctrTitle"/>
          </p:nvPr>
        </p:nvSpPr>
        <p:spPr/>
        <p:txBody>
          <a:bodyPr/>
          <a:lstStyle/>
          <a:p>
            <a:r>
              <a:rPr lang="en-US"/>
              <a:t>EDA – Trend of production and disposals</a:t>
            </a:r>
          </a:p>
        </p:txBody>
      </p:sp>
      <p:sp>
        <p:nvSpPr>
          <p:cNvPr id="4" name="Text Placeholder 3">
            <a:extLst>
              <a:ext uri="{FF2B5EF4-FFF2-40B4-BE49-F238E27FC236}">
                <a16:creationId xmlns:a16="http://schemas.microsoft.com/office/drawing/2014/main" id="{B019FCB3-E1A1-B170-42EC-B89AEE34A1AB}"/>
              </a:ext>
            </a:extLst>
          </p:cNvPr>
          <p:cNvSpPr>
            <a:spLocks noGrp="1"/>
          </p:cNvSpPr>
          <p:nvPr>
            <p:ph type="body" sz="quarter" idx="14"/>
          </p:nvPr>
        </p:nvSpPr>
        <p:spPr>
          <a:xfrm>
            <a:off x="635000" y="4185705"/>
            <a:ext cx="5173133" cy="1644386"/>
          </a:xfrm>
        </p:spPr>
        <p:txBody>
          <a:bodyPr vert="horz" lIns="0" tIns="0" rIns="0" bIns="0" rtlCol="0" anchor="t">
            <a:normAutofit/>
          </a:bodyPr>
          <a:lstStyle/>
          <a:p>
            <a:r>
              <a:rPr lang="en-US" sz="1200"/>
              <a:t>Trend of production has been erratic across plants and over the years, with no clear trend. Need information from the client as to why production was entirely halted at some sites, while it has dropped at others</a:t>
            </a:r>
          </a:p>
          <a:p>
            <a:endParaRPr lang="en-US" sz="1200"/>
          </a:p>
          <a:p>
            <a:r>
              <a:rPr lang="en-US" sz="1200"/>
              <a:t>Trend of disposals has also been erratic, with some plants requiring a lot of disposals and showing an increasing trend over the years</a:t>
            </a:r>
          </a:p>
          <a:p>
            <a:pPr marL="0" indent="0">
              <a:buNone/>
            </a:pPr>
            <a:endParaRPr lang="en-US" sz="1200"/>
          </a:p>
        </p:txBody>
      </p:sp>
      <p:sp>
        <p:nvSpPr>
          <p:cNvPr id="5" name="Date Placeholder 4">
            <a:extLst>
              <a:ext uri="{FF2B5EF4-FFF2-40B4-BE49-F238E27FC236}">
                <a16:creationId xmlns:a16="http://schemas.microsoft.com/office/drawing/2014/main" id="{65D00A21-8520-FC09-874D-34488F8A3AFF}"/>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53F3A095-07F4-2222-0EFF-6FE6C0DE3953}"/>
              </a:ext>
            </a:extLst>
          </p:cNvPr>
          <p:cNvSpPr>
            <a:spLocks noGrp="1"/>
          </p:cNvSpPr>
          <p:nvPr>
            <p:ph type="sldNum" sz="quarter" idx="12"/>
          </p:nvPr>
        </p:nvSpPr>
        <p:spPr/>
        <p:txBody>
          <a:bodyPr/>
          <a:lstStyle/>
          <a:p>
            <a:fld id="{8A7A6979-0714-4377-B894-6BE4C2D6E202}" type="slidenum">
              <a:rPr lang="en-US" smtClean="0"/>
              <a:pPr/>
              <a:t>66</a:t>
            </a:fld>
            <a:endParaRPr lang="en-US"/>
          </a:p>
        </p:txBody>
      </p:sp>
      <p:graphicFrame>
        <p:nvGraphicFramePr>
          <p:cNvPr id="3" name="Chart 2">
            <a:extLst>
              <a:ext uri="{FF2B5EF4-FFF2-40B4-BE49-F238E27FC236}">
                <a16:creationId xmlns:a16="http://schemas.microsoft.com/office/drawing/2014/main" id="{546F7209-0AF5-2267-3CAB-8952E3FE7407}"/>
              </a:ext>
            </a:extLst>
          </p:cNvPr>
          <p:cNvGraphicFramePr>
            <a:graphicFrameLocks/>
          </p:cNvGraphicFramePr>
          <p:nvPr>
            <p:extLst>
              <p:ext uri="{D42A27DB-BD31-4B8C-83A1-F6EECF244321}">
                <p14:modId xmlns:p14="http://schemas.microsoft.com/office/powerpoint/2010/main" val="1132186814"/>
              </p:ext>
            </p:extLst>
          </p:nvPr>
        </p:nvGraphicFramePr>
        <p:xfrm>
          <a:off x="516043" y="943399"/>
          <a:ext cx="5800090" cy="293433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C0BA68CE-D233-95C1-D768-0750054573E8}"/>
              </a:ext>
            </a:extLst>
          </p:cNvPr>
          <p:cNvGraphicFramePr>
            <a:graphicFrameLocks/>
          </p:cNvGraphicFramePr>
          <p:nvPr>
            <p:extLst>
              <p:ext uri="{D42A27DB-BD31-4B8C-83A1-F6EECF244321}">
                <p14:modId xmlns:p14="http://schemas.microsoft.com/office/powerpoint/2010/main" val="1187416805"/>
              </p:ext>
            </p:extLst>
          </p:nvPr>
        </p:nvGraphicFramePr>
        <p:xfrm>
          <a:off x="6283113" y="2895757"/>
          <a:ext cx="5637954" cy="293433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34318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08C4C-CE8A-E17E-BB13-2EC2C5A838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4DC1E7-2C5D-7FF6-F3E2-A79E510D8FC1}"/>
              </a:ext>
            </a:extLst>
          </p:cNvPr>
          <p:cNvSpPr>
            <a:spLocks noGrp="1"/>
          </p:cNvSpPr>
          <p:nvPr>
            <p:ph type="ctrTitle"/>
          </p:nvPr>
        </p:nvSpPr>
        <p:spPr/>
        <p:txBody>
          <a:bodyPr/>
          <a:lstStyle/>
          <a:p>
            <a:r>
              <a:rPr lang="en-US"/>
              <a:t>EDA – Customer to Warehouse Ratio</a:t>
            </a:r>
          </a:p>
        </p:txBody>
      </p:sp>
      <p:sp>
        <p:nvSpPr>
          <p:cNvPr id="4" name="Text Placeholder 3">
            <a:extLst>
              <a:ext uri="{FF2B5EF4-FFF2-40B4-BE49-F238E27FC236}">
                <a16:creationId xmlns:a16="http://schemas.microsoft.com/office/drawing/2014/main" id="{AC1FD35F-D1FC-8DBB-D160-C84CAF685057}"/>
              </a:ext>
            </a:extLst>
          </p:cNvPr>
          <p:cNvSpPr>
            <a:spLocks noGrp="1"/>
          </p:cNvSpPr>
          <p:nvPr>
            <p:ph type="body" sz="quarter" idx="14"/>
          </p:nvPr>
        </p:nvSpPr>
        <p:spPr>
          <a:xfrm>
            <a:off x="635000" y="4499449"/>
            <a:ext cx="9949180" cy="1644386"/>
          </a:xfrm>
        </p:spPr>
        <p:txBody>
          <a:bodyPr vert="horz" lIns="0" tIns="0" rIns="0" bIns="0" rtlCol="0" anchor="t">
            <a:normAutofit/>
          </a:bodyPr>
          <a:lstStyle/>
          <a:p>
            <a:r>
              <a:rPr lang="en-US" sz="1200"/>
              <a:t>The trend of customers served by a warehouse is skewed right, with some states having a very high ratio and some states having a lower ratio. We can see this in the table above as the mean is significantly higher than the median</a:t>
            </a:r>
          </a:p>
          <a:p>
            <a:endParaRPr lang="en-US" sz="1200"/>
          </a:p>
          <a:p>
            <a:r>
              <a:rPr lang="en-US" sz="1200"/>
              <a:t>We can also see that the states with the greatest number of customers have a higher ratio, which is intuitive. What is required is to break this EDA down by location of the warehouse and location of the customer, to find out if customers in a state are being served by a warehouse in that state or in a neighboring state</a:t>
            </a:r>
            <a:endParaRPr lang="en-US" sz="1400"/>
          </a:p>
        </p:txBody>
      </p:sp>
      <p:sp>
        <p:nvSpPr>
          <p:cNvPr id="5" name="Date Placeholder 4">
            <a:extLst>
              <a:ext uri="{FF2B5EF4-FFF2-40B4-BE49-F238E27FC236}">
                <a16:creationId xmlns:a16="http://schemas.microsoft.com/office/drawing/2014/main" id="{0F281E48-3BB8-3016-555C-C26D25AC11D8}"/>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8C87BCEE-24C9-75B1-3D3C-E8C5327BCFA3}"/>
              </a:ext>
            </a:extLst>
          </p:cNvPr>
          <p:cNvSpPr>
            <a:spLocks noGrp="1"/>
          </p:cNvSpPr>
          <p:nvPr>
            <p:ph type="sldNum" sz="quarter" idx="12"/>
          </p:nvPr>
        </p:nvSpPr>
        <p:spPr/>
        <p:txBody>
          <a:bodyPr/>
          <a:lstStyle/>
          <a:p>
            <a:fld id="{8A7A6979-0714-4377-B894-6BE4C2D6E202}" type="slidenum">
              <a:rPr lang="en-US" smtClean="0"/>
              <a:pPr/>
              <a:t>67</a:t>
            </a:fld>
            <a:endParaRPr lang="en-US"/>
          </a:p>
        </p:txBody>
      </p:sp>
      <p:pic>
        <p:nvPicPr>
          <p:cNvPr id="9" name="Picture 8">
            <a:extLst>
              <a:ext uri="{FF2B5EF4-FFF2-40B4-BE49-F238E27FC236}">
                <a16:creationId xmlns:a16="http://schemas.microsoft.com/office/drawing/2014/main" id="{605CADF2-CFB8-B853-C7AC-A2CE91F6C032}"/>
              </a:ext>
            </a:extLst>
          </p:cNvPr>
          <p:cNvPicPr>
            <a:picLocks noChangeAspect="1"/>
          </p:cNvPicPr>
          <p:nvPr/>
        </p:nvPicPr>
        <p:blipFill>
          <a:blip r:embed="rId2"/>
          <a:stretch>
            <a:fillRect/>
          </a:stretch>
        </p:blipFill>
        <p:spPr>
          <a:xfrm>
            <a:off x="635000" y="2849830"/>
            <a:ext cx="5806943" cy="1158340"/>
          </a:xfrm>
          <a:prstGeom prst="rect">
            <a:avLst/>
          </a:prstGeom>
        </p:spPr>
      </p:pic>
      <p:pic>
        <p:nvPicPr>
          <p:cNvPr id="11" name="Picture 10">
            <a:extLst>
              <a:ext uri="{FF2B5EF4-FFF2-40B4-BE49-F238E27FC236}">
                <a16:creationId xmlns:a16="http://schemas.microsoft.com/office/drawing/2014/main" id="{7183B942-5D9D-76A4-99E6-89E193B2DC57}"/>
              </a:ext>
            </a:extLst>
          </p:cNvPr>
          <p:cNvPicPr>
            <a:picLocks noChangeAspect="1"/>
          </p:cNvPicPr>
          <p:nvPr/>
        </p:nvPicPr>
        <p:blipFill>
          <a:blip r:embed="rId3"/>
          <a:stretch>
            <a:fillRect/>
          </a:stretch>
        </p:blipFill>
        <p:spPr>
          <a:xfrm>
            <a:off x="2441096" y="1277031"/>
            <a:ext cx="2194750" cy="1310754"/>
          </a:xfrm>
          <a:prstGeom prst="rect">
            <a:avLst/>
          </a:prstGeom>
        </p:spPr>
      </p:pic>
      <p:pic>
        <p:nvPicPr>
          <p:cNvPr id="13" name="Picture 12">
            <a:extLst>
              <a:ext uri="{FF2B5EF4-FFF2-40B4-BE49-F238E27FC236}">
                <a16:creationId xmlns:a16="http://schemas.microsoft.com/office/drawing/2014/main" id="{8C6365EF-6C32-65BC-4DAD-2A7820B76955}"/>
              </a:ext>
            </a:extLst>
          </p:cNvPr>
          <p:cNvPicPr>
            <a:picLocks noChangeAspect="1"/>
          </p:cNvPicPr>
          <p:nvPr/>
        </p:nvPicPr>
        <p:blipFill>
          <a:blip r:embed="rId4"/>
          <a:stretch>
            <a:fillRect/>
          </a:stretch>
        </p:blipFill>
        <p:spPr>
          <a:xfrm>
            <a:off x="6817073" y="1058974"/>
            <a:ext cx="3330229" cy="2949196"/>
          </a:xfrm>
          <a:prstGeom prst="rect">
            <a:avLst/>
          </a:prstGeom>
        </p:spPr>
      </p:pic>
    </p:spTree>
    <p:extLst>
      <p:ext uri="{BB962C8B-B14F-4D97-AF65-F5344CB8AC3E}">
        <p14:creationId xmlns:p14="http://schemas.microsoft.com/office/powerpoint/2010/main" val="42314362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64647-61E6-AEAE-86F3-B7A3197C17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C418A8-77E9-A3FA-251E-7DC04417C491}"/>
              </a:ext>
            </a:extLst>
          </p:cNvPr>
          <p:cNvSpPr>
            <a:spLocks noGrp="1"/>
          </p:cNvSpPr>
          <p:nvPr>
            <p:ph type="ctrTitle"/>
          </p:nvPr>
        </p:nvSpPr>
        <p:spPr/>
        <p:txBody>
          <a:bodyPr/>
          <a:lstStyle/>
          <a:p>
            <a:r>
              <a:rPr lang="en-US">
                <a:latin typeface="Franklin Gothic Book"/>
              </a:rPr>
              <a:t>EDA – Trend of Location Transfers</a:t>
            </a:r>
            <a:endParaRPr lang="en-US"/>
          </a:p>
        </p:txBody>
      </p:sp>
      <p:sp>
        <p:nvSpPr>
          <p:cNvPr id="4" name="Text Placeholder 3">
            <a:extLst>
              <a:ext uri="{FF2B5EF4-FFF2-40B4-BE49-F238E27FC236}">
                <a16:creationId xmlns:a16="http://schemas.microsoft.com/office/drawing/2014/main" id="{DDABE5E8-C547-57DA-40F4-903995C39B05}"/>
              </a:ext>
            </a:extLst>
          </p:cNvPr>
          <p:cNvSpPr>
            <a:spLocks noGrp="1"/>
          </p:cNvSpPr>
          <p:nvPr>
            <p:ph type="body" sz="quarter" idx="14"/>
          </p:nvPr>
        </p:nvSpPr>
        <p:spPr>
          <a:xfrm>
            <a:off x="635000" y="4482418"/>
            <a:ext cx="9949180" cy="1258564"/>
          </a:xfrm>
        </p:spPr>
        <p:txBody>
          <a:bodyPr vert="horz" lIns="0" tIns="0" rIns="0" bIns="0" rtlCol="0" anchor="t">
            <a:normAutofit/>
          </a:bodyPr>
          <a:lstStyle/>
          <a:p>
            <a:pPr>
              <a:buFont typeface="Wingdings"/>
              <a:buChar char="§"/>
            </a:pPr>
            <a:r>
              <a:rPr lang="en-US" sz="1200">
                <a:latin typeface="Franklin Gothic Book"/>
              </a:rPr>
              <a:t>The highest transfer volumes occur within the same locations (e.g., S → S and I → I), suggesting internal movements or inventory adjustments within facilities.</a:t>
            </a:r>
            <a:endParaRPr lang="en-US"/>
          </a:p>
          <a:p>
            <a:pPr>
              <a:buFont typeface="Wingdings"/>
              <a:buChar char="§"/>
            </a:pPr>
            <a:endParaRPr lang="en-US" sz="1200"/>
          </a:p>
          <a:p>
            <a:pPr>
              <a:buFont typeface="Wingdings"/>
              <a:buChar char="§"/>
            </a:pPr>
            <a:r>
              <a:rPr lang="en-US" sz="1200">
                <a:latin typeface="Franklin Gothic Book"/>
              </a:rPr>
              <a:t>The brand AGG accounts for higher transfer volumes compared to LGS, suggesting potential inventory imbalances or higher demand variability for AGG products.</a:t>
            </a:r>
            <a:endParaRPr lang="en-US"/>
          </a:p>
          <a:p>
            <a:pPr marL="0" indent="0">
              <a:buNone/>
            </a:pPr>
            <a:endParaRPr lang="en-US" sz="2800"/>
          </a:p>
        </p:txBody>
      </p:sp>
      <p:sp>
        <p:nvSpPr>
          <p:cNvPr id="5" name="Date Placeholder 4">
            <a:extLst>
              <a:ext uri="{FF2B5EF4-FFF2-40B4-BE49-F238E27FC236}">
                <a16:creationId xmlns:a16="http://schemas.microsoft.com/office/drawing/2014/main" id="{627C7418-528B-8A6F-38C7-46FAFC6CF78F}"/>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950E4FE3-0295-0530-D06F-0245D3EE1838}"/>
              </a:ext>
            </a:extLst>
          </p:cNvPr>
          <p:cNvSpPr>
            <a:spLocks noGrp="1"/>
          </p:cNvSpPr>
          <p:nvPr>
            <p:ph type="sldNum" sz="quarter" idx="12"/>
          </p:nvPr>
        </p:nvSpPr>
        <p:spPr/>
        <p:txBody>
          <a:bodyPr/>
          <a:lstStyle/>
          <a:p>
            <a:fld id="{8A7A6979-0714-4377-B894-6BE4C2D6E202}" type="slidenum">
              <a:rPr lang="en-US" smtClean="0"/>
              <a:pPr/>
              <a:t>68</a:t>
            </a:fld>
            <a:endParaRPr lang="en-US"/>
          </a:p>
        </p:txBody>
      </p:sp>
      <p:pic>
        <p:nvPicPr>
          <p:cNvPr id="7" name="Picture 6" descr="A graph of different colored bars&#10;&#10;AI-generated content may be incorrect.">
            <a:extLst>
              <a:ext uri="{FF2B5EF4-FFF2-40B4-BE49-F238E27FC236}">
                <a16:creationId xmlns:a16="http://schemas.microsoft.com/office/drawing/2014/main" id="{D7DDB1C1-FA49-D18B-C3C0-14C132F47D68}"/>
              </a:ext>
            </a:extLst>
          </p:cNvPr>
          <p:cNvPicPr>
            <a:picLocks noChangeAspect="1"/>
          </p:cNvPicPr>
          <p:nvPr/>
        </p:nvPicPr>
        <p:blipFill>
          <a:blip r:embed="rId2"/>
          <a:stretch>
            <a:fillRect/>
          </a:stretch>
        </p:blipFill>
        <p:spPr>
          <a:xfrm>
            <a:off x="5609961" y="937282"/>
            <a:ext cx="5371514" cy="3413984"/>
          </a:xfrm>
          <a:prstGeom prst="rect">
            <a:avLst/>
          </a:prstGeom>
        </p:spPr>
      </p:pic>
      <p:pic>
        <p:nvPicPr>
          <p:cNvPr id="10" name="Picture 9">
            <a:extLst>
              <a:ext uri="{FF2B5EF4-FFF2-40B4-BE49-F238E27FC236}">
                <a16:creationId xmlns:a16="http://schemas.microsoft.com/office/drawing/2014/main" id="{D916D4AA-36CD-A80E-D3B2-06095822D978}"/>
              </a:ext>
            </a:extLst>
          </p:cNvPr>
          <p:cNvPicPr>
            <a:picLocks noChangeAspect="1"/>
          </p:cNvPicPr>
          <p:nvPr/>
        </p:nvPicPr>
        <p:blipFill>
          <a:blip r:embed="rId3"/>
          <a:stretch>
            <a:fillRect/>
          </a:stretch>
        </p:blipFill>
        <p:spPr>
          <a:xfrm>
            <a:off x="1175251" y="939659"/>
            <a:ext cx="3755143" cy="2480480"/>
          </a:xfrm>
          <a:prstGeom prst="rect">
            <a:avLst/>
          </a:prstGeom>
        </p:spPr>
      </p:pic>
    </p:spTree>
    <p:extLst>
      <p:ext uri="{BB962C8B-B14F-4D97-AF65-F5344CB8AC3E}">
        <p14:creationId xmlns:p14="http://schemas.microsoft.com/office/powerpoint/2010/main" val="13328195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8455A-92BF-A733-6DF7-384601807C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F11F69-7F09-27B0-AAAE-541D5BED30F2}"/>
              </a:ext>
            </a:extLst>
          </p:cNvPr>
          <p:cNvSpPr>
            <a:spLocks noGrp="1"/>
          </p:cNvSpPr>
          <p:nvPr>
            <p:ph type="ctrTitle"/>
          </p:nvPr>
        </p:nvSpPr>
        <p:spPr/>
        <p:txBody>
          <a:bodyPr/>
          <a:lstStyle/>
          <a:p>
            <a:r>
              <a:rPr lang="en-US">
                <a:latin typeface="Franklin Gothic Book"/>
              </a:rPr>
              <a:t>EDA – Trend of Location Transfers</a:t>
            </a:r>
            <a:endParaRPr lang="en-US"/>
          </a:p>
        </p:txBody>
      </p:sp>
      <p:sp>
        <p:nvSpPr>
          <p:cNvPr id="4" name="Text Placeholder 3">
            <a:extLst>
              <a:ext uri="{FF2B5EF4-FFF2-40B4-BE49-F238E27FC236}">
                <a16:creationId xmlns:a16="http://schemas.microsoft.com/office/drawing/2014/main" id="{A2C0F996-5FF0-5CAB-EB42-C2842D2F30DA}"/>
              </a:ext>
            </a:extLst>
          </p:cNvPr>
          <p:cNvSpPr>
            <a:spLocks noGrp="1"/>
          </p:cNvSpPr>
          <p:nvPr>
            <p:ph type="body" sz="quarter" idx="14"/>
          </p:nvPr>
        </p:nvSpPr>
        <p:spPr>
          <a:xfrm>
            <a:off x="635000" y="5003278"/>
            <a:ext cx="9949180" cy="911323"/>
          </a:xfrm>
        </p:spPr>
        <p:txBody>
          <a:bodyPr vert="horz" lIns="0" tIns="0" rIns="0" bIns="0" rtlCol="0" anchor="t">
            <a:normAutofit/>
          </a:bodyPr>
          <a:lstStyle/>
          <a:p>
            <a:r>
              <a:rPr lang="en-US" sz="1200">
                <a:latin typeface="Franklin Gothic Book"/>
              </a:rPr>
              <a:t>Certain activity codes, such as LTSF and LTE, dominate transfer volumes, indicating specific operational processes driving the majority of transfers.</a:t>
            </a:r>
            <a:endParaRPr lang="en-US">
              <a:latin typeface="Franklin Gothic Book"/>
            </a:endParaRPr>
          </a:p>
          <a:p>
            <a:pPr>
              <a:buFont typeface="Wingdings,Sans-Serif" charset="2"/>
              <a:buChar char="§"/>
            </a:pPr>
            <a:endParaRPr lang="en-US" sz="1200"/>
          </a:p>
          <a:p>
            <a:r>
              <a:rPr lang="en-US" sz="1200">
                <a:latin typeface="Franklin Gothic Book"/>
              </a:rPr>
              <a:t>Transfer volumes show periodic spikes, indicating seasonal or operational peaks that may align with demand surges or inventory repositioning needs.</a:t>
            </a:r>
            <a:endParaRPr lang="en-US"/>
          </a:p>
          <a:p>
            <a:pPr>
              <a:buFont typeface="Wingdings,Sans-Serif" charset="2"/>
            </a:pPr>
            <a:endParaRPr lang="en-US" sz="1200">
              <a:latin typeface="Franklin Gothic Book"/>
            </a:endParaRPr>
          </a:p>
        </p:txBody>
      </p:sp>
      <p:sp>
        <p:nvSpPr>
          <p:cNvPr id="5" name="Date Placeholder 4">
            <a:extLst>
              <a:ext uri="{FF2B5EF4-FFF2-40B4-BE49-F238E27FC236}">
                <a16:creationId xmlns:a16="http://schemas.microsoft.com/office/drawing/2014/main" id="{D9BE4670-DC55-66AD-0F94-663FFEDFF23D}"/>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95E6399E-04EA-3DC8-60B3-7FE5ABD92060}"/>
              </a:ext>
            </a:extLst>
          </p:cNvPr>
          <p:cNvSpPr>
            <a:spLocks noGrp="1"/>
          </p:cNvSpPr>
          <p:nvPr>
            <p:ph type="sldNum" sz="quarter" idx="12"/>
          </p:nvPr>
        </p:nvSpPr>
        <p:spPr/>
        <p:txBody>
          <a:bodyPr/>
          <a:lstStyle/>
          <a:p>
            <a:fld id="{8A7A6979-0714-4377-B894-6BE4C2D6E202}" type="slidenum">
              <a:rPr lang="en-US" smtClean="0"/>
              <a:pPr/>
              <a:t>69</a:t>
            </a:fld>
            <a:endParaRPr lang="en-US"/>
          </a:p>
        </p:txBody>
      </p:sp>
      <p:pic>
        <p:nvPicPr>
          <p:cNvPr id="8" name="Picture 7">
            <a:extLst>
              <a:ext uri="{FF2B5EF4-FFF2-40B4-BE49-F238E27FC236}">
                <a16:creationId xmlns:a16="http://schemas.microsoft.com/office/drawing/2014/main" id="{8CB3CAE8-B506-2FAF-489A-6A36CDFE7F52}"/>
              </a:ext>
            </a:extLst>
          </p:cNvPr>
          <p:cNvPicPr>
            <a:picLocks noChangeAspect="1"/>
          </p:cNvPicPr>
          <p:nvPr/>
        </p:nvPicPr>
        <p:blipFill>
          <a:blip r:embed="rId2"/>
          <a:stretch>
            <a:fillRect/>
          </a:stretch>
        </p:blipFill>
        <p:spPr>
          <a:xfrm>
            <a:off x="1061945" y="1003139"/>
            <a:ext cx="5033123" cy="3819645"/>
          </a:xfrm>
          <a:prstGeom prst="rect">
            <a:avLst/>
          </a:prstGeom>
        </p:spPr>
      </p:pic>
      <p:pic>
        <p:nvPicPr>
          <p:cNvPr id="10" name="Picture 9" descr="A graph of blue lines&#10;&#10;AI-generated content may be incorrect.">
            <a:extLst>
              <a:ext uri="{FF2B5EF4-FFF2-40B4-BE49-F238E27FC236}">
                <a16:creationId xmlns:a16="http://schemas.microsoft.com/office/drawing/2014/main" id="{83283CC9-4B6D-8538-7525-77AA77313B9D}"/>
              </a:ext>
            </a:extLst>
          </p:cNvPr>
          <p:cNvPicPr>
            <a:picLocks noChangeAspect="1"/>
          </p:cNvPicPr>
          <p:nvPr/>
        </p:nvPicPr>
        <p:blipFill>
          <a:blip r:embed="rId3"/>
          <a:stretch>
            <a:fillRect/>
          </a:stretch>
        </p:blipFill>
        <p:spPr>
          <a:xfrm>
            <a:off x="6238755" y="1119007"/>
            <a:ext cx="4807351" cy="2594417"/>
          </a:xfrm>
          <a:prstGeom prst="rect">
            <a:avLst/>
          </a:prstGeom>
        </p:spPr>
      </p:pic>
    </p:spTree>
    <p:extLst>
      <p:ext uri="{BB962C8B-B14F-4D97-AF65-F5344CB8AC3E}">
        <p14:creationId xmlns:p14="http://schemas.microsoft.com/office/powerpoint/2010/main" val="3490443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76C84E-6DA1-5D4D-BB97-95EEE8798F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77FD25-7334-9C82-3207-A224ABE1F5B4}"/>
              </a:ext>
            </a:extLst>
          </p:cNvPr>
          <p:cNvSpPr>
            <a:spLocks noGrp="1"/>
          </p:cNvSpPr>
          <p:nvPr>
            <p:ph type="ctrTitle"/>
          </p:nvPr>
        </p:nvSpPr>
        <p:spPr/>
        <p:txBody>
          <a:bodyPr/>
          <a:lstStyle/>
          <a:p>
            <a:r>
              <a:rPr lang="en-US">
                <a:latin typeface="Franklin Gothic Book"/>
              </a:rPr>
              <a:t>Problem Statement 1: Increased Intercompany Transfers</a:t>
            </a:r>
            <a:endParaRPr lang="en-US"/>
          </a:p>
        </p:txBody>
      </p:sp>
      <p:sp>
        <p:nvSpPr>
          <p:cNvPr id="5" name="Date Placeholder 4">
            <a:extLst>
              <a:ext uri="{FF2B5EF4-FFF2-40B4-BE49-F238E27FC236}">
                <a16:creationId xmlns:a16="http://schemas.microsoft.com/office/drawing/2014/main" id="{E855FEB3-9CAE-B4E0-0BF3-6605D811845B}"/>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37F5272C-B402-B5B1-3106-3D0D83723DC9}"/>
              </a:ext>
            </a:extLst>
          </p:cNvPr>
          <p:cNvSpPr>
            <a:spLocks noGrp="1"/>
          </p:cNvSpPr>
          <p:nvPr>
            <p:ph type="sldNum" sz="quarter" idx="12"/>
          </p:nvPr>
        </p:nvSpPr>
        <p:spPr/>
        <p:txBody>
          <a:bodyPr/>
          <a:lstStyle/>
          <a:p>
            <a:fld id="{8A7A6979-0714-4377-B894-6BE4C2D6E202}" type="slidenum">
              <a:rPr lang="en-US" smtClean="0"/>
              <a:pPr/>
              <a:t>7</a:t>
            </a:fld>
            <a:endParaRPr lang="en-US"/>
          </a:p>
        </p:txBody>
      </p:sp>
      <p:sp>
        <p:nvSpPr>
          <p:cNvPr id="9" name="Rectangle 8">
            <a:extLst>
              <a:ext uri="{FF2B5EF4-FFF2-40B4-BE49-F238E27FC236}">
                <a16:creationId xmlns:a16="http://schemas.microsoft.com/office/drawing/2014/main" id="{DF055B7D-E86C-0ECD-D946-E4FEB6A2D137}"/>
              </a:ext>
            </a:extLst>
          </p:cNvPr>
          <p:cNvSpPr/>
          <p:nvPr/>
        </p:nvSpPr>
        <p:spPr>
          <a:xfrm>
            <a:off x="275427" y="2070071"/>
            <a:ext cx="3844954" cy="3410574"/>
          </a:xfrm>
          <a:prstGeom prst="rect">
            <a:avLst/>
          </a:prstGeom>
          <a:solidFill>
            <a:srgbClr val="EDE8DB"/>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IN" sz="1400"/>
          </a:p>
          <a:p>
            <a:pPr marL="342900" indent="-342900">
              <a:buAutoNum type="arabicPeriod"/>
            </a:pPr>
            <a:endParaRPr lang="en-US" sz="1400"/>
          </a:p>
        </p:txBody>
      </p:sp>
      <p:sp>
        <p:nvSpPr>
          <p:cNvPr id="11" name="Rectangle 10">
            <a:extLst>
              <a:ext uri="{FF2B5EF4-FFF2-40B4-BE49-F238E27FC236}">
                <a16:creationId xmlns:a16="http://schemas.microsoft.com/office/drawing/2014/main" id="{FADFAE10-C2B7-8A18-0F75-537BB06357EB}"/>
              </a:ext>
            </a:extLst>
          </p:cNvPr>
          <p:cNvSpPr/>
          <p:nvPr/>
        </p:nvSpPr>
        <p:spPr>
          <a:xfrm>
            <a:off x="4224567" y="2070071"/>
            <a:ext cx="3844954" cy="3410574"/>
          </a:xfrm>
          <a:prstGeom prst="rect">
            <a:avLst/>
          </a:prstGeom>
          <a:solidFill>
            <a:srgbClr val="EDE8DB"/>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400" b="1">
                <a:latin typeface="Franklin Gothic Book"/>
              </a:rPr>
              <a:t>Tableau Dashboard</a:t>
            </a:r>
            <a:r>
              <a:rPr lang="en-US" sz="1400">
                <a:latin typeface="Franklin Gothic Book"/>
              </a:rPr>
              <a:t> that helps identify the warehouses with </a:t>
            </a:r>
            <a:r>
              <a:rPr lang="en-US" sz="1400" b="1">
                <a:latin typeface="Franklin Gothic Book"/>
              </a:rPr>
              <a:t>high intercompany transfers</a:t>
            </a:r>
            <a:r>
              <a:rPr lang="en-US" sz="1400">
                <a:latin typeface="Franklin Gothic Book"/>
              </a:rPr>
              <a:t> and determine the </a:t>
            </a:r>
            <a:r>
              <a:rPr lang="en-US" sz="1400" b="1">
                <a:latin typeface="Franklin Gothic Book"/>
              </a:rPr>
              <a:t>Safety Stock Level</a:t>
            </a:r>
            <a:r>
              <a:rPr lang="en-US" sz="1400">
                <a:latin typeface="Franklin Gothic Book"/>
              </a:rPr>
              <a:t> for the Warehouse by Product. </a:t>
            </a:r>
          </a:p>
          <a:p>
            <a:endParaRPr lang="en-US" sz="1400">
              <a:latin typeface="Franklin Gothic Book"/>
            </a:endParaRPr>
          </a:p>
          <a:p>
            <a:endParaRPr lang="en-US" sz="1400">
              <a:latin typeface="Franklin Gothic Book"/>
            </a:endParaRPr>
          </a:p>
          <a:p>
            <a:endParaRPr lang="en-US" sz="1400">
              <a:latin typeface="Franklin Gothic Book"/>
            </a:endParaRPr>
          </a:p>
          <a:p>
            <a:endParaRPr lang="en-US" sz="1400">
              <a:latin typeface="Franklin Gothic Book"/>
            </a:endParaRPr>
          </a:p>
          <a:p>
            <a:endParaRPr lang="en-US" sz="1400">
              <a:latin typeface="Franklin Gothic Book"/>
            </a:endParaRPr>
          </a:p>
          <a:p>
            <a:endParaRPr lang="en-US" sz="1400">
              <a:latin typeface="Franklin Gothic Book"/>
            </a:endParaRPr>
          </a:p>
          <a:p>
            <a:endParaRPr lang="en-US" sz="1400">
              <a:latin typeface="Franklin Gothic Book"/>
            </a:endParaRPr>
          </a:p>
          <a:p>
            <a:endParaRPr lang="en-US" sz="1400">
              <a:latin typeface="Franklin Gothic Book"/>
            </a:endParaRPr>
          </a:p>
          <a:p>
            <a:r>
              <a:rPr lang="en-US" sz="1400">
                <a:latin typeface="Franklin Gothic Book"/>
              </a:rPr>
              <a:t>	</a:t>
            </a:r>
            <a:endParaRPr lang="en-US"/>
          </a:p>
        </p:txBody>
      </p:sp>
      <p:sp>
        <p:nvSpPr>
          <p:cNvPr id="17" name="Rectangle 16">
            <a:extLst>
              <a:ext uri="{FF2B5EF4-FFF2-40B4-BE49-F238E27FC236}">
                <a16:creationId xmlns:a16="http://schemas.microsoft.com/office/drawing/2014/main" id="{47B16AFC-FA58-6B93-A0E4-303967AAC12D}"/>
              </a:ext>
            </a:extLst>
          </p:cNvPr>
          <p:cNvSpPr/>
          <p:nvPr/>
        </p:nvSpPr>
        <p:spPr>
          <a:xfrm>
            <a:off x="275427" y="1407183"/>
            <a:ext cx="3844954" cy="657137"/>
          </a:xfrm>
          <a:prstGeom prst="rect">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Business Questions</a:t>
            </a:r>
          </a:p>
        </p:txBody>
      </p:sp>
      <p:pic>
        <p:nvPicPr>
          <p:cNvPr id="18" name="Graphic 17" descr="Customer review with solid fill">
            <a:extLst>
              <a:ext uri="{FF2B5EF4-FFF2-40B4-BE49-F238E27FC236}">
                <a16:creationId xmlns:a16="http://schemas.microsoft.com/office/drawing/2014/main" id="{5247B496-36E4-5349-CD72-1BCFCA024D8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1159" y="1478902"/>
            <a:ext cx="566928" cy="594884"/>
          </a:xfrm>
          <a:prstGeom prst="rect">
            <a:avLst/>
          </a:prstGeom>
        </p:spPr>
      </p:pic>
      <p:sp>
        <p:nvSpPr>
          <p:cNvPr id="19" name="Rectangle 18">
            <a:extLst>
              <a:ext uri="{FF2B5EF4-FFF2-40B4-BE49-F238E27FC236}">
                <a16:creationId xmlns:a16="http://schemas.microsoft.com/office/drawing/2014/main" id="{3D5C4C97-06FD-0DAD-D204-784BF413B2F7}"/>
              </a:ext>
            </a:extLst>
          </p:cNvPr>
          <p:cNvSpPr/>
          <p:nvPr/>
        </p:nvSpPr>
        <p:spPr>
          <a:xfrm>
            <a:off x="4224567" y="1418685"/>
            <a:ext cx="3844954" cy="657137"/>
          </a:xfrm>
          <a:prstGeom prst="rect">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Deliverables</a:t>
            </a:r>
          </a:p>
        </p:txBody>
      </p:sp>
      <p:pic>
        <p:nvPicPr>
          <p:cNvPr id="20" name="Graphic 19" descr="Upward trend with solid fill">
            <a:extLst>
              <a:ext uri="{FF2B5EF4-FFF2-40B4-BE49-F238E27FC236}">
                <a16:creationId xmlns:a16="http://schemas.microsoft.com/office/drawing/2014/main" id="{CE538222-7196-5B32-0857-061E899B4B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32367" y="1485710"/>
            <a:ext cx="566928" cy="566928"/>
          </a:xfrm>
          <a:prstGeom prst="rect">
            <a:avLst/>
          </a:prstGeom>
        </p:spPr>
      </p:pic>
      <p:sp>
        <p:nvSpPr>
          <p:cNvPr id="3" name="Rectangle 2">
            <a:extLst>
              <a:ext uri="{FF2B5EF4-FFF2-40B4-BE49-F238E27FC236}">
                <a16:creationId xmlns:a16="http://schemas.microsoft.com/office/drawing/2014/main" id="{D7634089-BE5C-B1BA-CCD1-8B48FCC56DAB}"/>
              </a:ext>
            </a:extLst>
          </p:cNvPr>
          <p:cNvSpPr/>
          <p:nvPr/>
        </p:nvSpPr>
        <p:spPr>
          <a:xfrm>
            <a:off x="8157290" y="1412934"/>
            <a:ext cx="3844954" cy="657137"/>
          </a:xfrm>
          <a:prstGeom prst="rect">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Implications</a:t>
            </a:r>
          </a:p>
        </p:txBody>
      </p:sp>
      <p:sp>
        <p:nvSpPr>
          <p:cNvPr id="7" name="Rectangle 6">
            <a:extLst>
              <a:ext uri="{FF2B5EF4-FFF2-40B4-BE49-F238E27FC236}">
                <a16:creationId xmlns:a16="http://schemas.microsoft.com/office/drawing/2014/main" id="{C7C4D7D2-D21D-391A-CAA0-A152B82A32D0}"/>
              </a:ext>
            </a:extLst>
          </p:cNvPr>
          <p:cNvSpPr/>
          <p:nvPr/>
        </p:nvSpPr>
        <p:spPr>
          <a:xfrm>
            <a:off x="8157290" y="2070071"/>
            <a:ext cx="3844954" cy="3410574"/>
          </a:xfrm>
          <a:prstGeom prst="rect">
            <a:avLst/>
          </a:prstGeom>
          <a:solidFill>
            <a:srgbClr val="EDE8DB"/>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400" b="1">
                <a:latin typeface="Franklin Gothic Book"/>
              </a:rPr>
              <a:t>Improved Truck utilization -</a:t>
            </a:r>
            <a:endParaRPr lang="en-US">
              <a:latin typeface="Franklin Gothic Book"/>
            </a:endParaRPr>
          </a:p>
          <a:p>
            <a:pPr marL="285750" indent="-285750">
              <a:buFont typeface="Arial"/>
              <a:buChar char="•"/>
            </a:pPr>
            <a:r>
              <a:rPr lang="en-US" sz="1400">
                <a:latin typeface="Franklin Gothic Book"/>
              </a:rPr>
              <a:t>Aligning demand and planning results to effective capacity utilization for fulfilling shipments.</a:t>
            </a:r>
            <a:endParaRPr lang="en-US"/>
          </a:p>
          <a:p>
            <a:endParaRPr lang="en-US" sz="1400" b="1">
              <a:latin typeface="Franklin Gothic Book"/>
            </a:endParaRPr>
          </a:p>
          <a:p>
            <a:r>
              <a:rPr lang="en-US" sz="1400" b="1">
                <a:latin typeface="Franklin Gothic Book"/>
              </a:rPr>
              <a:t>Reduced Excess Shipments </a:t>
            </a:r>
            <a:r>
              <a:rPr lang="en-US" sz="1400" b="1">
                <a:ea typeface="+mn-lt"/>
                <a:cs typeface="+mn-lt"/>
              </a:rPr>
              <a:t>-</a:t>
            </a:r>
          </a:p>
          <a:p>
            <a:pPr marL="285750" indent="-285750">
              <a:buFont typeface="Arial"/>
              <a:buChar char="•"/>
            </a:pPr>
            <a:r>
              <a:rPr lang="en-US" sz="1400">
                <a:ea typeface="+mn-lt"/>
                <a:cs typeface="+mn-lt"/>
              </a:rPr>
              <a:t>Streamlined inventory allocation decreases fragmented shipments, ensuring smoother operations and lower disruption for customers.</a:t>
            </a:r>
            <a:endParaRPr lang="en-US"/>
          </a:p>
        </p:txBody>
      </p:sp>
      <p:pic>
        <p:nvPicPr>
          <p:cNvPr id="10" name="Graphic 9" descr="Presentation with pie chart with solid fill">
            <a:extLst>
              <a:ext uri="{FF2B5EF4-FFF2-40B4-BE49-F238E27FC236}">
                <a16:creationId xmlns:a16="http://schemas.microsoft.com/office/drawing/2014/main" id="{C43A0F2B-C029-D2C6-CCA8-C1BE82190B9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71828" y="1479959"/>
            <a:ext cx="566928" cy="566928"/>
          </a:xfrm>
          <a:prstGeom prst="rect">
            <a:avLst/>
          </a:prstGeom>
        </p:spPr>
      </p:pic>
      <p:sp>
        <p:nvSpPr>
          <p:cNvPr id="15" name="TextBox 14">
            <a:extLst>
              <a:ext uri="{FF2B5EF4-FFF2-40B4-BE49-F238E27FC236}">
                <a16:creationId xmlns:a16="http://schemas.microsoft.com/office/drawing/2014/main" id="{BE53955F-02AB-14A0-41A5-29913195FAE7}"/>
              </a:ext>
            </a:extLst>
          </p:cNvPr>
          <p:cNvSpPr txBox="1"/>
          <p:nvPr/>
        </p:nvSpPr>
        <p:spPr>
          <a:xfrm>
            <a:off x="277682" y="2239831"/>
            <a:ext cx="3844463" cy="2677656"/>
          </a:xfrm>
          <a:prstGeom prst="rect">
            <a:avLst/>
          </a:prstGeom>
          <a:noFill/>
        </p:spPr>
        <p:txBody>
          <a:bodyPr wrap="square" lIns="91440" tIns="45720" rIns="91440" bIns="45720" rtlCol="0" anchor="t">
            <a:spAutoFit/>
          </a:bodyPr>
          <a:lstStyle/>
          <a:p>
            <a:pPr marL="342900" indent="-342900">
              <a:buFont typeface="+mj-lt"/>
              <a:buAutoNum type="arabicPeriod"/>
            </a:pPr>
            <a:r>
              <a:rPr lang="en-US" sz="1400"/>
              <a:t>Which warehouses require operational interventions due to </a:t>
            </a:r>
            <a:r>
              <a:rPr lang="en-US" sz="1400" b="1"/>
              <a:t>high reliance on received transfers</a:t>
            </a:r>
            <a:r>
              <a:rPr lang="en-US" sz="1400"/>
              <a:t> for fulfilling </a:t>
            </a:r>
            <a:r>
              <a:rPr lang="en-US" sz="1400" b="1"/>
              <a:t>shipments</a:t>
            </a:r>
            <a:r>
              <a:rPr lang="en-US" sz="1400"/>
              <a:t>?</a:t>
            </a:r>
            <a:br>
              <a:rPr lang="en-US" sz="1400"/>
            </a:br>
            <a:endParaRPr lang="en-IN" sz="1400"/>
          </a:p>
          <a:p>
            <a:pPr marL="342900" indent="-342900">
              <a:buFont typeface="+mj-lt"/>
              <a:buAutoNum type="arabicPeriod"/>
            </a:pPr>
            <a:r>
              <a:rPr lang="en-US" sz="1400"/>
              <a:t>Does the timing of intercompany transfers indicate </a:t>
            </a:r>
            <a:r>
              <a:rPr lang="en-US" sz="1400" b="1"/>
              <a:t>misalignment </a:t>
            </a:r>
            <a:r>
              <a:rPr lang="en-US" sz="1400"/>
              <a:t>between </a:t>
            </a:r>
            <a:r>
              <a:rPr lang="en-US" sz="1400" b="1"/>
              <a:t>demand forecasting</a:t>
            </a:r>
            <a:r>
              <a:rPr lang="en-US" sz="1400"/>
              <a:t> and </a:t>
            </a:r>
            <a:r>
              <a:rPr lang="en-US" sz="1400" b="1"/>
              <a:t>inventory planning</a:t>
            </a:r>
            <a:r>
              <a:rPr lang="en-US" sz="1400"/>
              <a:t>?</a:t>
            </a:r>
          </a:p>
          <a:p>
            <a:pPr marL="342900" indent="-342900">
              <a:buAutoNum type="arabicPeriod"/>
            </a:pPr>
            <a:endParaRPr lang="en-US" sz="1400"/>
          </a:p>
          <a:p>
            <a:pPr marL="342900" indent="-342900">
              <a:buAutoNum type="arabicPeriod"/>
            </a:pPr>
            <a:r>
              <a:rPr lang="en-US" sz="1400"/>
              <a:t>How can we assign </a:t>
            </a:r>
            <a:r>
              <a:rPr lang="en-US" sz="1400" b="1"/>
              <a:t>optimal buffer stock</a:t>
            </a:r>
            <a:r>
              <a:rPr lang="en-US" sz="1400"/>
              <a:t> across warehouses to minimize excess inventory and reduce </a:t>
            </a:r>
            <a:r>
              <a:rPr lang="en-US" sz="1400" b="1"/>
              <a:t>intercompany transfers</a:t>
            </a:r>
            <a:r>
              <a:rPr lang="en-US" sz="1400"/>
              <a:t>?</a:t>
            </a:r>
          </a:p>
        </p:txBody>
      </p:sp>
      <p:pic>
        <p:nvPicPr>
          <p:cNvPr id="8" name="Picture 7" descr="A screenshot of a computer&#10;&#10;AI-generated content may be incorrect.">
            <a:extLst>
              <a:ext uri="{FF2B5EF4-FFF2-40B4-BE49-F238E27FC236}">
                <a16:creationId xmlns:a16="http://schemas.microsoft.com/office/drawing/2014/main" id="{9A1AE413-9CFA-ABCC-88B6-07766BAF5659}"/>
              </a:ext>
            </a:extLst>
          </p:cNvPr>
          <p:cNvPicPr>
            <a:picLocks noChangeAspect="1"/>
          </p:cNvPicPr>
          <p:nvPr/>
        </p:nvPicPr>
        <p:blipFill>
          <a:blip r:embed="rId8"/>
          <a:stretch>
            <a:fillRect/>
          </a:stretch>
        </p:blipFill>
        <p:spPr>
          <a:xfrm>
            <a:off x="4589196" y="3425756"/>
            <a:ext cx="2684061" cy="1303027"/>
          </a:xfrm>
          <a:prstGeom prst="rect">
            <a:avLst/>
          </a:prstGeom>
          <a:ln>
            <a:solidFill>
              <a:schemeClr val="tx1">
                <a:lumMod val="75000"/>
                <a:lumOff val="25000"/>
              </a:schemeClr>
            </a:solidFill>
          </a:ln>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6D5F6DC9-ECAF-9B89-52D3-979EC99CF3D8}"/>
              </a:ext>
            </a:extLst>
          </p:cNvPr>
          <p:cNvPicPr>
            <a:picLocks noChangeAspect="1"/>
          </p:cNvPicPr>
          <p:nvPr/>
        </p:nvPicPr>
        <p:blipFill>
          <a:blip r:embed="rId9"/>
          <a:stretch>
            <a:fillRect/>
          </a:stretch>
        </p:blipFill>
        <p:spPr>
          <a:xfrm>
            <a:off x="5202000" y="3982378"/>
            <a:ext cx="2417120" cy="1295021"/>
          </a:xfrm>
          <a:prstGeom prst="rect">
            <a:avLst/>
          </a:prstGeom>
          <a:ln>
            <a:solidFill>
              <a:schemeClr val="tx1">
                <a:lumMod val="75000"/>
                <a:lumOff val="2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0015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par>
                                <p:cTn id="42" presetID="10" presetClass="entr" presetSubtype="0"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7" grpId="0" animBg="1"/>
      <p:bldP spid="19" grpId="0" animBg="1"/>
      <p:bldP spid="3" grpId="0" animBg="1"/>
      <p:bldP spid="7" grpId="0" animBg="1"/>
      <p:bldP spid="1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CE83A-3A4A-AFA8-A2AD-C136618B04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45ECEB-C95C-0994-954E-5233E1AA6367}"/>
              </a:ext>
            </a:extLst>
          </p:cNvPr>
          <p:cNvSpPr>
            <a:spLocks noGrp="1"/>
          </p:cNvSpPr>
          <p:nvPr>
            <p:ph type="ctrTitle"/>
          </p:nvPr>
        </p:nvSpPr>
        <p:spPr/>
        <p:txBody>
          <a:bodyPr/>
          <a:lstStyle/>
          <a:p>
            <a:r>
              <a:rPr lang="en-US">
                <a:latin typeface="Franklin Gothic Book"/>
              </a:rPr>
              <a:t>EDA – Trend of Location Transfers</a:t>
            </a:r>
            <a:endParaRPr lang="en-US"/>
          </a:p>
        </p:txBody>
      </p:sp>
      <p:sp>
        <p:nvSpPr>
          <p:cNvPr id="4" name="Text Placeholder 3">
            <a:extLst>
              <a:ext uri="{FF2B5EF4-FFF2-40B4-BE49-F238E27FC236}">
                <a16:creationId xmlns:a16="http://schemas.microsoft.com/office/drawing/2014/main" id="{40229E22-BB09-27BD-16C8-F140C7926BCE}"/>
              </a:ext>
            </a:extLst>
          </p:cNvPr>
          <p:cNvSpPr>
            <a:spLocks noGrp="1"/>
          </p:cNvSpPr>
          <p:nvPr>
            <p:ph type="body" sz="quarter" idx="14"/>
          </p:nvPr>
        </p:nvSpPr>
        <p:spPr>
          <a:xfrm>
            <a:off x="635000" y="5003278"/>
            <a:ext cx="9949180" cy="911323"/>
          </a:xfrm>
        </p:spPr>
        <p:txBody>
          <a:bodyPr vert="horz" lIns="0" tIns="0" rIns="0" bIns="0" rtlCol="0" anchor="t">
            <a:normAutofit lnSpcReduction="10000"/>
          </a:bodyPr>
          <a:lstStyle/>
          <a:p>
            <a:r>
              <a:rPr lang="en-US" sz="1200">
                <a:latin typeface="Franklin Gothic Book"/>
              </a:rPr>
              <a:t>The majority of transfer activity occurs in the first quarter of the year (January to March), with a significant drop during the middle months and a slight rise in November and December.</a:t>
            </a:r>
          </a:p>
          <a:p>
            <a:r>
              <a:rPr lang="en-US" sz="1200">
                <a:latin typeface="Franklin Gothic Book"/>
              </a:rPr>
              <a:t>The scatter plot shows no strong correlation between transfer volumes and shipment volumes, with data points scattered widely and no clear pattern.</a:t>
            </a:r>
          </a:p>
          <a:p>
            <a:r>
              <a:rPr lang="en-US" sz="1200">
                <a:latin typeface="Franklin Gothic Book"/>
              </a:rPr>
              <a:t>This suggests that intercompany transfers are not directly driving shipment volumes, indicating potential inefficiencies or misalignments in inventory management strategies.</a:t>
            </a:r>
          </a:p>
        </p:txBody>
      </p:sp>
      <p:sp>
        <p:nvSpPr>
          <p:cNvPr id="5" name="Date Placeholder 4">
            <a:extLst>
              <a:ext uri="{FF2B5EF4-FFF2-40B4-BE49-F238E27FC236}">
                <a16:creationId xmlns:a16="http://schemas.microsoft.com/office/drawing/2014/main" id="{7767561E-D68D-ACCB-D62D-6E618A77FCB6}"/>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2B965CB2-78F2-DE26-FA94-7D80605B9F47}"/>
              </a:ext>
            </a:extLst>
          </p:cNvPr>
          <p:cNvSpPr>
            <a:spLocks noGrp="1"/>
          </p:cNvSpPr>
          <p:nvPr>
            <p:ph type="sldNum" sz="quarter" idx="12"/>
          </p:nvPr>
        </p:nvSpPr>
        <p:spPr/>
        <p:txBody>
          <a:bodyPr/>
          <a:lstStyle/>
          <a:p>
            <a:fld id="{8A7A6979-0714-4377-B894-6BE4C2D6E202}" type="slidenum">
              <a:rPr lang="en-US" smtClean="0"/>
              <a:pPr/>
              <a:t>70</a:t>
            </a:fld>
            <a:endParaRPr lang="en-US"/>
          </a:p>
        </p:txBody>
      </p:sp>
      <p:pic>
        <p:nvPicPr>
          <p:cNvPr id="9" name="Picture 8">
            <a:extLst>
              <a:ext uri="{FF2B5EF4-FFF2-40B4-BE49-F238E27FC236}">
                <a16:creationId xmlns:a16="http://schemas.microsoft.com/office/drawing/2014/main" id="{1C1B27E0-D5E4-8FD4-35FB-A2479E35B824}"/>
              </a:ext>
            </a:extLst>
          </p:cNvPr>
          <p:cNvPicPr>
            <a:picLocks noChangeAspect="1"/>
          </p:cNvPicPr>
          <p:nvPr/>
        </p:nvPicPr>
        <p:blipFill>
          <a:blip r:embed="rId2"/>
          <a:stretch>
            <a:fillRect/>
          </a:stretch>
        </p:blipFill>
        <p:spPr>
          <a:xfrm>
            <a:off x="913977" y="949305"/>
            <a:ext cx="5184375" cy="2866303"/>
          </a:xfrm>
          <a:prstGeom prst="rect">
            <a:avLst/>
          </a:prstGeom>
        </p:spPr>
      </p:pic>
      <p:pic>
        <p:nvPicPr>
          <p:cNvPr id="11" name="Picture 10" descr="A graph with blue dots&#10;&#10;AI-generated content may be incorrect.">
            <a:extLst>
              <a:ext uri="{FF2B5EF4-FFF2-40B4-BE49-F238E27FC236}">
                <a16:creationId xmlns:a16="http://schemas.microsoft.com/office/drawing/2014/main" id="{7766C91D-C080-14FB-5A4B-CB49EBA91F67}"/>
              </a:ext>
            </a:extLst>
          </p:cNvPr>
          <p:cNvPicPr>
            <a:picLocks noChangeAspect="1"/>
          </p:cNvPicPr>
          <p:nvPr/>
        </p:nvPicPr>
        <p:blipFill>
          <a:blip r:embed="rId3"/>
          <a:stretch>
            <a:fillRect/>
          </a:stretch>
        </p:blipFill>
        <p:spPr>
          <a:xfrm>
            <a:off x="6178228" y="949304"/>
            <a:ext cx="4976632" cy="3753694"/>
          </a:xfrm>
          <a:prstGeom prst="rect">
            <a:avLst/>
          </a:prstGeom>
        </p:spPr>
      </p:pic>
    </p:spTree>
    <p:extLst>
      <p:ext uri="{BB962C8B-B14F-4D97-AF65-F5344CB8AC3E}">
        <p14:creationId xmlns:p14="http://schemas.microsoft.com/office/powerpoint/2010/main" val="28291282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0E553-436B-D6B4-350C-37D60B857D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0EF480-E568-688F-D2D0-30B220B6CA67}"/>
              </a:ext>
            </a:extLst>
          </p:cNvPr>
          <p:cNvSpPr>
            <a:spLocks noGrp="1"/>
          </p:cNvSpPr>
          <p:nvPr>
            <p:ph type="ctrTitle"/>
          </p:nvPr>
        </p:nvSpPr>
        <p:spPr/>
        <p:txBody>
          <a:bodyPr/>
          <a:lstStyle/>
          <a:p>
            <a:r>
              <a:rPr lang="en-US">
                <a:latin typeface="Franklin Gothic Book"/>
              </a:rPr>
              <a:t>EDA – Trend of Disposal Activities</a:t>
            </a:r>
            <a:endParaRPr lang="en-US"/>
          </a:p>
        </p:txBody>
      </p:sp>
      <p:sp>
        <p:nvSpPr>
          <p:cNvPr id="5" name="Date Placeholder 4">
            <a:extLst>
              <a:ext uri="{FF2B5EF4-FFF2-40B4-BE49-F238E27FC236}">
                <a16:creationId xmlns:a16="http://schemas.microsoft.com/office/drawing/2014/main" id="{9607EF89-2F9F-BEB7-39AC-8C8A2596945D}"/>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7F5EC1BF-7255-660E-6249-D456A4E0DB7A}"/>
              </a:ext>
            </a:extLst>
          </p:cNvPr>
          <p:cNvSpPr>
            <a:spLocks noGrp="1"/>
          </p:cNvSpPr>
          <p:nvPr>
            <p:ph type="sldNum" sz="quarter" idx="12"/>
          </p:nvPr>
        </p:nvSpPr>
        <p:spPr/>
        <p:txBody>
          <a:bodyPr/>
          <a:lstStyle/>
          <a:p>
            <a:fld id="{8A7A6979-0714-4377-B894-6BE4C2D6E202}" type="slidenum">
              <a:rPr lang="en-US" smtClean="0"/>
              <a:pPr/>
              <a:t>71</a:t>
            </a:fld>
            <a:endParaRPr lang="en-US"/>
          </a:p>
        </p:txBody>
      </p:sp>
      <p:pic>
        <p:nvPicPr>
          <p:cNvPr id="3" name="Picture 2" descr="A graph of a number of blue rectangular objects&#10;&#10;AI-generated content may be incorrect.">
            <a:extLst>
              <a:ext uri="{FF2B5EF4-FFF2-40B4-BE49-F238E27FC236}">
                <a16:creationId xmlns:a16="http://schemas.microsoft.com/office/drawing/2014/main" id="{F0C29034-D157-0213-940F-FAF7673362F5}"/>
              </a:ext>
            </a:extLst>
          </p:cNvPr>
          <p:cNvPicPr>
            <a:picLocks noChangeAspect="1"/>
          </p:cNvPicPr>
          <p:nvPr/>
        </p:nvPicPr>
        <p:blipFill>
          <a:blip r:embed="rId2"/>
          <a:stretch>
            <a:fillRect/>
          </a:stretch>
        </p:blipFill>
        <p:spPr>
          <a:xfrm>
            <a:off x="602598" y="1961352"/>
            <a:ext cx="4733429" cy="2940243"/>
          </a:xfrm>
          <a:prstGeom prst="rect">
            <a:avLst/>
          </a:prstGeom>
        </p:spPr>
      </p:pic>
      <p:pic>
        <p:nvPicPr>
          <p:cNvPr id="7" name="Picture 6" descr="A graph of different colored lines&#10;&#10;AI-generated content may be incorrect.">
            <a:extLst>
              <a:ext uri="{FF2B5EF4-FFF2-40B4-BE49-F238E27FC236}">
                <a16:creationId xmlns:a16="http://schemas.microsoft.com/office/drawing/2014/main" id="{D8021FC8-6628-36DE-4DEF-570F8CA28BDC}"/>
              </a:ext>
            </a:extLst>
          </p:cNvPr>
          <p:cNvPicPr>
            <a:picLocks noChangeAspect="1"/>
          </p:cNvPicPr>
          <p:nvPr/>
        </p:nvPicPr>
        <p:blipFill>
          <a:blip r:embed="rId3"/>
          <a:stretch>
            <a:fillRect/>
          </a:stretch>
        </p:blipFill>
        <p:spPr>
          <a:xfrm>
            <a:off x="5701392" y="1177115"/>
            <a:ext cx="5197929" cy="2748449"/>
          </a:xfrm>
          <a:prstGeom prst="rect">
            <a:avLst/>
          </a:prstGeom>
        </p:spPr>
      </p:pic>
      <p:pic>
        <p:nvPicPr>
          <p:cNvPr id="8" name="Picture 7">
            <a:extLst>
              <a:ext uri="{FF2B5EF4-FFF2-40B4-BE49-F238E27FC236}">
                <a16:creationId xmlns:a16="http://schemas.microsoft.com/office/drawing/2014/main" id="{A001F6EE-EDE9-43DB-6CE4-50C1DD9864DD}"/>
              </a:ext>
            </a:extLst>
          </p:cNvPr>
          <p:cNvPicPr>
            <a:picLocks noChangeAspect="1"/>
          </p:cNvPicPr>
          <p:nvPr/>
        </p:nvPicPr>
        <p:blipFill>
          <a:blip r:embed="rId4"/>
          <a:stretch>
            <a:fillRect/>
          </a:stretch>
        </p:blipFill>
        <p:spPr>
          <a:xfrm>
            <a:off x="6096000" y="3926035"/>
            <a:ext cx="4728483" cy="2298858"/>
          </a:xfrm>
          <a:prstGeom prst="rect">
            <a:avLst/>
          </a:prstGeom>
        </p:spPr>
      </p:pic>
    </p:spTree>
    <p:extLst>
      <p:ext uri="{BB962C8B-B14F-4D97-AF65-F5344CB8AC3E}">
        <p14:creationId xmlns:p14="http://schemas.microsoft.com/office/powerpoint/2010/main" val="31249342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5B0B9-8AD4-D5D2-14CE-026C7540F0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6C5074-0D84-85AC-20FC-F8DF0FC9AA10}"/>
              </a:ext>
            </a:extLst>
          </p:cNvPr>
          <p:cNvSpPr>
            <a:spLocks noGrp="1"/>
          </p:cNvSpPr>
          <p:nvPr>
            <p:ph type="ctrTitle"/>
          </p:nvPr>
        </p:nvSpPr>
        <p:spPr/>
        <p:txBody>
          <a:bodyPr/>
          <a:lstStyle/>
          <a:p>
            <a:r>
              <a:rPr lang="en-US">
                <a:latin typeface="Franklin Gothic Book"/>
              </a:rPr>
              <a:t>EDA – Trend of Disposal Activities</a:t>
            </a:r>
            <a:endParaRPr lang="en-US"/>
          </a:p>
        </p:txBody>
      </p:sp>
      <p:sp>
        <p:nvSpPr>
          <p:cNvPr id="5" name="Date Placeholder 4">
            <a:extLst>
              <a:ext uri="{FF2B5EF4-FFF2-40B4-BE49-F238E27FC236}">
                <a16:creationId xmlns:a16="http://schemas.microsoft.com/office/drawing/2014/main" id="{AA9CD03F-05A8-9C27-D777-4FC378007A60}"/>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A5F7EF7A-D136-650F-0335-412FF3CC3BC4}"/>
              </a:ext>
            </a:extLst>
          </p:cNvPr>
          <p:cNvSpPr>
            <a:spLocks noGrp="1"/>
          </p:cNvSpPr>
          <p:nvPr>
            <p:ph type="sldNum" sz="quarter" idx="12"/>
          </p:nvPr>
        </p:nvSpPr>
        <p:spPr/>
        <p:txBody>
          <a:bodyPr/>
          <a:lstStyle/>
          <a:p>
            <a:fld id="{8A7A6979-0714-4377-B894-6BE4C2D6E202}" type="slidenum">
              <a:rPr lang="en-US" smtClean="0"/>
              <a:pPr/>
              <a:t>72</a:t>
            </a:fld>
            <a:endParaRPr lang="en-US"/>
          </a:p>
        </p:txBody>
      </p:sp>
      <p:pic>
        <p:nvPicPr>
          <p:cNvPr id="4" name="Picture 3" descr="A graph of a product&#10;&#10;AI-generated content may be incorrect.">
            <a:extLst>
              <a:ext uri="{FF2B5EF4-FFF2-40B4-BE49-F238E27FC236}">
                <a16:creationId xmlns:a16="http://schemas.microsoft.com/office/drawing/2014/main" id="{7DEB0E1B-1A16-4488-0AA5-C24C08C026AE}"/>
              </a:ext>
            </a:extLst>
          </p:cNvPr>
          <p:cNvPicPr>
            <a:picLocks noChangeAspect="1"/>
          </p:cNvPicPr>
          <p:nvPr/>
        </p:nvPicPr>
        <p:blipFill>
          <a:blip r:embed="rId2"/>
          <a:stretch>
            <a:fillRect/>
          </a:stretch>
        </p:blipFill>
        <p:spPr>
          <a:xfrm>
            <a:off x="1341900" y="1208424"/>
            <a:ext cx="4112628" cy="2601576"/>
          </a:xfrm>
          <a:prstGeom prst="rect">
            <a:avLst/>
          </a:prstGeom>
        </p:spPr>
      </p:pic>
      <p:pic>
        <p:nvPicPr>
          <p:cNvPr id="9" name="Picture 8" descr="A blue and orange pie chart&#10;&#10;AI-generated content may be incorrect.">
            <a:extLst>
              <a:ext uri="{FF2B5EF4-FFF2-40B4-BE49-F238E27FC236}">
                <a16:creationId xmlns:a16="http://schemas.microsoft.com/office/drawing/2014/main" id="{7E2BF335-AE27-230C-FF15-F490639BE9B0}"/>
              </a:ext>
            </a:extLst>
          </p:cNvPr>
          <p:cNvPicPr>
            <a:picLocks noChangeAspect="1"/>
          </p:cNvPicPr>
          <p:nvPr/>
        </p:nvPicPr>
        <p:blipFill>
          <a:blip r:embed="rId3"/>
          <a:stretch>
            <a:fillRect/>
          </a:stretch>
        </p:blipFill>
        <p:spPr>
          <a:xfrm>
            <a:off x="5456677" y="3917756"/>
            <a:ext cx="2787251" cy="2947940"/>
          </a:xfrm>
          <a:prstGeom prst="rect">
            <a:avLst/>
          </a:prstGeom>
        </p:spPr>
      </p:pic>
      <p:pic>
        <p:nvPicPr>
          <p:cNvPr id="10" name="Picture 9" descr="A graph of a number of seed sizes&#10;&#10;AI-generated content may be incorrect.">
            <a:extLst>
              <a:ext uri="{FF2B5EF4-FFF2-40B4-BE49-F238E27FC236}">
                <a16:creationId xmlns:a16="http://schemas.microsoft.com/office/drawing/2014/main" id="{A14E8D5E-2826-47EA-A400-A0E0572C2DD8}"/>
              </a:ext>
            </a:extLst>
          </p:cNvPr>
          <p:cNvPicPr>
            <a:picLocks noChangeAspect="1"/>
          </p:cNvPicPr>
          <p:nvPr/>
        </p:nvPicPr>
        <p:blipFill>
          <a:blip r:embed="rId4"/>
          <a:stretch>
            <a:fillRect/>
          </a:stretch>
        </p:blipFill>
        <p:spPr>
          <a:xfrm>
            <a:off x="6587259" y="1208424"/>
            <a:ext cx="3997422" cy="2709334"/>
          </a:xfrm>
          <a:prstGeom prst="rect">
            <a:avLst/>
          </a:prstGeom>
        </p:spPr>
      </p:pic>
    </p:spTree>
    <p:extLst>
      <p:ext uri="{BB962C8B-B14F-4D97-AF65-F5344CB8AC3E}">
        <p14:creationId xmlns:p14="http://schemas.microsoft.com/office/powerpoint/2010/main" val="28186363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C219F3-7AFE-897E-B2D0-D1C8D620DA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E47011-BF7D-4559-4052-59CEC904D90E}"/>
              </a:ext>
            </a:extLst>
          </p:cNvPr>
          <p:cNvSpPr>
            <a:spLocks noGrp="1"/>
          </p:cNvSpPr>
          <p:nvPr>
            <p:ph type="ctrTitle"/>
          </p:nvPr>
        </p:nvSpPr>
        <p:spPr/>
        <p:txBody>
          <a:bodyPr/>
          <a:lstStyle/>
          <a:p>
            <a:r>
              <a:rPr lang="en-US">
                <a:latin typeface="Franklin Gothic Book"/>
              </a:rPr>
              <a:t>EDA – Trend of Disposal Activities</a:t>
            </a:r>
            <a:endParaRPr lang="en-US"/>
          </a:p>
        </p:txBody>
      </p:sp>
      <p:sp>
        <p:nvSpPr>
          <p:cNvPr id="5" name="Date Placeholder 4">
            <a:extLst>
              <a:ext uri="{FF2B5EF4-FFF2-40B4-BE49-F238E27FC236}">
                <a16:creationId xmlns:a16="http://schemas.microsoft.com/office/drawing/2014/main" id="{E8958D31-6E5E-2E98-2A01-7734B578E9FA}"/>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C78C220A-4EA6-A5C7-B72F-EA3DEB9B6BBC}"/>
              </a:ext>
            </a:extLst>
          </p:cNvPr>
          <p:cNvSpPr>
            <a:spLocks noGrp="1"/>
          </p:cNvSpPr>
          <p:nvPr>
            <p:ph type="sldNum" sz="quarter" idx="12"/>
          </p:nvPr>
        </p:nvSpPr>
        <p:spPr/>
        <p:txBody>
          <a:bodyPr/>
          <a:lstStyle/>
          <a:p>
            <a:fld id="{8A7A6979-0714-4377-B894-6BE4C2D6E202}" type="slidenum">
              <a:rPr lang="en-US" smtClean="0"/>
              <a:pPr/>
              <a:t>73</a:t>
            </a:fld>
            <a:endParaRPr lang="en-US"/>
          </a:p>
        </p:txBody>
      </p:sp>
      <p:pic>
        <p:nvPicPr>
          <p:cNvPr id="3" name="Picture 2" descr="A graph of treatment by disposal quantity&#10;&#10;AI-generated content may be incorrect.">
            <a:extLst>
              <a:ext uri="{FF2B5EF4-FFF2-40B4-BE49-F238E27FC236}">
                <a16:creationId xmlns:a16="http://schemas.microsoft.com/office/drawing/2014/main" id="{D57F777A-49CE-366C-2B8F-765EC8152EEB}"/>
              </a:ext>
            </a:extLst>
          </p:cNvPr>
          <p:cNvPicPr>
            <a:picLocks noChangeAspect="1"/>
          </p:cNvPicPr>
          <p:nvPr/>
        </p:nvPicPr>
        <p:blipFill>
          <a:blip r:embed="rId2"/>
          <a:stretch>
            <a:fillRect/>
          </a:stretch>
        </p:blipFill>
        <p:spPr>
          <a:xfrm>
            <a:off x="381000" y="1224707"/>
            <a:ext cx="4453328" cy="2316210"/>
          </a:xfrm>
          <a:prstGeom prst="rect">
            <a:avLst/>
          </a:prstGeom>
        </p:spPr>
      </p:pic>
      <p:pic>
        <p:nvPicPr>
          <p:cNvPr id="7" name="Picture 6" descr="A graph of a number of disposals&#10;&#10;AI-generated content may be incorrect.">
            <a:extLst>
              <a:ext uri="{FF2B5EF4-FFF2-40B4-BE49-F238E27FC236}">
                <a16:creationId xmlns:a16="http://schemas.microsoft.com/office/drawing/2014/main" id="{804A519A-CFEE-0B27-4E30-650E559D1A11}"/>
              </a:ext>
            </a:extLst>
          </p:cNvPr>
          <p:cNvPicPr>
            <a:picLocks noChangeAspect="1"/>
          </p:cNvPicPr>
          <p:nvPr/>
        </p:nvPicPr>
        <p:blipFill>
          <a:blip r:embed="rId3"/>
          <a:stretch>
            <a:fillRect/>
          </a:stretch>
        </p:blipFill>
        <p:spPr>
          <a:xfrm>
            <a:off x="6095999" y="1227116"/>
            <a:ext cx="4746886" cy="2598701"/>
          </a:xfrm>
          <a:prstGeom prst="rect">
            <a:avLst/>
          </a:prstGeom>
        </p:spPr>
      </p:pic>
      <p:pic>
        <p:nvPicPr>
          <p:cNvPr id="8" name="Picture 7" descr="A graph of a number of disposal events&#10;&#10;AI-generated content may be incorrect.">
            <a:extLst>
              <a:ext uri="{FF2B5EF4-FFF2-40B4-BE49-F238E27FC236}">
                <a16:creationId xmlns:a16="http://schemas.microsoft.com/office/drawing/2014/main" id="{55321797-B5EB-6B89-BE05-C352F5889A6D}"/>
              </a:ext>
            </a:extLst>
          </p:cNvPr>
          <p:cNvPicPr>
            <a:picLocks noChangeAspect="1"/>
          </p:cNvPicPr>
          <p:nvPr/>
        </p:nvPicPr>
        <p:blipFill>
          <a:blip r:embed="rId4"/>
          <a:stretch>
            <a:fillRect/>
          </a:stretch>
        </p:blipFill>
        <p:spPr>
          <a:xfrm>
            <a:off x="499672" y="3829844"/>
            <a:ext cx="4222230" cy="2052688"/>
          </a:xfrm>
          <a:prstGeom prst="rect">
            <a:avLst/>
          </a:prstGeom>
        </p:spPr>
      </p:pic>
      <p:pic>
        <p:nvPicPr>
          <p:cNvPr id="11" name="Picture 10" descr="A graph of different colored bars&#10;&#10;AI-generated content may be incorrect.">
            <a:extLst>
              <a:ext uri="{FF2B5EF4-FFF2-40B4-BE49-F238E27FC236}">
                <a16:creationId xmlns:a16="http://schemas.microsoft.com/office/drawing/2014/main" id="{5EA0054C-E407-9B19-72E1-928B7D8825EC}"/>
              </a:ext>
            </a:extLst>
          </p:cNvPr>
          <p:cNvPicPr>
            <a:picLocks noChangeAspect="1"/>
          </p:cNvPicPr>
          <p:nvPr/>
        </p:nvPicPr>
        <p:blipFill>
          <a:blip r:embed="rId5"/>
          <a:stretch>
            <a:fillRect/>
          </a:stretch>
        </p:blipFill>
        <p:spPr>
          <a:xfrm>
            <a:off x="6379742" y="3953655"/>
            <a:ext cx="4366778" cy="2716968"/>
          </a:xfrm>
          <a:prstGeom prst="rect">
            <a:avLst/>
          </a:prstGeom>
        </p:spPr>
      </p:pic>
    </p:spTree>
    <p:extLst>
      <p:ext uri="{BB962C8B-B14F-4D97-AF65-F5344CB8AC3E}">
        <p14:creationId xmlns:p14="http://schemas.microsoft.com/office/powerpoint/2010/main" val="15174941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9B120D-BB72-9E94-272F-194851F417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A4C1C0-5815-1A42-0A12-953C0BEF3541}"/>
              </a:ext>
            </a:extLst>
          </p:cNvPr>
          <p:cNvSpPr>
            <a:spLocks noGrp="1"/>
          </p:cNvSpPr>
          <p:nvPr>
            <p:ph type="ctrTitle"/>
          </p:nvPr>
        </p:nvSpPr>
        <p:spPr/>
        <p:txBody>
          <a:bodyPr/>
          <a:lstStyle/>
          <a:p>
            <a:r>
              <a:rPr lang="en-US">
                <a:latin typeface="Franklin Gothic Book"/>
              </a:rPr>
              <a:t>EDA – Trend of Return Activities</a:t>
            </a:r>
            <a:endParaRPr lang="en-US"/>
          </a:p>
        </p:txBody>
      </p:sp>
      <p:sp>
        <p:nvSpPr>
          <p:cNvPr id="5" name="Date Placeholder 4">
            <a:extLst>
              <a:ext uri="{FF2B5EF4-FFF2-40B4-BE49-F238E27FC236}">
                <a16:creationId xmlns:a16="http://schemas.microsoft.com/office/drawing/2014/main" id="{36E511E6-FAD2-F9E4-BFF7-8D24BDC54819}"/>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E09D3BA7-4298-2EE3-CC33-FAE1D48C3760}"/>
              </a:ext>
            </a:extLst>
          </p:cNvPr>
          <p:cNvSpPr>
            <a:spLocks noGrp="1"/>
          </p:cNvSpPr>
          <p:nvPr>
            <p:ph type="sldNum" sz="quarter" idx="12"/>
          </p:nvPr>
        </p:nvSpPr>
        <p:spPr/>
        <p:txBody>
          <a:bodyPr/>
          <a:lstStyle/>
          <a:p>
            <a:fld id="{8A7A6979-0714-4377-B894-6BE4C2D6E202}" type="slidenum">
              <a:rPr lang="en-US" smtClean="0"/>
              <a:pPr/>
              <a:t>74</a:t>
            </a:fld>
            <a:endParaRPr lang="en-US"/>
          </a:p>
        </p:txBody>
      </p:sp>
      <p:pic>
        <p:nvPicPr>
          <p:cNvPr id="4" name="Picture 3" descr="A graph of a number of blue columns&#10;&#10;AI-generated content may be incorrect.">
            <a:extLst>
              <a:ext uri="{FF2B5EF4-FFF2-40B4-BE49-F238E27FC236}">
                <a16:creationId xmlns:a16="http://schemas.microsoft.com/office/drawing/2014/main" id="{5790191E-4EA7-3A2C-8482-5ED3E54B5075}"/>
              </a:ext>
            </a:extLst>
          </p:cNvPr>
          <p:cNvPicPr>
            <a:picLocks noChangeAspect="1"/>
          </p:cNvPicPr>
          <p:nvPr/>
        </p:nvPicPr>
        <p:blipFill>
          <a:blip r:embed="rId2"/>
          <a:stretch>
            <a:fillRect/>
          </a:stretch>
        </p:blipFill>
        <p:spPr>
          <a:xfrm>
            <a:off x="6155739" y="1105409"/>
            <a:ext cx="4282366" cy="2435164"/>
          </a:xfrm>
          <a:prstGeom prst="rect">
            <a:avLst/>
          </a:prstGeom>
        </p:spPr>
      </p:pic>
      <p:pic>
        <p:nvPicPr>
          <p:cNvPr id="10" name="Picture 9" descr="A map of the united states with numbers and circles&#10;&#10;AI-generated content may be incorrect.">
            <a:extLst>
              <a:ext uri="{FF2B5EF4-FFF2-40B4-BE49-F238E27FC236}">
                <a16:creationId xmlns:a16="http://schemas.microsoft.com/office/drawing/2014/main" id="{834AF3AE-237A-B6A0-1519-3F3AEDE9BA5A}"/>
              </a:ext>
            </a:extLst>
          </p:cNvPr>
          <p:cNvPicPr>
            <a:picLocks noChangeAspect="1"/>
          </p:cNvPicPr>
          <p:nvPr/>
        </p:nvPicPr>
        <p:blipFill>
          <a:blip r:embed="rId3"/>
          <a:stretch>
            <a:fillRect/>
          </a:stretch>
        </p:blipFill>
        <p:spPr>
          <a:xfrm>
            <a:off x="532659" y="1392789"/>
            <a:ext cx="5038078" cy="2871695"/>
          </a:xfrm>
          <a:prstGeom prst="rect">
            <a:avLst/>
          </a:prstGeom>
        </p:spPr>
      </p:pic>
      <p:sp>
        <p:nvSpPr>
          <p:cNvPr id="12" name="TextBox 11">
            <a:extLst>
              <a:ext uri="{FF2B5EF4-FFF2-40B4-BE49-F238E27FC236}">
                <a16:creationId xmlns:a16="http://schemas.microsoft.com/office/drawing/2014/main" id="{238D8459-CC1F-FB99-5AE4-57712C4D411B}"/>
              </a:ext>
            </a:extLst>
          </p:cNvPr>
          <p:cNvSpPr txBox="1"/>
          <p:nvPr/>
        </p:nvSpPr>
        <p:spPr>
          <a:xfrm>
            <a:off x="532660" y="1112512"/>
            <a:ext cx="4789714"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solidFill>
                  <a:schemeClr val="bg1"/>
                </a:solidFill>
                <a:latin typeface="Menlo"/>
              </a:rPr>
              <a:t>Map Visualization of Return Locations</a:t>
            </a:r>
            <a:endParaRPr lang="en-US">
              <a:solidFill>
                <a:schemeClr val="bg1"/>
              </a:solidFill>
            </a:endParaRPr>
          </a:p>
        </p:txBody>
      </p:sp>
      <p:pic>
        <p:nvPicPr>
          <p:cNvPr id="13" name="Picture 12" descr="A graph of a number of returns&#10;&#10;AI-generated content may be incorrect.">
            <a:extLst>
              <a:ext uri="{FF2B5EF4-FFF2-40B4-BE49-F238E27FC236}">
                <a16:creationId xmlns:a16="http://schemas.microsoft.com/office/drawing/2014/main" id="{85FDE08F-0817-499D-4412-D91DC3D62262}"/>
              </a:ext>
            </a:extLst>
          </p:cNvPr>
          <p:cNvPicPr>
            <a:picLocks noChangeAspect="1"/>
          </p:cNvPicPr>
          <p:nvPr/>
        </p:nvPicPr>
        <p:blipFill>
          <a:blip r:embed="rId4"/>
          <a:stretch>
            <a:fillRect/>
          </a:stretch>
        </p:blipFill>
        <p:spPr>
          <a:xfrm>
            <a:off x="6157356" y="3548431"/>
            <a:ext cx="4907965" cy="2661175"/>
          </a:xfrm>
          <a:prstGeom prst="rect">
            <a:avLst/>
          </a:prstGeom>
        </p:spPr>
      </p:pic>
      <p:sp>
        <p:nvSpPr>
          <p:cNvPr id="7" name="TextBox 6">
            <a:extLst>
              <a:ext uri="{FF2B5EF4-FFF2-40B4-BE49-F238E27FC236}">
                <a16:creationId xmlns:a16="http://schemas.microsoft.com/office/drawing/2014/main" id="{C186F913-213C-9C13-E943-A2BADE743999}"/>
              </a:ext>
            </a:extLst>
          </p:cNvPr>
          <p:cNvSpPr txBox="1"/>
          <p:nvPr/>
        </p:nvSpPr>
        <p:spPr>
          <a:xfrm>
            <a:off x="532037" y="4267180"/>
            <a:ext cx="5234065" cy="193899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200">
                <a:solidFill>
                  <a:schemeClr val="bg1"/>
                </a:solidFill>
                <a:latin typeface="Franklin Gothic Book"/>
              </a:rPr>
              <a:t>The visualization shows return locations across the United States, with</a:t>
            </a:r>
            <a:r>
              <a:rPr lang="en-US">
                <a:ea typeface="+mn-lt"/>
                <a:cs typeface="+mn-lt"/>
              </a:rPr>
              <a:t> </a:t>
            </a:r>
            <a:r>
              <a:rPr lang="en-US" sz="1200">
                <a:solidFill>
                  <a:schemeClr val="bg1"/>
                </a:solidFill>
                <a:latin typeface="Franklin Gothic Book"/>
              </a:rPr>
              <a:t>clusters indicating higher return volumes. Larger clusters in regions such as the Midwest and East Coast suggest concentrated return activities.</a:t>
            </a:r>
          </a:p>
          <a:p>
            <a:pPr marL="285750" indent="-285750">
              <a:buFont typeface="Arial"/>
              <a:buChar char="•"/>
            </a:pPr>
            <a:r>
              <a:rPr lang="en-US" sz="1200">
                <a:solidFill>
                  <a:schemeClr val="bg1"/>
                </a:solidFill>
                <a:latin typeface="Franklin Gothic Book"/>
              </a:rPr>
              <a:t>While returns have fluctuated, they remain consistently high, suggesting an ongoing trend of product returns over the years.</a:t>
            </a:r>
          </a:p>
          <a:p>
            <a:pPr marL="285750" indent="-285750">
              <a:buFont typeface="Arial"/>
              <a:buChar char="•"/>
            </a:pPr>
            <a:r>
              <a:rPr lang="en-US" sz="1200">
                <a:solidFill>
                  <a:schemeClr val="bg1"/>
                </a:solidFill>
                <a:latin typeface="Franklin Gothic Book"/>
              </a:rPr>
              <a:t>Few states account for the majority of returns. This insight can be valuable for logistics optimization and targeted strategies to reduce return rates in high-volume states.</a:t>
            </a:r>
          </a:p>
          <a:p>
            <a:endParaRPr lang="en-US"/>
          </a:p>
        </p:txBody>
      </p:sp>
    </p:spTree>
    <p:extLst>
      <p:ext uri="{BB962C8B-B14F-4D97-AF65-F5344CB8AC3E}">
        <p14:creationId xmlns:p14="http://schemas.microsoft.com/office/powerpoint/2010/main" val="39571744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03CB9C-8B49-C3FD-4682-23251D438E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9F8145-D21D-8901-07E0-C1328BBF2CC8}"/>
              </a:ext>
            </a:extLst>
          </p:cNvPr>
          <p:cNvSpPr>
            <a:spLocks noGrp="1"/>
          </p:cNvSpPr>
          <p:nvPr>
            <p:ph type="ctrTitle"/>
          </p:nvPr>
        </p:nvSpPr>
        <p:spPr/>
        <p:txBody>
          <a:bodyPr/>
          <a:lstStyle/>
          <a:p>
            <a:r>
              <a:rPr lang="en-US">
                <a:latin typeface="Franklin Gothic Book"/>
              </a:rPr>
              <a:t>EDA – Trend of Return Activities</a:t>
            </a:r>
            <a:endParaRPr lang="en-US"/>
          </a:p>
        </p:txBody>
      </p:sp>
      <p:sp>
        <p:nvSpPr>
          <p:cNvPr id="5" name="Date Placeholder 4">
            <a:extLst>
              <a:ext uri="{FF2B5EF4-FFF2-40B4-BE49-F238E27FC236}">
                <a16:creationId xmlns:a16="http://schemas.microsoft.com/office/drawing/2014/main" id="{B48033EC-6041-0897-FC2B-19B41AC8DDD7}"/>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C3E75590-E0BD-8C70-D0E8-A78CC41F3AB5}"/>
              </a:ext>
            </a:extLst>
          </p:cNvPr>
          <p:cNvSpPr>
            <a:spLocks noGrp="1"/>
          </p:cNvSpPr>
          <p:nvPr>
            <p:ph type="sldNum" sz="quarter" idx="12"/>
          </p:nvPr>
        </p:nvSpPr>
        <p:spPr/>
        <p:txBody>
          <a:bodyPr/>
          <a:lstStyle/>
          <a:p>
            <a:fld id="{8A7A6979-0714-4377-B894-6BE4C2D6E202}" type="slidenum">
              <a:rPr lang="en-US" smtClean="0"/>
              <a:pPr/>
              <a:t>75</a:t>
            </a:fld>
            <a:endParaRPr lang="en-US"/>
          </a:p>
        </p:txBody>
      </p:sp>
      <p:pic>
        <p:nvPicPr>
          <p:cNvPr id="3" name="Picture 2" descr="A screenshot of a graph&#10;&#10;AI-generated content may be incorrect.">
            <a:extLst>
              <a:ext uri="{FF2B5EF4-FFF2-40B4-BE49-F238E27FC236}">
                <a16:creationId xmlns:a16="http://schemas.microsoft.com/office/drawing/2014/main" id="{BBD5C28C-2677-1861-075B-97FD1D0D23DF}"/>
              </a:ext>
            </a:extLst>
          </p:cNvPr>
          <p:cNvPicPr>
            <a:picLocks noChangeAspect="1"/>
          </p:cNvPicPr>
          <p:nvPr/>
        </p:nvPicPr>
        <p:blipFill>
          <a:blip r:embed="rId2"/>
          <a:stretch>
            <a:fillRect/>
          </a:stretch>
        </p:blipFill>
        <p:spPr>
          <a:xfrm>
            <a:off x="706145" y="1460839"/>
            <a:ext cx="4469167" cy="3936322"/>
          </a:xfrm>
          <a:prstGeom prst="rect">
            <a:avLst/>
          </a:prstGeom>
        </p:spPr>
      </p:pic>
      <p:pic>
        <p:nvPicPr>
          <p:cNvPr id="7" name="Picture 6" descr="A graph of blue bars with white text&#10;&#10;AI-generated content may be incorrect.">
            <a:extLst>
              <a:ext uri="{FF2B5EF4-FFF2-40B4-BE49-F238E27FC236}">
                <a16:creationId xmlns:a16="http://schemas.microsoft.com/office/drawing/2014/main" id="{66BBBAA6-FFBE-08FB-EB5D-9DF744B9BA11}"/>
              </a:ext>
            </a:extLst>
          </p:cNvPr>
          <p:cNvPicPr>
            <a:picLocks noChangeAspect="1"/>
          </p:cNvPicPr>
          <p:nvPr/>
        </p:nvPicPr>
        <p:blipFill>
          <a:blip r:embed="rId3"/>
          <a:stretch>
            <a:fillRect/>
          </a:stretch>
        </p:blipFill>
        <p:spPr>
          <a:xfrm>
            <a:off x="6096047" y="2792728"/>
            <a:ext cx="4490529" cy="2606045"/>
          </a:xfrm>
          <a:prstGeom prst="rect">
            <a:avLst/>
          </a:prstGeom>
        </p:spPr>
      </p:pic>
      <p:sp>
        <p:nvSpPr>
          <p:cNvPr id="4" name="TextBox 3">
            <a:extLst>
              <a:ext uri="{FF2B5EF4-FFF2-40B4-BE49-F238E27FC236}">
                <a16:creationId xmlns:a16="http://schemas.microsoft.com/office/drawing/2014/main" id="{B7DF9872-2BF8-ADC4-CE4A-C0CFDACBE469}"/>
              </a:ext>
            </a:extLst>
          </p:cNvPr>
          <p:cNvSpPr txBox="1"/>
          <p:nvPr/>
        </p:nvSpPr>
        <p:spPr>
          <a:xfrm>
            <a:off x="6096946" y="988271"/>
            <a:ext cx="4778020"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bg1"/>
                </a:solidFill>
                <a:latin typeface="Franklin Gothic Book"/>
              </a:rPr>
              <a:t>• Correlation Matrix: The weak correlations suggest that returns are not strongly influenced by location or fiscal year, indicating that returns might be driven by other factors like product defects or customer behavior.</a:t>
            </a:r>
          </a:p>
          <a:p>
            <a:r>
              <a:rPr lang="en-US" sz="1200">
                <a:solidFill>
                  <a:schemeClr val="bg1"/>
                </a:solidFill>
                <a:latin typeface="Franklin Gothic Book"/>
              </a:rPr>
              <a:t>• The top returned products suggests potential issues with specific product lines, such as quality concerns, packaging defects, or customer dissatisfaction.</a:t>
            </a:r>
          </a:p>
          <a:p>
            <a:endParaRPr lang="en-US"/>
          </a:p>
        </p:txBody>
      </p:sp>
    </p:spTree>
    <p:extLst>
      <p:ext uri="{BB962C8B-B14F-4D97-AF65-F5344CB8AC3E}">
        <p14:creationId xmlns:p14="http://schemas.microsoft.com/office/powerpoint/2010/main" val="13367871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B33B4-B36C-99FB-B7BE-2C6585449B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E44110-E11F-D906-37BB-08E7EBA71FEA}"/>
              </a:ext>
            </a:extLst>
          </p:cNvPr>
          <p:cNvSpPr>
            <a:spLocks noGrp="1"/>
          </p:cNvSpPr>
          <p:nvPr>
            <p:ph type="ctrTitle"/>
          </p:nvPr>
        </p:nvSpPr>
        <p:spPr/>
        <p:txBody>
          <a:bodyPr/>
          <a:lstStyle/>
          <a:p>
            <a:r>
              <a:rPr lang="en-US">
                <a:latin typeface="Franklin Gothic Book"/>
              </a:rPr>
              <a:t>EDA – Beginning Inventory</a:t>
            </a:r>
            <a:endParaRPr lang="en-US"/>
          </a:p>
        </p:txBody>
      </p:sp>
      <p:sp>
        <p:nvSpPr>
          <p:cNvPr id="5" name="Date Placeholder 4">
            <a:extLst>
              <a:ext uri="{FF2B5EF4-FFF2-40B4-BE49-F238E27FC236}">
                <a16:creationId xmlns:a16="http://schemas.microsoft.com/office/drawing/2014/main" id="{6D986F59-509D-8EF1-04EF-C88746C7B5C9}"/>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62669421-271A-F4B1-CA8F-C37A73E91FE3}"/>
              </a:ext>
            </a:extLst>
          </p:cNvPr>
          <p:cNvSpPr>
            <a:spLocks noGrp="1"/>
          </p:cNvSpPr>
          <p:nvPr>
            <p:ph type="sldNum" sz="quarter" idx="12"/>
          </p:nvPr>
        </p:nvSpPr>
        <p:spPr/>
        <p:txBody>
          <a:bodyPr/>
          <a:lstStyle/>
          <a:p>
            <a:fld id="{8A7A6979-0714-4377-B894-6BE4C2D6E202}" type="slidenum">
              <a:rPr lang="en-US" smtClean="0"/>
              <a:pPr/>
              <a:t>76</a:t>
            </a:fld>
            <a:endParaRPr lang="en-US"/>
          </a:p>
        </p:txBody>
      </p:sp>
      <p:pic>
        <p:nvPicPr>
          <p:cNvPr id="4" name="Picture 3" descr="A graph of a number of locations&#10;&#10;AI-generated content may be incorrect.">
            <a:extLst>
              <a:ext uri="{FF2B5EF4-FFF2-40B4-BE49-F238E27FC236}">
                <a16:creationId xmlns:a16="http://schemas.microsoft.com/office/drawing/2014/main" id="{A7806AB0-DA62-5A01-57C0-3448D60517D3}"/>
              </a:ext>
            </a:extLst>
          </p:cNvPr>
          <p:cNvPicPr>
            <a:picLocks noChangeAspect="1"/>
          </p:cNvPicPr>
          <p:nvPr/>
        </p:nvPicPr>
        <p:blipFill>
          <a:blip r:embed="rId2"/>
          <a:stretch>
            <a:fillRect/>
          </a:stretch>
        </p:blipFill>
        <p:spPr>
          <a:xfrm>
            <a:off x="947544" y="1051735"/>
            <a:ext cx="4200914" cy="2375224"/>
          </a:xfrm>
          <a:prstGeom prst="rect">
            <a:avLst/>
          </a:prstGeom>
        </p:spPr>
      </p:pic>
      <p:pic>
        <p:nvPicPr>
          <p:cNvPr id="8" name="Picture 7" descr="A graph of a number of blue bars&#10;&#10;AI-generated content may be incorrect.">
            <a:extLst>
              <a:ext uri="{FF2B5EF4-FFF2-40B4-BE49-F238E27FC236}">
                <a16:creationId xmlns:a16="http://schemas.microsoft.com/office/drawing/2014/main" id="{CC447D3E-1003-8F90-D697-E7BE84E0A597}"/>
              </a:ext>
            </a:extLst>
          </p:cNvPr>
          <p:cNvPicPr>
            <a:picLocks noChangeAspect="1"/>
          </p:cNvPicPr>
          <p:nvPr/>
        </p:nvPicPr>
        <p:blipFill>
          <a:blip r:embed="rId3"/>
          <a:stretch>
            <a:fillRect/>
          </a:stretch>
        </p:blipFill>
        <p:spPr>
          <a:xfrm>
            <a:off x="6512865" y="1034240"/>
            <a:ext cx="4197027" cy="2394663"/>
          </a:xfrm>
          <a:prstGeom prst="rect">
            <a:avLst/>
          </a:prstGeom>
        </p:spPr>
      </p:pic>
      <p:pic>
        <p:nvPicPr>
          <p:cNvPr id="9" name="Picture 8" descr="A graph of a patient&amp;#39;s treatment&#10;&#10;AI-generated content may be incorrect.">
            <a:extLst>
              <a:ext uri="{FF2B5EF4-FFF2-40B4-BE49-F238E27FC236}">
                <a16:creationId xmlns:a16="http://schemas.microsoft.com/office/drawing/2014/main" id="{60A7F504-C6EA-C838-9EA6-548E6A1EAD6B}"/>
              </a:ext>
            </a:extLst>
          </p:cNvPr>
          <p:cNvPicPr>
            <a:picLocks noChangeAspect="1"/>
          </p:cNvPicPr>
          <p:nvPr/>
        </p:nvPicPr>
        <p:blipFill>
          <a:blip r:embed="rId4"/>
          <a:stretch>
            <a:fillRect/>
          </a:stretch>
        </p:blipFill>
        <p:spPr>
          <a:xfrm>
            <a:off x="944629" y="3430460"/>
            <a:ext cx="4385583" cy="2368615"/>
          </a:xfrm>
          <a:prstGeom prst="rect">
            <a:avLst/>
          </a:prstGeom>
        </p:spPr>
      </p:pic>
      <p:pic>
        <p:nvPicPr>
          <p:cNvPr id="10" name="Picture 9" descr="A graph of a bar&#10;&#10;AI-generated content may be incorrect.">
            <a:extLst>
              <a:ext uri="{FF2B5EF4-FFF2-40B4-BE49-F238E27FC236}">
                <a16:creationId xmlns:a16="http://schemas.microsoft.com/office/drawing/2014/main" id="{ACAB232A-2421-DB31-06AB-A08E0E5DC054}"/>
              </a:ext>
            </a:extLst>
          </p:cNvPr>
          <p:cNvPicPr>
            <a:picLocks noChangeAspect="1"/>
          </p:cNvPicPr>
          <p:nvPr/>
        </p:nvPicPr>
        <p:blipFill>
          <a:blip r:embed="rId5"/>
          <a:stretch>
            <a:fillRect/>
          </a:stretch>
        </p:blipFill>
        <p:spPr>
          <a:xfrm>
            <a:off x="6511310" y="3427543"/>
            <a:ext cx="4005749" cy="2351120"/>
          </a:xfrm>
          <a:prstGeom prst="rect">
            <a:avLst/>
          </a:prstGeom>
        </p:spPr>
      </p:pic>
    </p:spTree>
    <p:extLst>
      <p:ext uri="{BB962C8B-B14F-4D97-AF65-F5344CB8AC3E}">
        <p14:creationId xmlns:p14="http://schemas.microsoft.com/office/powerpoint/2010/main" val="8629401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788EC-20C6-1751-1CC4-D17F653B6F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45BE68-C262-0D48-4700-DFC337973C20}"/>
              </a:ext>
            </a:extLst>
          </p:cNvPr>
          <p:cNvSpPr>
            <a:spLocks noGrp="1"/>
          </p:cNvSpPr>
          <p:nvPr>
            <p:ph type="ctrTitle"/>
          </p:nvPr>
        </p:nvSpPr>
        <p:spPr/>
        <p:txBody>
          <a:bodyPr/>
          <a:lstStyle/>
          <a:p>
            <a:r>
              <a:rPr lang="en-US">
                <a:latin typeface="Franklin Gothic Book"/>
              </a:rPr>
              <a:t>EDA – Bagging Activities</a:t>
            </a:r>
            <a:endParaRPr lang="en-US"/>
          </a:p>
        </p:txBody>
      </p:sp>
      <p:sp>
        <p:nvSpPr>
          <p:cNvPr id="5" name="Date Placeholder 4">
            <a:extLst>
              <a:ext uri="{FF2B5EF4-FFF2-40B4-BE49-F238E27FC236}">
                <a16:creationId xmlns:a16="http://schemas.microsoft.com/office/drawing/2014/main" id="{FAA03045-DE3F-8FDC-06BA-C9233ACCF52D}"/>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CAD7B4CD-0EF0-BB25-F585-B77AE8C9E881}"/>
              </a:ext>
            </a:extLst>
          </p:cNvPr>
          <p:cNvSpPr>
            <a:spLocks noGrp="1"/>
          </p:cNvSpPr>
          <p:nvPr>
            <p:ph type="sldNum" sz="quarter" idx="12"/>
          </p:nvPr>
        </p:nvSpPr>
        <p:spPr/>
        <p:txBody>
          <a:bodyPr/>
          <a:lstStyle/>
          <a:p>
            <a:fld id="{8A7A6979-0714-4377-B894-6BE4C2D6E202}" type="slidenum">
              <a:rPr lang="en-US" smtClean="0"/>
              <a:pPr/>
              <a:t>77</a:t>
            </a:fld>
            <a:endParaRPr lang="en-US"/>
          </a:p>
        </p:txBody>
      </p:sp>
      <p:pic>
        <p:nvPicPr>
          <p:cNvPr id="7" name="Picture 6">
            <a:extLst>
              <a:ext uri="{FF2B5EF4-FFF2-40B4-BE49-F238E27FC236}">
                <a16:creationId xmlns:a16="http://schemas.microsoft.com/office/drawing/2014/main" id="{109CEE14-A3F6-2B4F-2917-6BF3DD5229A7}"/>
              </a:ext>
            </a:extLst>
          </p:cNvPr>
          <p:cNvPicPr>
            <a:picLocks noChangeAspect="1"/>
          </p:cNvPicPr>
          <p:nvPr/>
        </p:nvPicPr>
        <p:blipFill>
          <a:blip r:embed="rId2"/>
          <a:stretch>
            <a:fillRect/>
          </a:stretch>
        </p:blipFill>
        <p:spPr>
          <a:xfrm>
            <a:off x="1742040" y="1347606"/>
            <a:ext cx="3760137" cy="2211185"/>
          </a:xfrm>
          <a:prstGeom prst="rect">
            <a:avLst/>
          </a:prstGeom>
        </p:spPr>
      </p:pic>
      <p:pic>
        <p:nvPicPr>
          <p:cNvPr id="12" name="Picture 11">
            <a:extLst>
              <a:ext uri="{FF2B5EF4-FFF2-40B4-BE49-F238E27FC236}">
                <a16:creationId xmlns:a16="http://schemas.microsoft.com/office/drawing/2014/main" id="{E2EA806F-0477-3B69-549C-458DD330821F}"/>
              </a:ext>
            </a:extLst>
          </p:cNvPr>
          <p:cNvPicPr>
            <a:picLocks noChangeAspect="1"/>
          </p:cNvPicPr>
          <p:nvPr/>
        </p:nvPicPr>
        <p:blipFill>
          <a:blip r:embed="rId3"/>
          <a:stretch>
            <a:fillRect/>
          </a:stretch>
        </p:blipFill>
        <p:spPr>
          <a:xfrm>
            <a:off x="6452533" y="1347442"/>
            <a:ext cx="4140517" cy="2209623"/>
          </a:xfrm>
          <a:prstGeom prst="rect">
            <a:avLst/>
          </a:prstGeom>
        </p:spPr>
      </p:pic>
      <p:pic>
        <p:nvPicPr>
          <p:cNvPr id="14" name="Picture 13">
            <a:extLst>
              <a:ext uri="{FF2B5EF4-FFF2-40B4-BE49-F238E27FC236}">
                <a16:creationId xmlns:a16="http://schemas.microsoft.com/office/drawing/2014/main" id="{8F364E9C-16D7-5051-FF27-2D5457B000B5}"/>
              </a:ext>
            </a:extLst>
          </p:cNvPr>
          <p:cNvPicPr>
            <a:picLocks noChangeAspect="1"/>
          </p:cNvPicPr>
          <p:nvPr/>
        </p:nvPicPr>
        <p:blipFill>
          <a:blip r:embed="rId4"/>
          <a:stretch>
            <a:fillRect/>
          </a:stretch>
        </p:blipFill>
        <p:spPr>
          <a:xfrm>
            <a:off x="4217617" y="3706170"/>
            <a:ext cx="3756764" cy="2008749"/>
          </a:xfrm>
          <a:prstGeom prst="rect">
            <a:avLst/>
          </a:prstGeom>
        </p:spPr>
      </p:pic>
    </p:spTree>
    <p:extLst>
      <p:ext uri="{BB962C8B-B14F-4D97-AF65-F5344CB8AC3E}">
        <p14:creationId xmlns:p14="http://schemas.microsoft.com/office/powerpoint/2010/main" val="36611993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F25C359-455E-4492-B9D0-1E2F8B22F5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7C3D7D-ECC6-66E6-71E8-DEF9BAB74EF4}"/>
              </a:ext>
            </a:extLst>
          </p:cNvPr>
          <p:cNvSpPr>
            <a:spLocks noGrp="1"/>
          </p:cNvSpPr>
          <p:nvPr>
            <p:ph type="ctrTitle"/>
          </p:nvPr>
        </p:nvSpPr>
        <p:spPr/>
        <p:txBody>
          <a:bodyPr/>
          <a:lstStyle/>
          <a:p>
            <a:r>
              <a:rPr lang="en-US">
                <a:latin typeface="Franklin Gothic Book"/>
              </a:rPr>
              <a:t>Tracking additional data required</a:t>
            </a:r>
            <a:endParaRPr lang="en-US"/>
          </a:p>
        </p:txBody>
      </p:sp>
      <p:sp>
        <p:nvSpPr>
          <p:cNvPr id="5" name="Date Placeholder 4">
            <a:extLst>
              <a:ext uri="{FF2B5EF4-FFF2-40B4-BE49-F238E27FC236}">
                <a16:creationId xmlns:a16="http://schemas.microsoft.com/office/drawing/2014/main" id="{7EA93981-51ED-C0CF-8E58-EA444431577F}"/>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597D501D-8449-B251-4562-1A7ABEC07D64}"/>
              </a:ext>
            </a:extLst>
          </p:cNvPr>
          <p:cNvSpPr>
            <a:spLocks noGrp="1"/>
          </p:cNvSpPr>
          <p:nvPr>
            <p:ph type="sldNum" sz="quarter" idx="12"/>
          </p:nvPr>
        </p:nvSpPr>
        <p:spPr/>
        <p:txBody>
          <a:bodyPr/>
          <a:lstStyle/>
          <a:p>
            <a:fld id="{8A7A6979-0714-4377-B894-6BE4C2D6E202}" type="slidenum">
              <a:rPr lang="en-US" smtClean="0"/>
              <a:pPr/>
              <a:t>78</a:t>
            </a:fld>
            <a:endParaRPr lang="en-US"/>
          </a:p>
        </p:txBody>
      </p:sp>
      <p:graphicFrame>
        <p:nvGraphicFramePr>
          <p:cNvPr id="14" name="Table 13">
            <a:extLst>
              <a:ext uri="{FF2B5EF4-FFF2-40B4-BE49-F238E27FC236}">
                <a16:creationId xmlns:a16="http://schemas.microsoft.com/office/drawing/2014/main" id="{4656862F-FE81-E5B5-E454-D6AE96381B3C}"/>
              </a:ext>
            </a:extLst>
          </p:cNvPr>
          <p:cNvGraphicFramePr>
            <a:graphicFrameLocks noGrp="1"/>
          </p:cNvGraphicFramePr>
          <p:nvPr>
            <p:extLst>
              <p:ext uri="{D42A27DB-BD31-4B8C-83A1-F6EECF244321}">
                <p14:modId xmlns:p14="http://schemas.microsoft.com/office/powerpoint/2010/main" val="2282145607"/>
              </p:ext>
            </p:extLst>
          </p:nvPr>
        </p:nvGraphicFramePr>
        <p:xfrm>
          <a:off x="425570" y="1621034"/>
          <a:ext cx="11427124" cy="4173637"/>
        </p:xfrm>
        <a:graphic>
          <a:graphicData uri="http://schemas.openxmlformats.org/drawingml/2006/table">
            <a:tbl>
              <a:tblPr firstRow="1" bandRow="1">
                <a:tableStyleId>{5C22544A-7EE6-4342-B048-85BDC9FD1C3A}</a:tableStyleId>
              </a:tblPr>
              <a:tblGrid>
                <a:gridCol w="1153829">
                  <a:extLst>
                    <a:ext uri="{9D8B030D-6E8A-4147-A177-3AD203B41FA5}">
                      <a16:colId xmlns:a16="http://schemas.microsoft.com/office/drawing/2014/main" val="4120531571"/>
                    </a:ext>
                  </a:extLst>
                </a:gridCol>
                <a:gridCol w="3354910">
                  <a:extLst>
                    <a:ext uri="{9D8B030D-6E8A-4147-A177-3AD203B41FA5}">
                      <a16:colId xmlns:a16="http://schemas.microsoft.com/office/drawing/2014/main" val="3741639045"/>
                    </a:ext>
                  </a:extLst>
                </a:gridCol>
                <a:gridCol w="6918385">
                  <a:extLst>
                    <a:ext uri="{9D8B030D-6E8A-4147-A177-3AD203B41FA5}">
                      <a16:colId xmlns:a16="http://schemas.microsoft.com/office/drawing/2014/main" val="3625562017"/>
                    </a:ext>
                  </a:extLst>
                </a:gridCol>
              </a:tblGrid>
              <a:tr h="446512">
                <a:tc>
                  <a:txBody>
                    <a:bodyPr/>
                    <a:lstStyle/>
                    <a:p>
                      <a:r>
                        <a:rPr lang="en-US"/>
                        <a:t>S. No</a:t>
                      </a: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r>
                        <a:rPr lang="en-US"/>
                        <a:t>Data Required</a:t>
                      </a: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r>
                        <a:rPr lang="en-US"/>
                        <a:t>Reason for Requirement</a:t>
                      </a:r>
                    </a:p>
                  </a:txBody>
                  <a:tcP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43313225"/>
                  </a:ext>
                </a:extLst>
              </a:tr>
              <a:tr h="745425">
                <a:tc>
                  <a:txBody>
                    <a:bodyPr/>
                    <a:lstStyle/>
                    <a:p>
                      <a:r>
                        <a:rPr lang="en-US"/>
                        <a:t>1</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2">
                        <a:lumMod val="20000"/>
                        <a:lumOff val="80000"/>
                      </a:schemeClr>
                    </a:solidFill>
                  </a:tcPr>
                </a:tc>
                <a:tc>
                  <a:txBody>
                    <a:bodyPr/>
                    <a:lstStyle/>
                    <a:p>
                      <a:r>
                        <a:rPr lang="en-US"/>
                        <a:t>Orders Data</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2">
                        <a:lumMod val="20000"/>
                        <a:lumOff val="80000"/>
                      </a:schemeClr>
                    </a:solidFill>
                  </a:tcPr>
                </a:tc>
                <a:tc>
                  <a:txBody>
                    <a:bodyPr/>
                    <a:lstStyle/>
                    <a:p>
                      <a:endParaRPr lang="en-US"/>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472861777"/>
                  </a:ext>
                </a:extLst>
              </a:tr>
              <a:tr h="745425">
                <a:tc>
                  <a:txBody>
                    <a:bodyPr/>
                    <a:lstStyle/>
                    <a:p>
                      <a:r>
                        <a:rPr lang="en-US"/>
                        <a:t>2</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2">
                        <a:lumMod val="20000"/>
                        <a:lumOff val="80000"/>
                      </a:schemeClr>
                    </a:solidFill>
                  </a:tcPr>
                </a:tc>
                <a:tc>
                  <a:txBody>
                    <a:bodyPr/>
                    <a:lstStyle/>
                    <a:p>
                      <a:r>
                        <a:rPr lang="en-US"/>
                        <a:t>Shipment Fulfillment Data</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2">
                        <a:lumMod val="20000"/>
                        <a:lumOff val="80000"/>
                      </a:schemeClr>
                    </a:solidFill>
                  </a:tcPr>
                </a:tc>
                <a:tc>
                  <a:txBody>
                    <a:bodyPr/>
                    <a:lstStyle/>
                    <a:p>
                      <a:endParaRPr lang="en-US"/>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231876634"/>
                  </a:ext>
                </a:extLst>
              </a:tr>
              <a:tr h="745425">
                <a:tc>
                  <a:txBody>
                    <a:bodyPr/>
                    <a:lstStyle/>
                    <a:p>
                      <a:r>
                        <a:rPr lang="en-US"/>
                        <a:t>3</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2">
                        <a:lumMod val="20000"/>
                        <a:lumOff val="80000"/>
                      </a:schemeClr>
                    </a:solidFill>
                  </a:tcPr>
                </a:tc>
                <a:tc>
                  <a:txBody>
                    <a:bodyPr/>
                    <a:lstStyle/>
                    <a:p>
                      <a:r>
                        <a:rPr lang="en-US"/>
                        <a:t>Truck Utilization</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2">
                        <a:lumMod val="20000"/>
                        <a:lumOff val="80000"/>
                      </a:schemeClr>
                    </a:solidFill>
                  </a:tcPr>
                </a:tc>
                <a:tc>
                  <a:txBody>
                    <a:bodyPr/>
                    <a:lstStyle/>
                    <a:p>
                      <a:endParaRPr lang="en-US"/>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143727456"/>
                  </a:ext>
                </a:extLst>
              </a:tr>
              <a:tr h="745425">
                <a:tc>
                  <a:txBody>
                    <a:bodyPr/>
                    <a:lstStyle/>
                    <a:p>
                      <a:r>
                        <a:rPr lang="en-US"/>
                        <a:t>4</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2">
                        <a:lumMod val="20000"/>
                        <a:lumOff val="80000"/>
                      </a:schemeClr>
                    </a:solidFill>
                  </a:tcPr>
                </a:tc>
                <a:tc>
                  <a:txBody>
                    <a:bodyPr/>
                    <a:lstStyle/>
                    <a:p>
                      <a:r>
                        <a:rPr lang="en-US"/>
                        <a:t>…</a:t>
                      </a:r>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2">
                        <a:lumMod val="20000"/>
                        <a:lumOff val="80000"/>
                      </a:schemeClr>
                    </a:solidFill>
                  </a:tcPr>
                </a:tc>
                <a:tc>
                  <a:txBody>
                    <a:bodyPr/>
                    <a:lstStyle/>
                    <a:p>
                      <a:endParaRPr lang="en-US"/>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3959115637"/>
                  </a:ext>
                </a:extLst>
              </a:tr>
              <a:tr h="745425">
                <a:tc>
                  <a:txBody>
                    <a:bodyPr/>
                    <a:lstStyle/>
                    <a:p>
                      <a:endParaRPr lang="en-US"/>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2">
                        <a:lumMod val="20000"/>
                        <a:lumOff val="80000"/>
                      </a:schemeClr>
                    </a:solidFill>
                  </a:tcPr>
                </a:tc>
                <a:tc>
                  <a:txBody>
                    <a:bodyPr/>
                    <a:lstStyle/>
                    <a:p>
                      <a:endParaRPr lang="en-US"/>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2">
                        <a:lumMod val="20000"/>
                        <a:lumOff val="80000"/>
                      </a:schemeClr>
                    </a:solidFill>
                  </a:tcPr>
                </a:tc>
                <a:tc>
                  <a:txBody>
                    <a:bodyPr/>
                    <a:lstStyle/>
                    <a:p>
                      <a:endParaRPr lang="en-US"/>
                    </a:p>
                  </a:txBody>
                  <a:tcPr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390649142"/>
                  </a:ext>
                </a:extLst>
              </a:tr>
            </a:tbl>
          </a:graphicData>
        </a:graphic>
      </p:graphicFrame>
    </p:spTree>
    <p:extLst>
      <p:ext uri="{BB962C8B-B14F-4D97-AF65-F5344CB8AC3E}">
        <p14:creationId xmlns:p14="http://schemas.microsoft.com/office/powerpoint/2010/main" val="37558449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D89D5DA-8CB7-0574-9FAA-BBC535F94C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5F8377-30C6-A9E6-F6BB-65251B5BE11B}"/>
              </a:ext>
            </a:extLst>
          </p:cNvPr>
          <p:cNvSpPr>
            <a:spLocks noGrp="1"/>
          </p:cNvSpPr>
          <p:nvPr>
            <p:ph type="ctrTitle"/>
          </p:nvPr>
        </p:nvSpPr>
        <p:spPr/>
        <p:txBody>
          <a:bodyPr/>
          <a:lstStyle/>
          <a:p>
            <a:r>
              <a:rPr lang="en-US">
                <a:latin typeface="Franklin Gothic Book"/>
              </a:rPr>
              <a:t>Beginning Inventory - Questions</a:t>
            </a:r>
            <a:endParaRPr lang="en-US"/>
          </a:p>
        </p:txBody>
      </p:sp>
      <p:sp>
        <p:nvSpPr>
          <p:cNvPr id="4" name="Text Placeholder 3">
            <a:extLst>
              <a:ext uri="{FF2B5EF4-FFF2-40B4-BE49-F238E27FC236}">
                <a16:creationId xmlns:a16="http://schemas.microsoft.com/office/drawing/2014/main" id="{51CF07D3-AD7C-EB0B-481E-A66B975EB01E}"/>
              </a:ext>
            </a:extLst>
          </p:cNvPr>
          <p:cNvSpPr>
            <a:spLocks noGrp="1"/>
          </p:cNvSpPr>
          <p:nvPr>
            <p:ph type="body" sz="quarter" idx="14"/>
          </p:nvPr>
        </p:nvSpPr>
        <p:spPr>
          <a:xfrm>
            <a:off x="487787" y="1056481"/>
            <a:ext cx="11393661" cy="4745037"/>
          </a:xfrm>
        </p:spPr>
        <p:txBody>
          <a:bodyPr vert="horz" lIns="0" tIns="0" rIns="0" bIns="0" rtlCol="0" anchor="t">
            <a:normAutofit/>
          </a:bodyPr>
          <a:lstStyle/>
          <a:p>
            <a:r>
              <a:rPr lang="en-US" sz="1400" b="1">
                <a:latin typeface="Franklin Gothic Book"/>
              </a:rPr>
              <a:t>What is the significance of 31st July as 'Activity date'? </a:t>
            </a:r>
            <a:endParaRPr lang="en-US" sz="1400" b="1"/>
          </a:p>
          <a:p>
            <a:r>
              <a:rPr lang="en-US" sz="1400" b="1">
                <a:latin typeface="Franklin Gothic Book"/>
              </a:rPr>
              <a:t>If the date in the table is 31st July, does it mean that is the end of that fiscal year?</a:t>
            </a:r>
            <a:endParaRPr lang="en-US" sz="1400" b="1"/>
          </a:p>
          <a:p>
            <a:r>
              <a:rPr lang="en-US" sz="1400" b="1">
                <a:latin typeface="Franklin Gothic Book"/>
              </a:rPr>
              <a:t>In the product code, what does the code mean? (80K.L , 80K.A , </a:t>
            </a:r>
            <a:r>
              <a:rPr lang="en-US" sz="1400" b="1">
                <a:solidFill>
                  <a:srgbClr val="FF0000"/>
                </a:solidFill>
                <a:latin typeface="Franklin Gothic Book"/>
              </a:rPr>
              <a:t>80K.W</a:t>
            </a:r>
            <a:r>
              <a:rPr lang="en-US" sz="1400" b="1">
                <a:latin typeface="Franklin Gothic Book"/>
              </a:rPr>
              <a:t> , 40K.L , 40K.A )</a:t>
            </a:r>
            <a:endParaRPr lang="en-US" sz="1400" b="1"/>
          </a:p>
          <a:p>
            <a:r>
              <a:rPr lang="en-US" sz="1400" b="1">
                <a:latin typeface="Franklin Gothic Book"/>
              </a:rPr>
              <a:t>What is package type = </a:t>
            </a:r>
            <a:r>
              <a:rPr lang="en-US" sz="1400" b="1">
                <a:solidFill>
                  <a:srgbClr val="FF0000"/>
                </a:solidFill>
                <a:latin typeface="Franklin Gothic Book"/>
              </a:rPr>
              <a:t>'SS'</a:t>
            </a:r>
            <a:r>
              <a:rPr lang="en-US" sz="1400" b="1">
                <a:latin typeface="Franklin Gothic Book"/>
              </a:rPr>
              <a:t>?</a:t>
            </a:r>
            <a:endParaRPr lang="en-US" sz="1400" b="1"/>
          </a:p>
          <a:p>
            <a:endParaRPr lang="en-US" sz="1400" b="1"/>
          </a:p>
          <a:p>
            <a:endParaRPr lang="en-US" sz="1400" b="1"/>
          </a:p>
          <a:p>
            <a:endParaRPr lang="en-US" sz="2800"/>
          </a:p>
        </p:txBody>
      </p:sp>
      <p:sp>
        <p:nvSpPr>
          <p:cNvPr id="5" name="Date Placeholder 4">
            <a:extLst>
              <a:ext uri="{FF2B5EF4-FFF2-40B4-BE49-F238E27FC236}">
                <a16:creationId xmlns:a16="http://schemas.microsoft.com/office/drawing/2014/main" id="{330E2B92-1F36-CBF9-03AC-BA8641755595}"/>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A62A04BB-75A5-47D1-3C5F-AC308559FC5A}"/>
              </a:ext>
            </a:extLst>
          </p:cNvPr>
          <p:cNvSpPr>
            <a:spLocks noGrp="1"/>
          </p:cNvSpPr>
          <p:nvPr>
            <p:ph type="sldNum" sz="quarter" idx="12"/>
          </p:nvPr>
        </p:nvSpPr>
        <p:spPr/>
        <p:txBody>
          <a:bodyPr/>
          <a:lstStyle/>
          <a:p>
            <a:fld id="{8A7A6979-0714-4377-B894-6BE4C2D6E202}" type="slidenum">
              <a:rPr lang="en-US" smtClean="0"/>
              <a:pPr/>
              <a:t>79</a:t>
            </a:fld>
            <a:endParaRPr lang="en-US"/>
          </a:p>
        </p:txBody>
      </p:sp>
    </p:spTree>
    <p:extLst>
      <p:ext uri="{BB962C8B-B14F-4D97-AF65-F5344CB8AC3E}">
        <p14:creationId xmlns:p14="http://schemas.microsoft.com/office/powerpoint/2010/main" val="901294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02507-B4A6-F704-94FB-3B6817B28C64}"/>
            </a:ext>
          </a:extLst>
        </p:cNvPr>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BAB66536-15D0-7C8E-8C6E-5665B91874B1}"/>
              </a:ext>
            </a:extLst>
          </p:cNvPr>
          <p:cNvSpPr/>
          <p:nvPr/>
        </p:nvSpPr>
        <p:spPr>
          <a:xfrm>
            <a:off x="5097779" y="1645302"/>
            <a:ext cx="6791429" cy="3567396"/>
          </a:xfrm>
          <a:prstGeom prst="round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200"/>
          </a:p>
        </p:txBody>
      </p:sp>
      <p:sp>
        <p:nvSpPr>
          <p:cNvPr id="2" name="Title 1">
            <a:extLst>
              <a:ext uri="{FF2B5EF4-FFF2-40B4-BE49-F238E27FC236}">
                <a16:creationId xmlns:a16="http://schemas.microsoft.com/office/drawing/2014/main" id="{A12B6155-46CC-8578-2F09-CE15380E8190}"/>
              </a:ext>
            </a:extLst>
          </p:cNvPr>
          <p:cNvSpPr>
            <a:spLocks noGrp="1"/>
          </p:cNvSpPr>
          <p:nvPr>
            <p:ph type="ctrTitle"/>
          </p:nvPr>
        </p:nvSpPr>
        <p:spPr>
          <a:xfrm>
            <a:off x="1270139" y="304006"/>
            <a:ext cx="9377302" cy="332399"/>
          </a:xfrm>
        </p:spPr>
        <p:txBody>
          <a:bodyPr/>
          <a:lstStyle/>
          <a:p>
            <a:r>
              <a:rPr lang="en-US">
                <a:latin typeface="Franklin Gothic Book"/>
              </a:rPr>
              <a:t>Analysis - Definition &amp; Assumption</a:t>
            </a:r>
            <a:endParaRPr lang="en-US"/>
          </a:p>
        </p:txBody>
      </p:sp>
      <p:sp>
        <p:nvSpPr>
          <p:cNvPr id="5" name="Date Placeholder 4">
            <a:extLst>
              <a:ext uri="{FF2B5EF4-FFF2-40B4-BE49-F238E27FC236}">
                <a16:creationId xmlns:a16="http://schemas.microsoft.com/office/drawing/2014/main" id="{07D75501-AD10-EDBD-7801-C01116039DB8}"/>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13DAF85F-C03C-1FBC-CA7B-87515E17239D}"/>
              </a:ext>
            </a:extLst>
          </p:cNvPr>
          <p:cNvSpPr>
            <a:spLocks noGrp="1"/>
          </p:cNvSpPr>
          <p:nvPr>
            <p:ph type="sldNum" sz="quarter" idx="12"/>
          </p:nvPr>
        </p:nvSpPr>
        <p:spPr/>
        <p:txBody>
          <a:bodyPr/>
          <a:lstStyle/>
          <a:p>
            <a:fld id="{8A7A6979-0714-4377-B894-6BE4C2D6E202}" type="slidenum">
              <a:rPr lang="en-US" smtClean="0"/>
              <a:pPr/>
              <a:t>8</a:t>
            </a:fld>
            <a:endParaRPr lang="en-US"/>
          </a:p>
        </p:txBody>
      </p:sp>
      <p:sp>
        <p:nvSpPr>
          <p:cNvPr id="22" name="TextBox 21">
            <a:extLst>
              <a:ext uri="{FF2B5EF4-FFF2-40B4-BE49-F238E27FC236}">
                <a16:creationId xmlns:a16="http://schemas.microsoft.com/office/drawing/2014/main" id="{43CFF2CE-C8B5-B80A-BBDD-2C463CF0EE96}"/>
              </a:ext>
            </a:extLst>
          </p:cNvPr>
          <p:cNvSpPr txBox="1"/>
          <p:nvPr/>
        </p:nvSpPr>
        <p:spPr>
          <a:xfrm>
            <a:off x="5295610" y="1977785"/>
            <a:ext cx="6395769" cy="3108543"/>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endParaRPr lang="en-US" sz="1400" b="1"/>
          </a:p>
          <a:p>
            <a:pPr marL="285750" indent="-285750">
              <a:buFont typeface="Arial" panose="020B0604020202020204" pitchFamily="34" charset="0"/>
              <a:buChar char="•"/>
            </a:pPr>
            <a:r>
              <a:rPr lang="en-US" sz="1400" b="1"/>
              <a:t>Base Inventory : </a:t>
            </a:r>
            <a:r>
              <a:rPr lang="en-US" sz="1400"/>
              <a:t>Inventory Level before start of the sale season</a:t>
            </a:r>
          </a:p>
          <a:p>
            <a:endParaRPr lang="en-US" sz="1400" b="1"/>
          </a:p>
          <a:p>
            <a:pPr marL="285750" indent="-285750">
              <a:buFont typeface="Arial" panose="020B0604020202020204" pitchFamily="34" charset="0"/>
              <a:buChar char="•"/>
            </a:pPr>
            <a:r>
              <a:rPr lang="en-US" sz="1400" b="1"/>
              <a:t>Stock Shortfall Ratio</a:t>
            </a:r>
            <a:r>
              <a:rPr lang="en-US" sz="1400"/>
              <a:t> = Ratio of Transfers with respect to base inventory</a:t>
            </a:r>
            <a:br>
              <a:rPr lang="en-US" sz="1400"/>
            </a:br>
            <a:endParaRPr lang="en-US" sz="1400"/>
          </a:p>
          <a:p>
            <a:pPr marL="285750" indent="-285750">
              <a:buFont typeface="Arial" panose="020B0604020202020204" pitchFamily="34" charset="0"/>
              <a:buChar char="•"/>
            </a:pPr>
            <a:r>
              <a:rPr lang="en-US" sz="1400"/>
              <a:t>Stock shortfall ratio is either be </a:t>
            </a:r>
            <a:r>
              <a:rPr lang="en-US" sz="1400" b="1"/>
              <a:t>stable</a:t>
            </a:r>
            <a:r>
              <a:rPr lang="en-US" sz="1400"/>
              <a:t> </a:t>
            </a:r>
            <a:r>
              <a:rPr lang="en-US" sz="1400" b="1"/>
              <a:t>or will follow a trend</a:t>
            </a:r>
            <a:r>
              <a:rPr lang="en-US" sz="1400"/>
              <a:t> (if no intervention) over years</a:t>
            </a:r>
            <a:br>
              <a:rPr lang="en-US" sz="1400"/>
            </a:br>
            <a:endParaRPr lang="en-US" sz="1400"/>
          </a:p>
          <a:p>
            <a:pPr marL="285750" indent="-285750">
              <a:buFont typeface="Arial" panose="020B0604020202020204" pitchFamily="34" charset="0"/>
              <a:buChar char="•"/>
            </a:pPr>
            <a:r>
              <a:rPr lang="en-US" sz="1400"/>
              <a:t>For FY 2025, We can assume </a:t>
            </a:r>
            <a:r>
              <a:rPr lang="en-US" sz="1400" b="1"/>
              <a:t>Base Inventory = Forecasted Demand * 1.35</a:t>
            </a:r>
            <a:r>
              <a:rPr lang="en-US" sz="1400"/>
              <a:t>, where 0.35 is additional planning  by </a:t>
            </a:r>
            <a:r>
              <a:rPr lang="en-US" sz="1400" err="1"/>
              <a:t>AgReliant</a:t>
            </a:r>
            <a:r>
              <a:rPr lang="en-US" sz="1400"/>
              <a:t> for uncertainty</a:t>
            </a:r>
            <a:br>
              <a:rPr lang="en-US" sz="1400"/>
            </a:br>
            <a:endParaRPr lang="en-US" sz="1400"/>
          </a:p>
          <a:p>
            <a:pPr marL="285750" indent="-285750">
              <a:buFont typeface="Arial" panose="020B0604020202020204" pitchFamily="34" charset="0"/>
              <a:buChar char="•"/>
            </a:pPr>
            <a:r>
              <a:rPr lang="en-US" sz="1400"/>
              <a:t>Shortfall Ratio has been capped at 90</a:t>
            </a:r>
            <a:r>
              <a:rPr lang="en-US" sz="1400" baseline="30000"/>
              <a:t>th</a:t>
            </a:r>
            <a:r>
              <a:rPr lang="en-US" sz="1400"/>
              <a:t> Percentile to avoid unrealistic estimation of safety units</a:t>
            </a:r>
            <a:br>
              <a:rPr lang="en-US" sz="1400"/>
            </a:br>
            <a:endParaRPr lang="en-US" sz="1400" b="1"/>
          </a:p>
        </p:txBody>
      </p:sp>
      <p:pic>
        <p:nvPicPr>
          <p:cNvPr id="3" name="Picture 2" descr="A diagram of a distribution process&#10;&#10;AI-generated content may be incorrect.">
            <a:extLst>
              <a:ext uri="{FF2B5EF4-FFF2-40B4-BE49-F238E27FC236}">
                <a16:creationId xmlns:a16="http://schemas.microsoft.com/office/drawing/2014/main" id="{36D7753A-98A1-887B-D7BC-29C0CB50B6D4}"/>
              </a:ext>
            </a:extLst>
          </p:cNvPr>
          <p:cNvPicPr>
            <a:picLocks noChangeAspect="1"/>
          </p:cNvPicPr>
          <p:nvPr/>
        </p:nvPicPr>
        <p:blipFill>
          <a:blip r:embed="rId2"/>
          <a:srcRect l="-839" r="1429" b="126"/>
          <a:stretch/>
        </p:blipFill>
        <p:spPr>
          <a:xfrm>
            <a:off x="110407" y="949377"/>
            <a:ext cx="4785479" cy="4953014"/>
          </a:xfrm>
          <a:prstGeom prst="rect">
            <a:avLst/>
          </a:prstGeom>
        </p:spPr>
      </p:pic>
    </p:spTree>
    <p:extLst>
      <p:ext uri="{BB962C8B-B14F-4D97-AF65-F5344CB8AC3E}">
        <p14:creationId xmlns:p14="http://schemas.microsoft.com/office/powerpoint/2010/main" val="196900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2" grpId="0"/>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AC2844B-39E1-177D-B13A-40BB645AB8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1E0546-6372-094A-837E-3E94E7CD643D}"/>
              </a:ext>
            </a:extLst>
          </p:cNvPr>
          <p:cNvSpPr>
            <a:spLocks noGrp="1"/>
          </p:cNvSpPr>
          <p:nvPr>
            <p:ph type="ctrTitle"/>
          </p:nvPr>
        </p:nvSpPr>
        <p:spPr/>
        <p:txBody>
          <a:bodyPr/>
          <a:lstStyle/>
          <a:p>
            <a:r>
              <a:rPr lang="en-US">
                <a:latin typeface="Franklin Gothic Book"/>
              </a:rPr>
              <a:t>Bagging Activities - Questions</a:t>
            </a:r>
            <a:endParaRPr lang="en-US"/>
          </a:p>
        </p:txBody>
      </p:sp>
      <p:sp>
        <p:nvSpPr>
          <p:cNvPr id="4" name="Text Placeholder 3">
            <a:extLst>
              <a:ext uri="{FF2B5EF4-FFF2-40B4-BE49-F238E27FC236}">
                <a16:creationId xmlns:a16="http://schemas.microsoft.com/office/drawing/2014/main" id="{445F0853-86A0-71E4-B108-151617F11BB0}"/>
              </a:ext>
            </a:extLst>
          </p:cNvPr>
          <p:cNvSpPr>
            <a:spLocks noGrp="1"/>
          </p:cNvSpPr>
          <p:nvPr>
            <p:ph type="body" sz="quarter" idx="14"/>
          </p:nvPr>
        </p:nvSpPr>
        <p:spPr>
          <a:xfrm>
            <a:off x="487787" y="1056481"/>
            <a:ext cx="11393661" cy="4745037"/>
          </a:xfrm>
        </p:spPr>
        <p:txBody>
          <a:bodyPr vert="horz" lIns="0" tIns="0" rIns="0" bIns="0" rtlCol="0" anchor="t">
            <a:normAutofit/>
          </a:bodyPr>
          <a:lstStyle/>
          <a:p>
            <a:r>
              <a:rPr lang="en-US" sz="1600"/>
              <a:t>What is BCB, SS, and . in PACKAGETYPE?</a:t>
            </a:r>
          </a:p>
          <a:p>
            <a:r>
              <a:rPr lang="en-US" sz="1600"/>
              <a:t>What is </a:t>
            </a:r>
            <a:r>
              <a:rPr lang="en-US" sz="1600" err="1"/>
              <a:t>BagOther</a:t>
            </a:r>
            <a:r>
              <a:rPr lang="en-US" sz="1600"/>
              <a:t> and </a:t>
            </a:r>
            <a:r>
              <a:rPr lang="en-US" sz="1600" err="1"/>
              <a:t>BagWntr</a:t>
            </a:r>
            <a:r>
              <a:rPr lang="en-US" sz="1600"/>
              <a:t> in ACTIVITY CODE?</a:t>
            </a:r>
          </a:p>
          <a:p>
            <a:r>
              <a:rPr lang="en-US"/>
              <a:t>&lt;1% of net units in bagging activities is negative, is that a concern?</a:t>
            </a:r>
          </a:p>
          <a:p>
            <a:endParaRPr lang="en-US" sz="2800"/>
          </a:p>
        </p:txBody>
      </p:sp>
      <p:sp>
        <p:nvSpPr>
          <p:cNvPr id="5" name="Date Placeholder 4">
            <a:extLst>
              <a:ext uri="{FF2B5EF4-FFF2-40B4-BE49-F238E27FC236}">
                <a16:creationId xmlns:a16="http://schemas.microsoft.com/office/drawing/2014/main" id="{451F7FB7-771F-F607-D714-D172BE658486}"/>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B6DE9339-452B-B214-79B7-EFF73C859CAC}"/>
              </a:ext>
            </a:extLst>
          </p:cNvPr>
          <p:cNvSpPr>
            <a:spLocks noGrp="1"/>
          </p:cNvSpPr>
          <p:nvPr>
            <p:ph type="sldNum" sz="quarter" idx="12"/>
          </p:nvPr>
        </p:nvSpPr>
        <p:spPr/>
        <p:txBody>
          <a:bodyPr/>
          <a:lstStyle/>
          <a:p>
            <a:fld id="{8A7A6979-0714-4377-B894-6BE4C2D6E202}" type="slidenum">
              <a:rPr lang="en-US" smtClean="0"/>
              <a:pPr/>
              <a:t>80</a:t>
            </a:fld>
            <a:endParaRPr lang="en-US"/>
          </a:p>
        </p:txBody>
      </p:sp>
    </p:spTree>
    <p:extLst>
      <p:ext uri="{BB962C8B-B14F-4D97-AF65-F5344CB8AC3E}">
        <p14:creationId xmlns:p14="http://schemas.microsoft.com/office/powerpoint/2010/main" val="4876598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78BCB7C-4AB7-5C6D-80D9-8CF58E1644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93E711-BBCE-4EC6-EB58-A1354166D27B}"/>
              </a:ext>
            </a:extLst>
          </p:cNvPr>
          <p:cNvSpPr>
            <a:spLocks noGrp="1"/>
          </p:cNvSpPr>
          <p:nvPr>
            <p:ph type="ctrTitle"/>
          </p:nvPr>
        </p:nvSpPr>
        <p:spPr/>
        <p:txBody>
          <a:bodyPr/>
          <a:lstStyle/>
          <a:p>
            <a:r>
              <a:rPr lang="en-US">
                <a:latin typeface="Franklin Gothic Book"/>
              </a:rPr>
              <a:t>Disposal Activities - Questions</a:t>
            </a:r>
            <a:endParaRPr lang="en-US"/>
          </a:p>
        </p:txBody>
      </p:sp>
      <p:sp>
        <p:nvSpPr>
          <p:cNvPr id="4" name="Text Placeholder 3">
            <a:extLst>
              <a:ext uri="{FF2B5EF4-FFF2-40B4-BE49-F238E27FC236}">
                <a16:creationId xmlns:a16="http://schemas.microsoft.com/office/drawing/2014/main" id="{78E74849-5343-3A0B-583C-278C0B7A967C}"/>
              </a:ext>
            </a:extLst>
          </p:cNvPr>
          <p:cNvSpPr>
            <a:spLocks noGrp="1"/>
          </p:cNvSpPr>
          <p:nvPr>
            <p:ph type="body" sz="quarter" idx="14"/>
          </p:nvPr>
        </p:nvSpPr>
        <p:spPr>
          <a:xfrm>
            <a:off x="487787" y="1056481"/>
            <a:ext cx="11393661" cy="4745037"/>
          </a:xfrm>
        </p:spPr>
        <p:txBody>
          <a:bodyPr vert="horz" lIns="0" tIns="0" rIns="0" bIns="0" rtlCol="0" anchor="t">
            <a:normAutofit/>
          </a:bodyPr>
          <a:lstStyle/>
          <a:p>
            <a:r>
              <a:rPr lang="en-US" sz="1400" b="1">
                <a:latin typeface="Franklin Gothic Book"/>
              </a:rPr>
              <a:t>Some values in the disposal activities were </a:t>
            </a:r>
            <a:endParaRPr lang="en-US" sz="1400"/>
          </a:p>
          <a:p>
            <a:endParaRPr lang="en-US" sz="2800"/>
          </a:p>
        </p:txBody>
      </p:sp>
      <p:sp>
        <p:nvSpPr>
          <p:cNvPr id="5" name="Date Placeholder 4">
            <a:extLst>
              <a:ext uri="{FF2B5EF4-FFF2-40B4-BE49-F238E27FC236}">
                <a16:creationId xmlns:a16="http://schemas.microsoft.com/office/drawing/2014/main" id="{34C9FC2D-074D-6381-B8F3-07C14A1813AC}"/>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67485E9D-0307-9FF7-4E04-81B20C793331}"/>
              </a:ext>
            </a:extLst>
          </p:cNvPr>
          <p:cNvSpPr>
            <a:spLocks noGrp="1"/>
          </p:cNvSpPr>
          <p:nvPr>
            <p:ph type="sldNum" sz="quarter" idx="12"/>
          </p:nvPr>
        </p:nvSpPr>
        <p:spPr/>
        <p:txBody>
          <a:bodyPr/>
          <a:lstStyle/>
          <a:p>
            <a:fld id="{8A7A6979-0714-4377-B894-6BE4C2D6E202}" type="slidenum">
              <a:rPr lang="en-US" smtClean="0"/>
              <a:pPr/>
              <a:t>81</a:t>
            </a:fld>
            <a:endParaRPr lang="en-US"/>
          </a:p>
        </p:txBody>
      </p:sp>
    </p:spTree>
    <p:extLst>
      <p:ext uri="{BB962C8B-B14F-4D97-AF65-F5344CB8AC3E}">
        <p14:creationId xmlns:p14="http://schemas.microsoft.com/office/powerpoint/2010/main" val="9414511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F278F44-96B0-5182-03B3-6137FADFBB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529B29-03D2-6F3D-9CC0-B1F6748E3090}"/>
              </a:ext>
            </a:extLst>
          </p:cNvPr>
          <p:cNvSpPr>
            <a:spLocks noGrp="1"/>
          </p:cNvSpPr>
          <p:nvPr>
            <p:ph type="ctrTitle"/>
          </p:nvPr>
        </p:nvSpPr>
        <p:spPr/>
        <p:txBody>
          <a:bodyPr/>
          <a:lstStyle/>
          <a:p>
            <a:r>
              <a:rPr lang="en-US">
                <a:latin typeface="Franklin Gothic Book"/>
              </a:rPr>
              <a:t>Shipment - Questions</a:t>
            </a:r>
            <a:endParaRPr lang="en-US"/>
          </a:p>
        </p:txBody>
      </p:sp>
      <p:sp>
        <p:nvSpPr>
          <p:cNvPr id="4" name="Text Placeholder 3">
            <a:extLst>
              <a:ext uri="{FF2B5EF4-FFF2-40B4-BE49-F238E27FC236}">
                <a16:creationId xmlns:a16="http://schemas.microsoft.com/office/drawing/2014/main" id="{115CB0C8-7AC3-24BC-E1BA-E89FD757E118}"/>
              </a:ext>
            </a:extLst>
          </p:cNvPr>
          <p:cNvSpPr>
            <a:spLocks noGrp="1"/>
          </p:cNvSpPr>
          <p:nvPr>
            <p:ph type="body" sz="quarter" idx="14"/>
          </p:nvPr>
        </p:nvSpPr>
        <p:spPr>
          <a:xfrm>
            <a:off x="487787" y="1056481"/>
            <a:ext cx="11393661" cy="4745037"/>
          </a:xfrm>
        </p:spPr>
        <p:txBody>
          <a:bodyPr vert="horz" lIns="0" tIns="0" rIns="0" bIns="0" rtlCol="0" anchor="t">
            <a:normAutofit/>
          </a:bodyPr>
          <a:lstStyle/>
          <a:p>
            <a:pPr marL="0" indent="0">
              <a:buNone/>
            </a:pPr>
            <a:r>
              <a:rPr lang="en-US" sz="1600"/>
              <a:t>The following are possible concerns that we noticed in the data:</a:t>
            </a:r>
          </a:p>
          <a:p>
            <a:pPr marL="0" indent="0">
              <a:buNone/>
            </a:pPr>
            <a:endParaRPr lang="en-US" sz="1600"/>
          </a:p>
          <a:p>
            <a:r>
              <a:rPr lang="en-US" sz="1600"/>
              <a:t>There is a location C in the shipment table that does not have a corresponding entry in location table, this location had only returns from 2020-2022, some sales in 2023 and returns again in 2024</a:t>
            </a:r>
            <a:endParaRPr lang="en-US"/>
          </a:p>
          <a:p>
            <a:endParaRPr lang="en-US" sz="1600"/>
          </a:p>
          <a:p>
            <a:r>
              <a:rPr lang="en-US" sz="1600"/>
              <a:t>There are 60 FY-Location combinations in the Shipment table where the Location in Shipment does not have a corresponding location in the Location Transfers table</a:t>
            </a:r>
          </a:p>
          <a:p>
            <a:endParaRPr lang="en-US" sz="1600"/>
          </a:p>
          <a:p>
            <a:r>
              <a:rPr lang="en-US"/>
              <a:t>&lt;1% of net units in the shipment table contain positive values</a:t>
            </a:r>
            <a:endParaRPr lang="en-US" sz="1600"/>
          </a:p>
          <a:p>
            <a:endParaRPr lang="en-US" sz="1600"/>
          </a:p>
          <a:p>
            <a:endParaRPr lang="en-US" sz="2800"/>
          </a:p>
        </p:txBody>
      </p:sp>
      <p:sp>
        <p:nvSpPr>
          <p:cNvPr id="5" name="Date Placeholder 4">
            <a:extLst>
              <a:ext uri="{FF2B5EF4-FFF2-40B4-BE49-F238E27FC236}">
                <a16:creationId xmlns:a16="http://schemas.microsoft.com/office/drawing/2014/main" id="{3F2A55E7-3A2A-8AC9-106C-084E5D005CF8}"/>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04C5B159-5F53-7804-D3D5-8EE13A16BF7F}"/>
              </a:ext>
            </a:extLst>
          </p:cNvPr>
          <p:cNvSpPr>
            <a:spLocks noGrp="1"/>
          </p:cNvSpPr>
          <p:nvPr>
            <p:ph type="sldNum" sz="quarter" idx="12"/>
          </p:nvPr>
        </p:nvSpPr>
        <p:spPr/>
        <p:txBody>
          <a:bodyPr/>
          <a:lstStyle/>
          <a:p>
            <a:fld id="{8A7A6979-0714-4377-B894-6BE4C2D6E202}" type="slidenum">
              <a:rPr lang="en-US" smtClean="0"/>
              <a:pPr/>
              <a:t>82</a:t>
            </a:fld>
            <a:endParaRPr lang="en-US"/>
          </a:p>
        </p:txBody>
      </p:sp>
    </p:spTree>
    <p:extLst>
      <p:ext uri="{BB962C8B-B14F-4D97-AF65-F5344CB8AC3E}">
        <p14:creationId xmlns:p14="http://schemas.microsoft.com/office/powerpoint/2010/main" val="40477811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3226DEE-3E68-90F7-A270-C895EA989B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16F90E-93DA-81AF-5B01-7843575FA8F9}"/>
              </a:ext>
            </a:extLst>
          </p:cNvPr>
          <p:cNvSpPr>
            <a:spLocks noGrp="1"/>
          </p:cNvSpPr>
          <p:nvPr>
            <p:ph type="ctrTitle"/>
          </p:nvPr>
        </p:nvSpPr>
        <p:spPr/>
        <p:txBody>
          <a:bodyPr/>
          <a:lstStyle/>
          <a:p>
            <a:r>
              <a:rPr lang="en-US">
                <a:latin typeface="Franklin Gothic Book"/>
              </a:rPr>
              <a:t>Returns - Questions</a:t>
            </a:r>
            <a:endParaRPr lang="en-US"/>
          </a:p>
        </p:txBody>
      </p:sp>
      <p:sp>
        <p:nvSpPr>
          <p:cNvPr id="4" name="Text Placeholder 3">
            <a:extLst>
              <a:ext uri="{FF2B5EF4-FFF2-40B4-BE49-F238E27FC236}">
                <a16:creationId xmlns:a16="http://schemas.microsoft.com/office/drawing/2014/main" id="{CC568AE3-0534-6AE1-1CA4-F466DD3933DE}"/>
              </a:ext>
            </a:extLst>
          </p:cNvPr>
          <p:cNvSpPr>
            <a:spLocks noGrp="1"/>
          </p:cNvSpPr>
          <p:nvPr>
            <p:ph type="body" sz="quarter" idx="14"/>
          </p:nvPr>
        </p:nvSpPr>
        <p:spPr>
          <a:xfrm>
            <a:off x="487787" y="1056481"/>
            <a:ext cx="11393661" cy="4745037"/>
          </a:xfrm>
        </p:spPr>
        <p:txBody>
          <a:bodyPr vert="horz" lIns="0" tIns="0" rIns="0" bIns="0" rtlCol="0" anchor="t">
            <a:normAutofit/>
          </a:bodyPr>
          <a:lstStyle/>
          <a:p>
            <a:r>
              <a:rPr lang="en-US" sz="1400" b="1">
                <a:latin typeface="Franklin Gothic Book"/>
              </a:rPr>
              <a:t>Are orders returned to the same warehouse from where they were shipped ?</a:t>
            </a:r>
          </a:p>
          <a:p>
            <a:r>
              <a:rPr lang="en-US" sz="1400" b="1">
                <a:latin typeface="Franklin Gothic Book"/>
              </a:rPr>
              <a:t>In case it can be returned to the other warehouse then what does the location field mean</a:t>
            </a:r>
          </a:p>
          <a:p>
            <a:r>
              <a:rPr lang="en-US" sz="1400" b="1">
                <a:latin typeface="Franklin Gothic Book"/>
              </a:rPr>
              <a:t>Why do we have a mix of negative and positive values in the net unit field</a:t>
            </a:r>
          </a:p>
          <a:p>
            <a:r>
              <a:rPr lang="en-US" sz="1400" b="1">
                <a:latin typeface="Franklin Gothic Book"/>
              </a:rPr>
              <a:t>How can we map returns to orders and shipment</a:t>
            </a:r>
          </a:p>
          <a:p>
            <a:r>
              <a:rPr lang="en-US" sz="1400" b="1">
                <a:latin typeface="Franklin Gothic Book"/>
              </a:rPr>
              <a:t>Is there a scope of partial returns, if yes, how do we identify them</a:t>
            </a:r>
            <a:endParaRPr lang="en-US" sz="1400"/>
          </a:p>
          <a:p>
            <a:endParaRPr lang="en-US" sz="2800"/>
          </a:p>
        </p:txBody>
      </p:sp>
      <p:sp>
        <p:nvSpPr>
          <p:cNvPr id="5" name="Date Placeholder 4">
            <a:extLst>
              <a:ext uri="{FF2B5EF4-FFF2-40B4-BE49-F238E27FC236}">
                <a16:creationId xmlns:a16="http://schemas.microsoft.com/office/drawing/2014/main" id="{D8E935A7-19D1-35D1-4436-DFB5F2525FBB}"/>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05FD77BB-A449-A694-15DE-EE03844418C2}"/>
              </a:ext>
            </a:extLst>
          </p:cNvPr>
          <p:cNvSpPr>
            <a:spLocks noGrp="1"/>
          </p:cNvSpPr>
          <p:nvPr>
            <p:ph type="sldNum" sz="quarter" idx="12"/>
          </p:nvPr>
        </p:nvSpPr>
        <p:spPr/>
        <p:txBody>
          <a:bodyPr/>
          <a:lstStyle/>
          <a:p>
            <a:fld id="{8A7A6979-0714-4377-B894-6BE4C2D6E202}" type="slidenum">
              <a:rPr lang="en-US" smtClean="0"/>
              <a:pPr/>
              <a:t>83</a:t>
            </a:fld>
            <a:endParaRPr lang="en-US"/>
          </a:p>
        </p:txBody>
      </p:sp>
    </p:spTree>
    <p:extLst>
      <p:ext uri="{BB962C8B-B14F-4D97-AF65-F5344CB8AC3E}">
        <p14:creationId xmlns:p14="http://schemas.microsoft.com/office/powerpoint/2010/main" val="8643148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2EDD464-87BD-1F1A-DAA4-7F45478784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1DFB16-9E6E-B13D-6B6C-2F73E6EE09C0}"/>
              </a:ext>
            </a:extLst>
          </p:cNvPr>
          <p:cNvSpPr>
            <a:spLocks noGrp="1"/>
          </p:cNvSpPr>
          <p:nvPr>
            <p:ph type="ctrTitle"/>
          </p:nvPr>
        </p:nvSpPr>
        <p:spPr/>
        <p:txBody>
          <a:bodyPr/>
          <a:lstStyle/>
          <a:p>
            <a:r>
              <a:rPr lang="en-US">
                <a:latin typeface="Franklin Gothic Book"/>
              </a:rPr>
              <a:t>Location Transfers - Questions</a:t>
            </a:r>
            <a:endParaRPr lang="en-US"/>
          </a:p>
        </p:txBody>
      </p:sp>
      <p:sp>
        <p:nvSpPr>
          <p:cNvPr id="4" name="Text Placeholder 3">
            <a:extLst>
              <a:ext uri="{FF2B5EF4-FFF2-40B4-BE49-F238E27FC236}">
                <a16:creationId xmlns:a16="http://schemas.microsoft.com/office/drawing/2014/main" id="{0E203E40-0204-F774-CB2B-6F33B1BB53EE}"/>
              </a:ext>
            </a:extLst>
          </p:cNvPr>
          <p:cNvSpPr>
            <a:spLocks noGrp="1"/>
          </p:cNvSpPr>
          <p:nvPr>
            <p:ph type="body" sz="quarter" idx="14"/>
          </p:nvPr>
        </p:nvSpPr>
        <p:spPr>
          <a:xfrm>
            <a:off x="487787" y="1056481"/>
            <a:ext cx="11393661" cy="4745037"/>
          </a:xfrm>
        </p:spPr>
        <p:txBody>
          <a:bodyPr vert="horz" lIns="0" tIns="0" rIns="0" bIns="0" rtlCol="0" anchor="t">
            <a:normAutofit/>
          </a:bodyPr>
          <a:lstStyle/>
          <a:p>
            <a:r>
              <a:rPr lang="en-US" sz="1400" b="1">
                <a:latin typeface="Franklin Gothic Book"/>
              </a:rPr>
              <a:t>What does it mean when the to and from locations are the same?</a:t>
            </a:r>
            <a:endParaRPr lang="en-US" sz="1400"/>
          </a:p>
          <a:p>
            <a:r>
              <a:rPr lang="en-US" sz="1400" b="1">
                <a:latin typeface="Franklin Gothic Book"/>
              </a:rPr>
              <a:t>Why do we have a mix of negative and positive values in the net unit field?</a:t>
            </a:r>
            <a:endParaRPr lang="en-US" sz="1400"/>
          </a:p>
          <a:p>
            <a:r>
              <a:rPr lang="en-US" sz="1400" b="1">
                <a:latin typeface="Franklin Gothic Book"/>
              </a:rPr>
              <a:t>What does the SS category mean in PACKAGETYPE columns?</a:t>
            </a:r>
          </a:p>
          <a:p>
            <a:r>
              <a:rPr lang="en-US" sz="1400" b="1">
                <a:latin typeface="Franklin Gothic Book"/>
              </a:rPr>
              <a:t>What does the last part in PRODUCTCODE mean i.e., 40K.L, 80K.A etc.?</a:t>
            </a:r>
            <a:endParaRPr lang="en-US" sz="1400" b="1"/>
          </a:p>
          <a:p>
            <a:endParaRPr lang="en-US" sz="1400" b="1"/>
          </a:p>
          <a:p>
            <a:endParaRPr lang="en-US" sz="1400" b="1"/>
          </a:p>
          <a:p>
            <a:endParaRPr lang="en-US" sz="1400" b="1"/>
          </a:p>
          <a:p>
            <a:endParaRPr lang="en-US" sz="1400" b="1"/>
          </a:p>
          <a:p>
            <a:endParaRPr lang="en-US" sz="2800"/>
          </a:p>
        </p:txBody>
      </p:sp>
      <p:sp>
        <p:nvSpPr>
          <p:cNvPr id="5" name="Date Placeholder 4">
            <a:extLst>
              <a:ext uri="{FF2B5EF4-FFF2-40B4-BE49-F238E27FC236}">
                <a16:creationId xmlns:a16="http://schemas.microsoft.com/office/drawing/2014/main" id="{3CC1AB25-6E2E-859B-A688-D487DD2A4A47}"/>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59E3D9D7-3C62-01E0-6BB6-5D58A887E0E8}"/>
              </a:ext>
            </a:extLst>
          </p:cNvPr>
          <p:cNvSpPr>
            <a:spLocks noGrp="1"/>
          </p:cNvSpPr>
          <p:nvPr>
            <p:ph type="sldNum" sz="quarter" idx="12"/>
          </p:nvPr>
        </p:nvSpPr>
        <p:spPr/>
        <p:txBody>
          <a:bodyPr/>
          <a:lstStyle/>
          <a:p>
            <a:fld id="{8A7A6979-0714-4377-B894-6BE4C2D6E202}" type="slidenum">
              <a:rPr lang="en-US" smtClean="0"/>
              <a:pPr/>
              <a:t>84</a:t>
            </a:fld>
            <a:endParaRPr lang="en-US"/>
          </a:p>
        </p:txBody>
      </p:sp>
    </p:spTree>
    <p:extLst>
      <p:ext uri="{BB962C8B-B14F-4D97-AF65-F5344CB8AC3E}">
        <p14:creationId xmlns:p14="http://schemas.microsoft.com/office/powerpoint/2010/main" val="11718945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6AED4-E6D7-3B42-4F2F-177C0954A98B}"/>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E65D1373-283B-5C65-556E-CE9B05B0ECED}"/>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4CF7AB55-5684-78D0-BE8E-D2A27BC553B8}"/>
              </a:ext>
            </a:extLst>
          </p:cNvPr>
          <p:cNvSpPr>
            <a:spLocks noGrp="1"/>
          </p:cNvSpPr>
          <p:nvPr>
            <p:ph type="body" sz="quarter" idx="14"/>
          </p:nvPr>
        </p:nvSpPr>
        <p:spPr/>
        <p:txBody>
          <a:bodyPr/>
          <a:lstStyle/>
          <a:p>
            <a:endParaRPr lang="en-US"/>
          </a:p>
        </p:txBody>
      </p:sp>
      <p:sp>
        <p:nvSpPr>
          <p:cNvPr id="5" name="Date Placeholder 4">
            <a:extLst>
              <a:ext uri="{FF2B5EF4-FFF2-40B4-BE49-F238E27FC236}">
                <a16:creationId xmlns:a16="http://schemas.microsoft.com/office/drawing/2014/main" id="{9E01C63D-6D64-1171-5BDB-662C03F68B0A}"/>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A65669E9-35B5-D6DB-3EDF-2E4C00501475}"/>
              </a:ext>
            </a:extLst>
          </p:cNvPr>
          <p:cNvSpPr>
            <a:spLocks noGrp="1"/>
          </p:cNvSpPr>
          <p:nvPr>
            <p:ph type="sldNum" sz="quarter" idx="12"/>
          </p:nvPr>
        </p:nvSpPr>
        <p:spPr/>
        <p:txBody>
          <a:bodyPr/>
          <a:lstStyle/>
          <a:p>
            <a:fld id="{8A7A6979-0714-4377-B894-6BE4C2D6E202}" type="slidenum">
              <a:rPr lang="en-US" smtClean="0"/>
              <a:pPr/>
              <a:t>85</a:t>
            </a:fld>
            <a:endParaRPr lang="en-US"/>
          </a:p>
        </p:txBody>
      </p:sp>
      <p:sp>
        <p:nvSpPr>
          <p:cNvPr id="7" name="Rectangle 6">
            <a:extLst>
              <a:ext uri="{FF2B5EF4-FFF2-40B4-BE49-F238E27FC236}">
                <a16:creationId xmlns:a16="http://schemas.microsoft.com/office/drawing/2014/main" id="{4CEE9377-366D-9033-620D-0F54F3414FAC}"/>
              </a:ext>
            </a:extLst>
          </p:cNvPr>
          <p:cNvSpPr/>
          <p:nvPr/>
        </p:nvSpPr>
        <p:spPr>
          <a:xfrm>
            <a:off x="1040921" y="1344542"/>
            <a:ext cx="10616241" cy="43937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t>Story –</a:t>
            </a:r>
          </a:p>
          <a:p>
            <a:pPr marL="342900" indent="-342900">
              <a:buFont typeface="+mj-lt"/>
              <a:buAutoNum type="arabicPeriod"/>
            </a:pPr>
            <a:r>
              <a:rPr lang="en-US"/>
              <a:t>Executive Summary </a:t>
            </a:r>
          </a:p>
          <a:p>
            <a:pPr marL="342900" indent="-342900">
              <a:buFont typeface="+mj-lt"/>
              <a:buAutoNum type="arabicPeriod"/>
            </a:pPr>
            <a:r>
              <a:rPr lang="en-US"/>
              <a:t>Business Problem and Analytics Framing. </a:t>
            </a:r>
          </a:p>
          <a:p>
            <a:pPr marL="342900" indent="-342900">
              <a:buFont typeface="+mj-lt"/>
              <a:buAutoNum type="arabicPeriod"/>
            </a:pPr>
            <a:r>
              <a:rPr lang="en-US"/>
              <a:t>Problem Statement 1 – Excessive Shipments </a:t>
            </a:r>
          </a:p>
          <a:p>
            <a:pPr marL="742950" lvl="1" indent="-285750">
              <a:buFont typeface="Arial" panose="020B0604020202020204" pitchFamily="34" charset="0"/>
              <a:buChar char="•"/>
            </a:pPr>
            <a:r>
              <a:rPr lang="en-US"/>
              <a:t>Problem Statement deep dive</a:t>
            </a:r>
          </a:p>
          <a:p>
            <a:pPr marL="742950" lvl="1" indent="-285750">
              <a:buFont typeface="Arial" panose="020B0604020202020204" pitchFamily="34" charset="0"/>
              <a:buChar char="•"/>
            </a:pPr>
            <a:r>
              <a:rPr lang="en-US"/>
              <a:t>Funnel Slide</a:t>
            </a:r>
          </a:p>
          <a:p>
            <a:pPr marL="742950" lvl="1" indent="-285750">
              <a:buFont typeface="Arial" panose="020B0604020202020204" pitchFamily="34" charset="0"/>
              <a:buChar char="•"/>
            </a:pPr>
            <a:r>
              <a:rPr lang="en-US"/>
              <a:t>Talk about dashboard </a:t>
            </a:r>
          </a:p>
          <a:p>
            <a:pPr marL="342900" indent="-342900">
              <a:buFont typeface="+mj-lt"/>
              <a:buAutoNum type="arabicPeriod"/>
            </a:pPr>
            <a:r>
              <a:rPr lang="en-US"/>
              <a:t>Problem Statement 2 – Delivery Network Optimization </a:t>
            </a:r>
          </a:p>
          <a:p>
            <a:pPr marL="800100" lvl="1" indent="-342900">
              <a:buFont typeface="Arial" panose="020B0604020202020204" pitchFamily="34" charset="0"/>
              <a:buChar char="•"/>
            </a:pPr>
            <a:r>
              <a:rPr lang="en-US"/>
              <a:t>Problem Statement deep dive</a:t>
            </a:r>
          </a:p>
          <a:p>
            <a:pPr marL="800100" lvl="1" indent="-342900">
              <a:buFont typeface="Arial" panose="020B0604020202020204" pitchFamily="34" charset="0"/>
              <a:buChar char="•"/>
            </a:pPr>
            <a:r>
              <a:rPr lang="en-US"/>
              <a:t>Deliverables and improvements proposed</a:t>
            </a:r>
          </a:p>
          <a:p>
            <a:pPr marL="342900" indent="-342900">
              <a:buFont typeface="+mj-lt"/>
              <a:buAutoNum type="arabicPeriod"/>
            </a:pPr>
            <a:r>
              <a:rPr lang="en-US"/>
              <a:t>Problem Statement 3 – Intercompany Transfers</a:t>
            </a:r>
          </a:p>
          <a:p>
            <a:pPr marL="800100" lvl="1" indent="-342900">
              <a:buFont typeface="+mj-lt"/>
              <a:buAutoNum type="arabicPeriod"/>
            </a:pPr>
            <a:endParaRPr lang="en-US"/>
          </a:p>
          <a:p>
            <a:pPr marL="800100" lvl="1" indent="-342900">
              <a:buFont typeface="+mj-lt"/>
              <a:buAutoNum type="arabicPeriod"/>
            </a:pPr>
            <a:endParaRPr lang="en-US"/>
          </a:p>
          <a:p>
            <a:pPr marL="800100" lvl="1" indent="-342900">
              <a:buFont typeface="Arial" panose="020B0604020202020204" pitchFamily="34" charset="0"/>
              <a:buChar char="•"/>
            </a:pPr>
            <a:endParaRPr lang="en-US"/>
          </a:p>
        </p:txBody>
      </p:sp>
    </p:spTree>
    <p:extLst>
      <p:ext uri="{BB962C8B-B14F-4D97-AF65-F5344CB8AC3E}">
        <p14:creationId xmlns:p14="http://schemas.microsoft.com/office/powerpoint/2010/main" val="28464851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69CD7CB-3778-EFC3-1647-2C0DF4AF59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ED6A19-672B-B6D8-7003-17C892DC38DE}"/>
              </a:ext>
            </a:extLst>
          </p:cNvPr>
          <p:cNvSpPr>
            <a:spLocks noGrp="1"/>
          </p:cNvSpPr>
          <p:nvPr>
            <p:ph type="ctrTitle"/>
          </p:nvPr>
        </p:nvSpPr>
        <p:spPr/>
        <p:txBody>
          <a:bodyPr/>
          <a:lstStyle/>
          <a:p>
            <a:r>
              <a:rPr lang="en-US">
                <a:latin typeface="Franklin Gothic Book"/>
              </a:rPr>
              <a:t>Methodological Workflow</a:t>
            </a:r>
            <a:endParaRPr lang="en-US"/>
          </a:p>
        </p:txBody>
      </p:sp>
      <p:sp>
        <p:nvSpPr>
          <p:cNvPr id="5" name="Date Placeholder 4">
            <a:extLst>
              <a:ext uri="{FF2B5EF4-FFF2-40B4-BE49-F238E27FC236}">
                <a16:creationId xmlns:a16="http://schemas.microsoft.com/office/drawing/2014/main" id="{A0C7BF0C-44A3-22C0-CAA8-A97D69E46A06}"/>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FA474A55-E6A0-426E-C4A8-2C2EB7FB8DB7}"/>
              </a:ext>
            </a:extLst>
          </p:cNvPr>
          <p:cNvSpPr>
            <a:spLocks noGrp="1"/>
          </p:cNvSpPr>
          <p:nvPr>
            <p:ph type="sldNum" sz="quarter" idx="12"/>
          </p:nvPr>
        </p:nvSpPr>
        <p:spPr/>
        <p:txBody>
          <a:bodyPr/>
          <a:lstStyle/>
          <a:p>
            <a:fld id="{8A7A6979-0714-4377-B894-6BE4C2D6E202}" type="slidenum">
              <a:rPr lang="en-US" smtClean="0"/>
              <a:pPr/>
              <a:t>86</a:t>
            </a:fld>
            <a:endParaRPr lang="en-US"/>
          </a:p>
        </p:txBody>
      </p:sp>
      <p:pic>
        <p:nvPicPr>
          <p:cNvPr id="9" name="Picture 8">
            <a:extLst>
              <a:ext uri="{FF2B5EF4-FFF2-40B4-BE49-F238E27FC236}">
                <a16:creationId xmlns:a16="http://schemas.microsoft.com/office/drawing/2014/main" id="{64AE48A2-B04C-6DEA-7E3F-D84B0451FC9E}"/>
              </a:ext>
            </a:extLst>
          </p:cNvPr>
          <p:cNvPicPr>
            <a:picLocks noChangeAspect="1"/>
          </p:cNvPicPr>
          <p:nvPr/>
        </p:nvPicPr>
        <p:blipFill>
          <a:blip r:embed="rId2"/>
          <a:stretch>
            <a:fillRect/>
          </a:stretch>
        </p:blipFill>
        <p:spPr>
          <a:xfrm>
            <a:off x="103518" y="1102013"/>
            <a:ext cx="11984966" cy="4735781"/>
          </a:xfrm>
          <a:prstGeom prst="rect">
            <a:avLst/>
          </a:prstGeom>
        </p:spPr>
      </p:pic>
    </p:spTree>
    <p:extLst>
      <p:ext uri="{BB962C8B-B14F-4D97-AF65-F5344CB8AC3E}">
        <p14:creationId xmlns:p14="http://schemas.microsoft.com/office/powerpoint/2010/main" val="14052543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69A633C-52D0-73B6-3499-DBCB2A6A8170}"/>
            </a:ext>
          </a:extLst>
        </p:cNvPr>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40EC8C18-BA0D-78D3-986C-810F5E254ADF}"/>
              </a:ext>
            </a:extLst>
          </p:cNvPr>
          <p:cNvSpPr/>
          <p:nvPr/>
        </p:nvSpPr>
        <p:spPr>
          <a:xfrm>
            <a:off x="4021476" y="1063459"/>
            <a:ext cx="7713624" cy="2967835"/>
          </a:xfrm>
          <a:prstGeom prst="round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600"/>
          </a:p>
        </p:txBody>
      </p:sp>
      <p:graphicFrame>
        <p:nvGraphicFramePr>
          <p:cNvPr id="4" name="Diagram 3">
            <a:extLst>
              <a:ext uri="{FF2B5EF4-FFF2-40B4-BE49-F238E27FC236}">
                <a16:creationId xmlns:a16="http://schemas.microsoft.com/office/drawing/2014/main" id="{D65F3CC9-1A5F-06E5-A1A9-7DEED93A3A36}"/>
              </a:ext>
            </a:extLst>
          </p:cNvPr>
          <p:cNvGraphicFramePr/>
          <p:nvPr/>
        </p:nvGraphicFramePr>
        <p:xfrm>
          <a:off x="-664028" y="1230085"/>
          <a:ext cx="6130469" cy="46235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F40BA0F2-C8E1-82E6-F6FF-31FFC37C69A3}"/>
              </a:ext>
            </a:extLst>
          </p:cNvPr>
          <p:cNvSpPr>
            <a:spLocks noGrp="1"/>
          </p:cNvSpPr>
          <p:nvPr>
            <p:ph type="ctrTitle"/>
          </p:nvPr>
        </p:nvSpPr>
        <p:spPr>
          <a:xfrm>
            <a:off x="1270139" y="304006"/>
            <a:ext cx="9377302" cy="332399"/>
          </a:xfrm>
        </p:spPr>
        <p:txBody>
          <a:bodyPr/>
          <a:lstStyle/>
          <a:p>
            <a:r>
              <a:rPr lang="en-US">
                <a:latin typeface="Franklin Gothic Book"/>
              </a:rPr>
              <a:t>Analysis walkthrough (Definition &amp; Assumption)</a:t>
            </a:r>
            <a:endParaRPr lang="en-US"/>
          </a:p>
        </p:txBody>
      </p:sp>
      <p:sp>
        <p:nvSpPr>
          <p:cNvPr id="5" name="Date Placeholder 4">
            <a:extLst>
              <a:ext uri="{FF2B5EF4-FFF2-40B4-BE49-F238E27FC236}">
                <a16:creationId xmlns:a16="http://schemas.microsoft.com/office/drawing/2014/main" id="{AE617BDF-6FD1-DF48-06A7-AAE5B608D18C}"/>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15DD4698-D9DB-29C9-C2B9-832D3BBC6DBF}"/>
              </a:ext>
            </a:extLst>
          </p:cNvPr>
          <p:cNvSpPr>
            <a:spLocks noGrp="1"/>
          </p:cNvSpPr>
          <p:nvPr>
            <p:ph type="sldNum" sz="quarter" idx="12"/>
          </p:nvPr>
        </p:nvSpPr>
        <p:spPr/>
        <p:txBody>
          <a:bodyPr/>
          <a:lstStyle/>
          <a:p>
            <a:fld id="{8A7A6979-0714-4377-B894-6BE4C2D6E202}" type="slidenum">
              <a:rPr lang="en-US" smtClean="0"/>
              <a:pPr/>
              <a:t>87</a:t>
            </a:fld>
            <a:endParaRPr lang="en-US"/>
          </a:p>
        </p:txBody>
      </p:sp>
      <p:pic>
        <p:nvPicPr>
          <p:cNvPr id="9" name="Picture 8">
            <a:extLst>
              <a:ext uri="{FF2B5EF4-FFF2-40B4-BE49-F238E27FC236}">
                <a16:creationId xmlns:a16="http://schemas.microsoft.com/office/drawing/2014/main" id="{7AFE0482-E992-5ADD-BE74-20C74FBE2E64}"/>
              </a:ext>
            </a:extLst>
          </p:cNvPr>
          <p:cNvPicPr>
            <a:picLocks noChangeAspect="1"/>
          </p:cNvPicPr>
          <p:nvPr/>
        </p:nvPicPr>
        <p:blipFill>
          <a:blip r:embed="rId7"/>
          <a:stretch>
            <a:fillRect/>
          </a:stretch>
        </p:blipFill>
        <p:spPr>
          <a:xfrm>
            <a:off x="2282378" y="2556069"/>
            <a:ext cx="604154" cy="604154"/>
          </a:xfrm>
          <a:prstGeom prst="rect">
            <a:avLst/>
          </a:prstGeom>
        </p:spPr>
      </p:pic>
      <p:pic>
        <p:nvPicPr>
          <p:cNvPr id="11" name="Picture 10">
            <a:extLst>
              <a:ext uri="{FF2B5EF4-FFF2-40B4-BE49-F238E27FC236}">
                <a16:creationId xmlns:a16="http://schemas.microsoft.com/office/drawing/2014/main" id="{FDB494FD-5563-777A-4F40-FCCE242564C9}"/>
              </a:ext>
            </a:extLst>
          </p:cNvPr>
          <p:cNvPicPr>
            <a:picLocks noChangeAspect="1"/>
          </p:cNvPicPr>
          <p:nvPr/>
        </p:nvPicPr>
        <p:blipFill>
          <a:blip r:embed="rId8"/>
          <a:stretch>
            <a:fillRect/>
          </a:stretch>
        </p:blipFill>
        <p:spPr>
          <a:xfrm>
            <a:off x="2325016" y="4460285"/>
            <a:ext cx="555171" cy="555171"/>
          </a:xfrm>
          <a:prstGeom prst="rect">
            <a:avLst/>
          </a:prstGeom>
        </p:spPr>
      </p:pic>
      <p:pic>
        <p:nvPicPr>
          <p:cNvPr id="8" name="Picture 7">
            <a:extLst>
              <a:ext uri="{FF2B5EF4-FFF2-40B4-BE49-F238E27FC236}">
                <a16:creationId xmlns:a16="http://schemas.microsoft.com/office/drawing/2014/main" id="{5CCDF43B-336D-AC7C-1E12-D8293349424C}"/>
              </a:ext>
            </a:extLst>
          </p:cNvPr>
          <p:cNvPicPr>
            <a:picLocks noChangeAspect="1"/>
          </p:cNvPicPr>
          <p:nvPr/>
        </p:nvPicPr>
        <p:blipFill>
          <a:blip r:embed="rId9"/>
          <a:stretch>
            <a:fillRect/>
          </a:stretch>
        </p:blipFill>
        <p:spPr>
          <a:xfrm>
            <a:off x="1874161" y="1288479"/>
            <a:ext cx="457200" cy="457200"/>
          </a:xfrm>
          <a:prstGeom prst="rect">
            <a:avLst/>
          </a:prstGeom>
        </p:spPr>
      </p:pic>
      <p:sp>
        <p:nvSpPr>
          <p:cNvPr id="18" name="Arrow: Right 17">
            <a:extLst>
              <a:ext uri="{FF2B5EF4-FFF2-40B4-BE49-F238E27FC236}">
                <a16:creationId xmlns:a16="http://schemas.microsoft.com/office/drawing/2014/main" id="{59F720AC-BD0E-E6C8-1948-41F6ACEF4160}"/>
              </a:ext>
            </a:extLst>
          </p:cNvPr>
          <p:cNvSpPr/>
          <p:nvPr/>
        </p:nvSpPr>
        <p:spPr>
          <a:xfrm>
            <a:off x="3929743" y="4995751"/>
            <a:ext cx="435429" cy="22730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22CD84FE-302C-3470-5322-DA5E28C25B2B}"/>
              </a:ext>
            </a:extLst>
          </p:cNvPr>
          <p:cNvSpPr/>
          <p:nvPr/>
        </p:nvSpPr>
        <p:spPr>
          <a:xfrm>
            <a:off x="4463142" y="4365171"/>
            <a:ext cx="2166257" cy="1488469"/>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600"/>
          </a:p>
          <a:p>
            <a:pPr algn="ctr"/>
            <a:endParaRPr lang="en-IN" sz="1600"/>
          </a:p>
          <a:p>
            <a:pPr algn="ctr"/>
            <a:r>
              <a:rPr lang="en-IN" sz="1600"/>
              <a:t>Peak Sale Season</a:t>
            </a:r>
          </a:p>
          <a:p>
            <a:pPr algn="ctr"/>
            <a:r>
              <a:rPr lang="en-IN" sz="1600"/>
              <a:t>(63% Shipments)</a:t>
            </a:r>
          </a:p>
          <a:p>
            <a:pPr algn="ctr"/>
            <a:r>
              <a:rPr lang="en-IN" sz="1600"/>
              <a:t>(</a:t>
            </a:r>
            <a:r>
              <a:rPr lang="en-IN" sz="1600" b="1"/>
              <a:t>Feb to April</a:t>
            </a:r>
            <a:r>
              <a:rPr lang="en-IN" sz="1600"/>
              <a:t>)</a:t>
            </a:r>
            <a:endParaRPr lang="en-US" sz="1600"/>
          </a:p>
        </p:txBody>
      </p:sp>
      <p:pic>
        <p:nvPicPr>
          <p:cNvPr id="21" name="Picture 20">
            <a:extLst>
              <a:ext uri="{FF2B5EF4-FFF2-40B4-BE49-F238E27FC236}">
                <a16:creationId xmlns:a16="http://schemas.microsoft.com/office/drawing/2014/main" id="{66093639-8A97-F9FA-618F-EDC4C5E48B14}"/>
              </a:ext>
            </a:extLst>
          </p:cNvPr>
          <p:cNvPicPr>
            <a:picLocks noChangeAspect="1"/>
          </p:cNvPicPr>
          <p:nvPr/>
        </p:nvPicPr>
        <p:blipFill>
          <a:blip r:embed="rId10"/>
          <a:stretch>
            <a:fillRect/>
          </a:stretch>
        </p:blipFill>
        <p:spPr>
          <a:xfrm>
            <a:off x="5262056" y="4415699"/>
            <a:ext cx="644341" cy="644341"/>
          </a:xfrm>
          <a:prstGeom prst="rect">
            <a:avLst/>
          </a:prstGeom>
        </p:spPr>
      </p:pic>
      <p:sp>
        <p:nvSpPr>
          <p:cNvPr id="22" name="TextBox 21">
            <a:extLst>
              <a:ext uri="{FF2B5EF4-FFF2-40B4-BE49-F238E27FC236}">
                <a16:creationId xmlns:a16="http://schemas.microsoft.com/office/drawing/2014/main" id="{1D9BB0ED-88D2-F868-E564-51F4B7203674}"/>
              </a:ext>
            </a:extLst>
          </p:cNvPr>
          <p:cNvSpPr txBox="1"/>
          <p:nvPr/>
        </p:nvSpPr>
        <p:spPr>
          <a:xfrm>
            <a:off x="4252545" y="1366376"/>
            <a:ext cx="7482555" cy="2831544"/>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1600" b="1"/>
              <a:t>Stock Shortfall Ratio</a:t>
            </a:r>
            <a:r>
              <a:rPr lang="en-US" sz="1600"/>
              <a:t> = Ratio of Transfers with respect to base inventory</a:t>
            </a:r>
            <a:br>
              <a:rPr lang="en-US" sz="1600"/>
            </a:br>
            <a:endParaRPr lang="en-US" sz="1600"/>
          </a:p>
          <a:p>
            <a:pPr marL="285750" indent="-285750">
              <a:buFont typeface="Arial" panose="020B0604020202020204" pitchFamily="34" charset="0"/>
              <a:buChar char="•"/>
            </a:pPr>
            <a:r>
              <a:rPr lang="en-US" sz="1600"/>
              <a:t>Stock shortfall ratio is either </a:t>
            </a:r>
            <a:r>
              <a:rPr lang="en-US" sz="1600" b="1"/>
              <a:t>constant</a:t>
            </a:r>
            <a:r>
              <a:rPr lang="en-US" sz="1600"/>
              <a:t> </a:t>
            </a:r>
            <a:r>
              <a:rPr lang="en-US" sz="1600" b="1"/>
              <a:t>or follows a trend</a:t>
            </a:r>
            <a:r>
              <a:rPr lang="en-US" sz="1600"/>
              <a:t> (if no intervention) over years</a:t>
            </a:r>
            <a:br>
              <a:rPr lang="en-US" sz="1600"/>
            </a:br>
            <a:endParaRPr lang="en-US" sz="1600"/>
          </a:p>
          <a:p>
            <a:pPr marL="285750" indent="-285750">
              <a:buFont typeface="Arial" panose="020B0604020202020204" pitchFamily="34" charset="0"/>
              <a:buChar char="•"/>
            </a:pPr>
            <a:r>
              <a:rPr lang="en-US" sz="1600"/>
              <a:t>For FY 2025, We can assume </a:t>
            </a:r>
            <a:r>
              <a:rPr lang="en-US" sz="1600" b="1"/>
              <a:t>Base Inventory = Forecasted Demand * 1.35</a:t>
            </a:r>
            <a:r>
              <a:rPr lang="en-US" sz="1600"/>
              <a:t>, where 0.35 is additional planning  by AgReliant for uncertainty</a:t>
            </a:r>
            <a:br>
              <a:rPr lang="en-US" sz="1600"/>
            </a:br>
            <a:endParaRPr lang="en-US" sz="1600"/>
          </a:p>
          <a:p>
            <a:pPr marL="285750" indent="-285750">
              <a:buFont typeface="Arial" panose="020B0604020202020204" pitchFamily="34" charset="0"/>
              <a:buChar char="•"/>
            </a:pPr>
            <a:r>
              <a:rPr lang="en-US" sz="1600"/>
              <a:t>Shortfall Ratio has been capped at 90</a:t>
            </a:r>
            <a:r>
              <a:rPr lang="en-US" sz="1600" baseline="30000"/>
              <a:t>th</a:t>
            </a:r>
            <a:r>
              <a:rPr lang="en-US" sz="1600"/>
              <a:t> Percentile to avoid unrealistic estimation of safety units</a:t>
            </a:r>
            <a:br>
              <a:rPr lang="en-US"/>
            </a:br>
            <a:endParaRPr lang="en-US" b="1"/>
          </a:p>
        </p:txBody>
      </p:sp>
    </p:spTree>
    <p:extLst>
      <p:ext uri="{BB962C8B-B14F-4D97-AF65-F5344CB8AC3E}">
        <p14:creationId xmlns:p14="http://schemas.microsoft.com/office/powerpoint/2010/main" val="3795584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D2380AB-AF35-749D-5A14-F76E483BA7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6E5328-79CE-2DCF-D1B3-6ABF8A4F95C6}"/>
              </a:ext>
            </a:extLst>
          </p:cNvPr>
          <p:cNvSpPr>
            <a:spLocks noGrp="1"/>
          </p:cNvSpPr>
          <p:nvPr>
            <p:ph type="ctrTitle"/>
          </p:nvPr>
        </p:nvSpPr>
        <p:spPr>
          <a:xfrm>
            <a:off x="1270139" y="304006"/>
            <a:ext cx="9377302" cy="332399"/>
          </a:xfrm>
        </p:spPr>
        <p:txBody>
          <a:bodyPr/>
          <a:lstStyle/>
          <a:p>
            <a:r>
              <a:rPr lang="en-US">
                <a:latin typeface="Franklin Gothic Book"/>
              </a:rPr>
              <a:t>Impact Generation/Key Takeaways from Analysis</a:t>
            </a:r>
            <a:endParaRPr lang="en-US"/>
          </a:p>
        </p:txBody>
      </p:sp>
      <p:sp>
        <p:nvSpPr>
          <p:cNvPr id="5" name="Date Placeholder 4">
            <a:extLst>
              <a:ext uri="{FF2B5EF4-FFF2-40B4-BE49-F238E27FC236}">
                <a16:creationId xmlns:a16="http://schemas.microsoft.com/office/drawing/2014/main" id="{2C679803-C64F-36DD-E391-944F7B9A7D50}"/>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2E96AE5E-43C3-65C9-4632-56153A0FFC2F}"/>
              </a:ext>
            </a:extLst>
          </p:cNvPr>
          <p:cNvSpPr>
            <a:spLocks noGrp="1"/>
          </p:cNvSpPr>
          <p:nvPr>
            <p:ph type="sldNum" sz="quarter" idx="12"/>
          </p:nvPr>
        </p:nvSpPr>
        <p:spPr/>
        <p:txBody>
          <a:bodyPr/>
          <a:lstStyle/>
          <a:p>
            <a:fld id="{8A7A6979-0714-4377-B894-6BE4C2D6E202}" type="slidenum">
              <a:rPr lang="en-US" smtClean="0"/>
              <a:pPr/>
              <a:t>88</a:t>
            </a:fld>
            <a:endParaRPr lang="en-US"/>
          </a:p>
        </p:txBody>
      </p:sp>
      <p:sp>
        <p:nvSpPr>
          <p:cNvPr id="4" name="Text Placeholder 3">
            <a:extLst>
              <a:ext uri="{FF2B5EF4-FFF2-40B4-BE49-F238E27FC236}">
                <a16:creationId xmlns:a16="http://schemas.microsoft.com/office/drawing/2014/main" id="{B9498BE1-1B0E-1538-8EF1-40FBBBA01C7E}"/>
              </a:ext>
            </a:extLst>
          </p:cNvPr>
          <p:cNvSpPr>
            <a:spLocks noGrp="1"/>
          </p:cNvSpPr>
          <p:nvPr>
            <p:ph type="body" sz="quarter" idx="14"/>
          </p:nvPr>
        </p:nvSpPr>
        <p:spPr/>
        <p:txBody>
          <a:bodyPr vert="horz" lIns="0" tIns="0" rIns="0" bIns="0" rtlCol="0" anchor="t">
            <a:normAutofit fontScale="47500" lnSpcReduction="20000"/>
          </a:bodyPr>
          <a:lstStyle/>
          <a:p>
            <a:r>
              <a:rPr lang="en-US">
                <a:latin typeface="Franklin Gothic Book"/>
              </a:rPr>
              <a:t>Increased Risk of Customer Attrition</a:t>
            </a:r>
          </a:p>
          <a:p>
            <a:r>
              <a:rPr lang="en-US">
                <a:latin typeface="Franklin Gothic Book"/>
              </a:rPr>
              <a:t>Critical Focus on Medium and Large Orders</a:t>
            </a:r>
          </a:p>
          <a:p>
            <a:r>
              <a:rPr lang="en-US">
                <a:latin typeface="Franklin Gothic Book"/>
              </a:rPr>
              <a:t>Opportunity for Streamlined Fulfillment and Customer Experience</a:t>
            </a:r>
          </a:p>
          <a:p>
            <a:endParaRPr lang="en-US"/>
          </a:p>
          <a:p>
            <a:endParaRPr lang="en-US"/>
          </a:p>
          <a:p>
            <a:r>
              <a:rPr lang="en-US" b="1"/>
              <a:t>To what extent do excess shipments contribute to customer churn?</a:t>
            </a:r>
            <a:endParaRPr lang="en-US"/>
          </a:p>
          <a:p>
            <a:r>
              <a:rPr lang="en-US" b="1">
                <a:latin typeface="Franklin Gothic Book"/>
              </a:rPr>
              <a:t>Churn/Retention Impact</a:t>
            </a:r>
            <a:endParaRPr lang="en-US">
              <a:latin typeface="Franklin Gothic Book"/>
            </a:endParaRPr>
          </a:p>
          <a:p>
            <a:pPr lvl="1">
              <a:buClr>
                <a:srgbClr val="555960"/>
              </a:buClr>
              <a:buFont typeface="Arial" charset="2"/>
              <a:buChar char="•"/>
            </a:pPr>
            <a:r>
              <a:rPr lang="en-US">
                <a:latin typeface="Franklin Gothic Book"/>
              </a:rPr>
              <a:t>Comparing each fiscal year to the previous one, we see </a:t>
            </a:r>
            <a:r>
              <a:rPr lang="en-US" b="1">
                <a:latin typeface="Franklin Gothic Book"/>
              </a:rPr>
              <a:t>average excess shipments</a:t>
            </a:r>
            <a:r>
              <a:rPr lang="en-US">
                <a:latin typeface="Franklin Gothic Book"/>
              </a:rPr>
              <a:t> increased from </a:t>
            </a:r>
            <a:r>
              <a:rPr lang="en-US" b="1">
                <a:latin typeface="Franklin Gothic Book"/>
              </a:rPr>
              <a:t>1.02</a:t>
            </a:r>
            <a:r>
              <a:rPr lang="en-US">
                <a:latin typeface="Franklin Gothic Book"/>
              </a:rPr>
              <a:t> in 2021 to </a:t>
            </a:r>
            <a:r>
              <a:rPr lang="en-US" b="1">
                <a:latin typeface="Franklin Gothic Book"/>
              </a:rPr>
              <a:t>1.96</a:t>
            </a:r>
            <a:r>
              <a:rPr lang="en-US">
                <a:latin typeface="Franklin Gothic Book"/>
              </a:rPr>
              <a:t> in 2024.</a:t>
            </a:r>
          </a:p>
          <a:p>
            <a:pPr lvl="1">
              <a:buClr>
                <a:srgbClr val="555960"/>
              </a:buClr>
              <a:buFont typeface="Arial" charset="2"/>
              <a:buChar char="•"/>
            </a:pPr>
            <a:r>
              <a:rPr lang="en-US">
                <a:latin typeface="Franklin Gothic Book"/>
              </a:rPr>
              <a:t>Over the same period, the </a:t>
            </a:r>
            <a:r>
              <a:rPr lang="en-US" b="1">
                <a:latin typeface="Franklin Gothic Book"/>
              </a:rPr>
              <a:t>retention rate</a:t>
            </a:r>
            <a:r>
              <a:rPr lang="en-US">
                <a:latin typeface="Franklin Gothic Book"/>
              </a:rPr>
              <a:t> dropped from </a:t>
            </a:r>
            <a:r>
              <a:rPr lang="en-US" b="1">
                <a:latin typeface="Franklin Gothic Book"/>
              </a:rPr>
              <a:t>99.23%</a:t>
            </a:r>
            <a:r>
              <a:rPr lang="en-US">
                <a:latin typeface="Franklin Gothic Book"/>
              </a:rPr>
              <a:t> to </a:t>
            </a:r>
            <a:r>
              <a:rPr lang="en-US" b="1">
                <a:latin typeface="Franklin Gothic Book"/>
              </a:rPr>
              <a:t>85.49%</a:t>
            </a:r>
            <a:r>
              <a:rPr lang="en-US">
                <a:latin typeface="Franklin Gothic Book"/>
              </a:rPr>
              <a:t>, indicating a corresponding rise in churn.</a:t>
            </a:r>
          </a:p>
          <a:p>
            <a:r>
              <a:rPr lang="en-US" b="1">
                <a:latin typeface="Franklin Gothic Book"/>
              </a:rPr>
              <a:t>Business Benefit</a:t>
            </a:r>
            <a:endParaRPr lang="en-US">
              <a:latin typeface="Franklin Gothic Book"/>
            </a:endParaRPr>
          </a:p>
          <a:p>
            <a:pPr lvl="1">
              <a:buClr>
                <a:srgbClr val="555960"/>
              </a:buClr>
              <a:buFont typeface="Arial" charset="2"/>
              <a:buChar char="•"/>
            </a:pPr>
            <a:r>
              <a:rPr lang="en-US">
                <a:latin typeface="Franklin Gothic Book"/>
              </a:rPr>
              <a:t>This strong correlation implies that higher excess shipments may significantly drive churn.</a:t>
            </a:r>
          </a:p>
          <a:p>
            <a:pPr lvl="1">
              <a:buClr>
                <a:srgbClr val="555960"/>
              </a:buClr>
              <a:buFont typeface="Arial" charset="2"/>
              <a:buChar char="•"/>
            </a:pPr>
            <a:r>
              <a:rPr lang="en-US" b="1">
                <a:latin typeface="Franklin Gothic Book"/>
              </a:rPr>
              <a:t>Reducing excess shipments</a:t>
            </a:r>
            <a:r>
              <a:rPr lang="en-US">
                <a:latin typeface="Franklin Gothic Book"/>
              </a:rPr>
              <a:t> helps stabilize retention, preserving revenue and customer loyalty.</a:t>
            </a:r>
          </a:p>
          <a:p>
            <a:pPr lvl="1">
              <a:buNone/>
            </a:pPr>
            <a:r>
              <a:rPr lang="en-US" b="1"/>
              <a:t>What strategies can effectively consolidate shipments for larger orders?</a:t>
            </a:r>
            <a:endParaRPr lang="en-US"/>
          </a:p>
          <a:p>
            <a:pPr lvl="1">
              <a:buNone/>
            </a:pPr>
            <a:r>
              <a:rPr lang="en-US" b="1">
                <a:latin typeface="Franklin Gothic Book"/>
              </a:rPr>
              <a:t>Consolidation Strategy Impact</a:t>
            </a:r>
            <a:endParaRPr lang="en-US">
              <a:latin typeface="Franklin Gothic Book"/>
            </a:endParaRPr>
          </a:p>
          <a:p>
            <a:pPr>
              <a:buFont typeface="Wingdings"/>
              <a:buChar char="§"/>
            </a:pPr>
            <a:r>
              <a:rPr lang="en-US" b="1">
                <a:latin typeface="Franklin Gothic Book"/>
              </a:rPr>
              <a:t>Large Orders</a:t>
            </a:r>
            <a:r>
              <a:rPr lang="en-US">
                <a:latin typeface="Franklin Gothic Book"/>
              </a:rPr>
              <a:t>: From 2020 to 2024, </a:t>
            </a:r>
            <a:r>
              <a:rPr lang="en-US" i="1">
                <a:latin typeface="Franklin Gothic Book"/>
              </a:rPr>
              <a:t>average excess shipments</a:t>
            </a:r>
            <a:r>
              <a:rPr lang="en-US">
                <a:latin typeface="Franklin Gothic Book"/>
              </a:rPr>
              <a:t> rose from </a:t>
            </a:r>
            <a:r>
              <a:rPr lang="en-US" b="1">
                <a:latin typeface="Franklin Gothic Book"/>
              </a:rPr>
              <a:t>4.49</a:t>
            </a:r>
            <a:r>
              <a:rPr lang="en-US">
                <a:latin typeface="Franklin Gothic Book"/>
              </a:rPr>
              <a:t> to </a:t>
            </a:r>
            <a:r>
              <a:rPr lang="en-US" b="1">
                <a:latin typeface="Franklin Gothic Book"/>
              </a:rPr>
              <a:t>6.19</a:t>
            </a:r>
            <a:r>
              <a:rPr lang="en-US">
                <a:latin typeface="Franklin Gothic Book"/>
              </a:rPr>
              <a:t>—a significant increase indicating frequent partial or multiple shipments.</a:t>
            </a:r>
          </a:p>
          <a:p>
            <a:pPr>
              <a:buFont typeface="Wingdings"/>
              <a:buChar char="§"/>
            </a:pPr>
            <a:r>
              <a:rPr lang="en-US" b="1">
                <a:latin typeface="Franklin Gothic Book"/>
              </a:rPr>
              <a:t>Medium Orders</a:t>
            </a:r>
            <a:r>
              <a:rPr lang="en-US">
                <a:latin typeface="Franklin Gothic Book"/>
              </a:rPr>
              <a:t>: Over the same period, </a:t>
            </a:r>
            <a:r>
              <a:rPr lang="en-US" i="1">
                <a:latin typeface="Franklin Gothic Book"/>
              </a:rPr>
              <a:t>average excess shipments</a:t>
            </a:r>
            <a:r>
              <a:rPr lang="en-US">
                <a:latin typeface="Franklin Gothic Book"/>
              </a:rPr>
              <a:t> climbed from </a:t>
            </a:r>
            <a:r>
              <a:rPr lang="en-US" b="1">
                <a:latin typeface="Franklin Gothic Book"/>
              </a:rPr>
              <a:t>1.33</a:t>
            </a:r>
            <a:r>
              <a:rPr lang="en-US">
                <a:latin typeface="Franklin Gothic Book"/>
              </a:rPr>
              <a:t> to </a:t>
            </a:r>
            <a:r>
              <a:rPr lang="en-US" b="1">
                <a:latin typeface="Franklin Gothic Book"/>
              </a:rPr>
              <a:t>2.24</a:t>
            </a:r>
            <a:r>
              <a:rPr lang="en-US">
                <a:latin typeface="Franklin Gothic Book"/>
              </a:rPr>
              <a:t>, reflecting a noticeable jump that can still heavily impact costs and customer satisfaction.</a:t>
            </a:r>
          </a:p>
          <a:p>
            <a:pPr>
              <a:buFont typeface="Wingdings"/>
              <a:buChar char="§"/>
            </a:pPr>
            <a:r>
              <a:rPr lang="en-US" b="1">
                <a:latin typeface="Franklin Gothic Book"/>
              </a:rPr>
              <a:t>Small Orders</a:t>
            </a:r>
            <a:r>
              <a:rPr lang="en-US">
                <a:latin typeface="Franklin Gothic Book"/>
              </a:rPr>
              <a:t>: Although the </a:t>
            </a:r>
            <a:r>
              <a:rPr lang="en-US" i="1">
                <a:latin typeface="Franklin Gothic Book"/>
              </a:rPr>
              <a:t>average excess shipments</a:t>
            </a:r>
            <a:r>
              <a:rPr lang="en-US">
                <a:latin typeface="Franklin Gothic Book"/>
              </a:rPr>
              <a:t> for small orders rose from </a:t>
            </a:r>
            <a:r>
              <a:rPr lang="en-US" b="1">
                <a:latin typeface="Franklin Gothic Book"/>
              </a:rPr>
              <a:t>0.22</a:t>
            </a:r>
            <a:r>
              <a:rPr lang="en-US">
                <a:latin typeface="Franklin Gothic Book"/>
              </a:rPr>
              <a:t> to </a:t>
            </a:r>
            <a:r>
              <a:rPr lang="en-US" b="1">
                <a:latin typeface="Franklin Gothic Book"/>
              </a:rPr>
              <a:t>0.60</a:t>
            </a:r>
            <a:r>
              <a:rPr lang="en-US">
                <a:latin typeface="Franklin Gothic Book"/>
              </a:rPr>
              <a:t>, it remains relatively low compared to medium and large orders, suggesting that </a:t>
            </a:r>
            <a:r>
              <a:rPr lang="en-US" b="1">
                <a:latin typeface="Franklin Gothic Book"/>
              </a:rPr>
              <a:t>large-scale consolidation efforts</a:t>
            </a:r>
            <a:r>
              <a:rPr lang="en-US">
                <a:latin typeface="Franklin Gothic Book"/>
              </a:rPr>
              <a:t> should prioritize the latter two categories first.</a:t>
            </a:r>
          </a:p>
          <a:p>
            <a:pPr indent="0">
              <a:buNone/>
            </a:pPr>
            <a:r>
              <a:rPr lang="en-US" b="1">
                <a:latin typeface="Franklin Gothic Book"/>
              </a:rPr>
              <a:t>Business Benefit</a:t>
            </a:r>
            <a:endParaRPr lang="en-US">
              <a:latin typeface="Franklin Gothic Book"/>
            </a:endParaRPr>
          </a:p>
          <a:p>
            <a:pPr>
              <a:buFont typeface="Wingdings"/>
              <a:buChar char="§"/>
            </a:pPr>
            <a:r>
              <a:rPr lang="en-US">
                <a:latin typeface="Franklin Gothic Book"/>
              </a:rPr>
              <a:t>By </a:t>
            </a:r>
            <a:r>
              <a:rPr lang="en-US" b="1">
                <a:latin typeface="Franklin Gothic Book"/>
              </a:rPr>
              <a:t>optimizing fulfillment</a:t>
            </a:r>
            <a:r>
              <a:rPr lang="en-US">
                <a:latin typeface="Franklin Gothic Book"/>
              </a:rPr>
              <a:t> (e.g., consolidating stock, refining demand forecasts) for </a:t>
            </a:r>
            <a:r>
              <a:rPr lang="en-US" b="1">
                <a:latin typeface="Franklin Gothic Book"/>
              </a:rPr>
              <a:t>medium and large orders</a:t>
            </a:r>
            <a:r>
              <a:rPr lang="en-US">
                <a:latin typeface="Franklin Gothic Book"/>
              </a:rPr>
              <a:t>, you can address the most substantial drivers of excess shipments.</a:t>
            </a:r>
          </a:p>
          <a:p>
            <a:pPr>
              <a:buFont typeface="Wingdings"/>
              <a:buChar char="§"/>
            </a:pPr>
            <a:r>
              <a:rPr lang="en-US">
                <a:latin typeface="Franklin Gothic Book"/>
              </a:rPr>
              <a:t>Fewer split shipments lead to </a:t>
            </a:r>
            <a:r>
              <a:rPr lang="en-US" b="1">
                <a:latin typeface="Franklin Gothic Book"/>
              </a:rPr>
              <a:t>lower shipping costs</a:t>
            </a:r>
            <a:r>
              <a:rPr lang="en-US">
                <a:latin typeface="Franklin Gothic Book"/>
              </a:rPr>
              <a:t>, improved operational efficiency, and a </a:t>
            </a:r>
            <a:r>
              <a:rPr lang="en-US" b="1">
                <a:latin typeface="Franklin Gothic Book"/>
              </a:rPr>
              <a:t>better customer experience</a:t>
            </a:r>
            <a:r>
              <a:rPr lang="en-US">
                <a:latin typeface="Franklin Gothic Book"/>
              </a:rPr>
              <a:t>, especially for high-volume orders that can quickly escalate shipping expenses and frustration if poorly managed.</a:t>
            </a:r>
          </a:p>
          <a:p>
            <a:pPr>
              <a:buFont typeface="Wingdings"/>
              <a:buChar char="§"/>
            </a:pPr>
            <a:r>
              <a:rPr lang="en-US">
                <a:latin typeface="Franklin Gothic Book"/>
              </a:rPr>
              <a:t>While small orders show a smaller jump in excess shipments, targeted tweaks—like </a:t>
            </a:r>
            <a:r>
              <a:rPr lang="en-US" b="1">
                <a:latin typeface="Franklin Gothic Book"/>
              </a:rPr>
              <a:t>scheduled batching</a:t>
            </a:r>
            <a:r>
              <a:rPr lang="en-US">
                <a:latin typeface="Franklin Gothic Book"/>
              </a:rPr>
              <a:t> or </a:t>
            </a:r>
            <a:r>
              <a:rPr lang="en-US" b="1">
                <a:latin typeface="Franklin Gothic Book"/>
              </a:rPr>
              <a:t>minimum order thresholds</a:t>
            </a:r>
            <a:r>
              <a:rPr lang="en-US">
                <a:latin typeface="Franklin Gothic Book"/>
              </a:rPr>
              <a:t>—can still enhance overall efficiency without detracting from the primary focus on medium and large orders.</a:t>
            </a:r>
          </a:p>
          <a:p>
            <a:pPr marL="228600" lvl="1" indent="0">
              <a:buNone/>
            </a:pPr>
            <a:endParaRPr lang="en-US"/>
          </a:p>
          <a:p>
            <a:pPr lvl="1">
              <a:buClr>
                <a:srgbClr val="555960"/>
              </a:buClr>
            </a:pPr>
            <a:endParaRPr lang="en-US">
              <a:solidFill>
                <a:srgbClr val="262626"/>
              </a:solidFill>
            </a:endParaRPr>
          </a:p>
          <a:p>
            <a:endParaRPr lang="en-US"/>
          </a:p>
          <a:p>
            <a:endParaRPr lang="en-US"/>
          </a:p>
        </p:txBody>
      </p:sp>
    </p:spTree>
    <p:extLst>
      <p:ext uri="{BB962C8B-B14F-4D97-AF65-F5344CB8AC3E}">
        <p14:creationId xmlns:p14="http://schemas.microsoft.com/office/powerpoint/2010/main" val="1737924608"/>
      </p:ext>
    </p:extLst>
  </p:cSld>
  <p:clrMapOvr>
    <a:masterClrMapping/>
  </p:clrMapOvr>
  <p:extLst>
    <p:ext uri="{6950BFC3-D8DA-4A85-94F7-54DA5524770B}">
      <p188:commentRel xmlns:p188="http://schemas.microsoft.com/office/powerpoint/2018/8/main" r:id="rId2"/>
    </p:ext>
  </p:extLs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95720-859E-92F7-0517-DABAE492DE9B}"/>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1E48E76-C934-287F-80A2-1778E42C192F}"/>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3DB478D9-1908-EF1F-5A67-DEA350DF1F98}"/>
              </a:ext>
            </a:extLst>
          </p:cNvPr>
          <p:cNvSpPr>
            <a:spLocks noGrp="1"/>
          </p:cNvSpPr>
          <p:nvPr>
            <p:ph type="body" sz="quarter" idx="14"/>
          </p:nvPr>
        </p:nvSpPr>
        <p:spPr/>
        <p:txBody>
          <a:bodyPr/>
          <a:lstStyle/>
          <a:p>
            <a:endParaRPr lang="en-US"/>
          </a:p>
        </p:txBody>
      </p:sp>
      <p:sp>
        <p:nvSpPr>
          <p:cNvPr id="5" name="Date Placeholder 4">
            <a:extLst>
              <a:ext uri="{FF2B5EF4-FFF2-40B4-BE49-F238E27FC236}">
                <a16:creationId xmlns:a16="http://schemas.microsoft.com/office/drawing/2014/main" id="{C649C0FE-0C22-9E85-D750-D080AC44D993}"/>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DDB02313-1794-E117-920D-CE8C8CA974ED}"/>
              </a:ext>
            </a:extLst>
          </p:cNvPr>
          <p:cNvSpPr>
            <a:spLocks noGrp="1"/>
          </p:cNvSpPr>
          <p:nvPr>
            <p:ph type="sldNum" sz="quarter" idx="12"/>
          </p:nvPr>
        </p:nvSpPr>
        <p:spPr/>
        <p:txBody>
          <a:bodyPr/>
          <a:lstStyle/>
          <a:p>
            <a:fld id="{8A7A6979-0714-4377-B894-6BE4C2D6E202}" type="slidenum">
              <a:rPr lang="en-US" smtClean="0"/>
              <a:pPr/>
              <a:t>89</a:t>
            </a:fld>
            <a:endParaRPr lang="en-US"/>
          </a:p>
        </p:txBody>
      </p:sp>
    </p:spTree>
    <p:extLst>
      <p:ext uri="{BB962C8B-B14F-4D97-AF65-F5344CB8AC3E}">
        <p14:creationId xmlns:p14="http://schemas.microsoft.com/office/powerpoint/2010/main" val="3408482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5D2DD-31F6-9FAD-7EE5-CB26ABD5D2F1}"/>
            </a:ext>
          </a:extLst>
        </p:cNvPr>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65DBA22C-10A8-C817-9C7D-16F6ECAF880A}"/>
              </a:ext>
            </a:extLst>
          </p:cNvPr>
          <p:cNvSpPr/>
          <p:nvPr/>
        </p:nvSpPr>
        <p:spPr>
          <a:xfrm>
            <a:off x="404672" y="2845227"/>
            <a:ext cx="11409144" cy="1335546"/>
          </a:xfrm>
          <a:prstGeom prst="roundRect">
            <a:avLst/>
          </a:prstGeom>
          <a:solidFill>
            <a:schemeClr val="tx2">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lvl="3" algn="ctr"/>
            <a:r>
              <a:rPr lang="en-US" sz="1600" b="1">
                <a:ea typeface="+mn-lt"/>
                <a:cs typeface="+mn-lt"/>
              </a:rPr>
              <a:t>Exponential Weighted Moving Average (EWMA</a:t>
            </a:r>
            <a:r>
              <a:rPr lang="en-US" sz="1600">
                <a:ea typeface="+mn-lt"/>
                <a:cs typeface="+mn-lt"/>
              </a:rPr>
              <a:t>) for extrapolation of Stock Shortfall Ratio. </a:t>
            </a:r>
            <a:endParaRPr lang="en-US" sz="1600"/>
          </a:p>
          <a:p>
            <a:pPr lvl="3" algn="ctr"/>
            <a:endParaRPr lang="en-US"/>
          </a:p>
          <a:p>
            <a:pPr lvl="3" algn="ctr"/>
            <a:r>
              <a:rPr lang="en-US" sz="1600">
                <a:ea typeface="+mn-lt"/>
                <a:cs typeface="+mn-lt"/>
              </a:rPr>
              <a:t>🏗 </a:t>
            </a:r>
            <a:r>
              <a:rPr lang="en-US" sz="1600" b="1">
                <a:ea typeface="+mn-lt"/>
                <a:cs typeface="+mn-lt"/>
              </a:rPr>
              <a:t>Base inventory for FY 25 </a:t>
            </a:r>
            <a:r>
              <a:rPr lang="en-US" sz="1600">
                <a:ea typeface="+mn-lt"/>
                <a:cs typeface="+mn-lt"/>
              </a:rPr>
              <a:t>= Forecasted Demand × 1.35 </a:t>
            </a:r>
            <a:endParaRPr lang="en-US" sz="1600"/>
          </a:p>
        </p:txBody>
      </p:sp>
      <p:sp>
        <p:nvSpPr>
          <p:cNvPr id="2" name="Title 1">
            <a:extLst>
              <a:ext uri="{FF2B5EF4-FFF2-40B4-BE49-F238E27FC236}">
                <a16:creationId xmlns:a16="http://schemas.microsoft.com/office/drawing/2014/main" id="{933999F8-C470-5CD1-5F79-8ED719B667ED}"/>
              </a:ext>
            </a:extLst>
          </p:cNvPr>
          <p:cNvSpPr>
            <a:spLocks noGrp="1"/>
          </p:cNvSpPr>
          <p:nvPr>
            <p:ph type="ctrTitle"/>
          </p:nvPr>
        </p:nvSpPr>
        <p:spPr>
          <a:xfrm>
            <a:off x="1270139" y="304006"/>
            <a:ext cx="9377302" cy="332399"/>
          </a:xfrm>
        </p:spPr>
        <p:txBody>
          <a:bodyPr/>
          <a:lstStyle/>
          <a:p>
            <a:r>
              <a:rPr lang="en-US">
                <a:latin typeface="Franklin Gothic Book"/>
              </a:rPr>
              <a:t>Analysis - Methodology</a:t>
            </a:r>
            <a:endParaRPr lang="en-US"/>
          </a:p>
        </p:txBody>
      </p:sp>
      <p:sp>
        <p:nvSpPr>
          <p:cNvPr id="5" name="Date Placeholder 4">
            <a:extLst>
              <a:ext uri="{FF2B5EF4-FFF2-40B4-BE49-F238E27FC236}">
                <a16:creationId xmlns:a16="http://schemas.microsoft.com/office/drawing/2014/main" id="{2226B67C-C87F-9259-8123-2141F42D4166}"/>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D32C34D8-BD79-4313-4ADF-C6BB3CECC7BC}"/>
              </a:ext>
            </a:extLst>
          </p:cNvPr>
          <p:cNvSpPr>
            <a:spLocks noGrp="1"/>
          </p:cNvSpPr>
          <p:nvPr>
            <p:ph type="sldNum" sz="quarter" idx="12"/>
          </p:nvPr>
        </p:nvSpPr>
        <p:spPr/>
        <p:txBody>
          <a:bodyPr/>
          <a:lstStyle/>
          <a:p>
            <a:fld id="{8A7A6979-0714-4377-B894-6BE4C2D6E202}" type="slidenum">
              <a:rPr lang="en-US" smtClean="0"/>
              <a:pPr/>
              <a:t>9</a:t>
            </a:fld>
            <a:endParaRPr lang="en-US"/>
          </a:p>
        </p:txBody>
      </p:sp>
      <p:sp>
        <p:nvSpPr>
          <p:cNvPr id="3" name="Rectangle: Rounded Corners 2">
            <a:extLst>
              <a:ext uri="{FF2B5EF4-FFF2-40B4-BE49-F238E27FC236}">
                <a16:creationId xmlns:a16="http://schemas.microsoft.com/office/drawing/2014/main" id="{9FAD06E0-3765-D6FC-71C2-5CFD59200304}"/>
              </a:ext>
            </a:extLst>
          </p:cNvPr>
          <p:cNvSpPr/>
          <p:nvPr/>
        </p:nvSpPr>
        <p:spPr>
          <a:xfrm>
            <a:off x="427420" y="1181073"/>
            <a:ext cx="11409144" cy="1327849"/>
          </a:xfrm>
          <a:prstGeom prst="roundRect">
            <a:avLst/>
          </a:prstGeom>
          <a:solidFill>
            <a:schemeClr val="tx2">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lvl="3" algn="ctr"/>
            <a:r>
              <a:rPr lang="en-US" sz="1400" b="1">
                <a:ea typeface="+mn-lt"/>
                <a:cs typeface="+mn-lt"/>
              </a:rPr>
              <a:t>Inventory Level at the start of sale season </a:t>
            </a:r>
            <a:r>
              <a:rPr lang="en-US" sz="1400">
                <a:ea typeface="+mn-lt"/>
                <a:cs typeface="+mn-lt"/>
              </a:rPr>
              <a:t>= Beginning Inventory </a:t>
            </a:r>
            <a:r>
              <a:rPr lang="en-US" sz="1400" b="1">
                <a:ea typeface="+mn-lt"/>
                <a:cs typeface="+mn-lt"/>
              </a:rPr>
              <a:t>+</a:t>
            </a:r>
            <a:r>
              <a:rPr lang="en-US" sz="1400">
                <a:ea typeface="+mn-lt"/>
                <a:cs typeface="+mn-lt"/>
              </a:rPr>
              <a:t> Bagging </a:t>
            </a:r>
            <a:r>
              <a:rPr lang="en-US" sz="1400" b="1">
                <a:ea typeface="+mn-lt"/>
                <a:cs typeface="+mn-lt"/>
              </a:rPr>
              <a:t>+</a:t>
            </a:r>
            <a:r>
              <a:rPr lang="en-US" sz="1400">
                <a:ea typeface="+mn-lt"/>
                <a:cs typeface="+mn-lt"/>
              </a:rPr>
              <a:t> Transfer (IN) outside sales season </a:t>
            </a:r>
            <a:r>
              <a:rPr lang="en-US" sz="1400" b="1">
                <a:ea typeface="+mn-lt"/>
                <a:cs typeface="+mn-lt"/>
              </a:rPr>
              <a:t>-</a:t>
            </a:r>
            <a:r>
              <a:rPr lang="en-US" sz="1400">
                <a:ea typeface="+mn-lt"/>
                <a:cs typeface="+mn-lt"/>
              </a:rPr>
              <a:t> Transfers (Out) outside sales season</a:t>
            </a:r>
          </a:p>
          <a:p>
            <a:pPr lvl="3" algn="ctr"/>
            <a:endParaRPr lang="en-US" sz="600">
              <a:ea typeface="+mn-lt"/>
              <a:cs typeface="+mn-lt"/>
            </a:endParaRPr>
          </a:p>
          <a:p>
            <a:pPr lvl="3" algn="ctr"/>
            <a:r>
              <a:rPr lang="en-US" sz="1400" b="1">
                <a:ea typeface="+mn-lt"/>
                <a:cs typeface="+mn-lt"/>
              </a:rPr>
              <a:t>Stock Shortfall Ratio </a:t>
            </a:r>
            <a:r>
              <a:rPr lang="en-US" sz="1400">
                <a:ea typeface="+mn-lt"/>
                <a:cs typeface="+mn-lt"/>
              </a:rPr>
              <a:t>= Transfer (IN) during sales season / Inventory Level at the start of sale season</a:t>
            </a:r>
            <a:br>
              <a:rPr lang="en-US" sz="1400">
                <a:ea typeface="+mn-lt"/>
                <a:cs typeface="+mn-lt"/>
              </a:rPr>
            </a:br>
            <a:endParaRPr lang="en-US" sz="1400">
              <a:ea typeface="+mn-lt"/>
              <a:cs typeface="+mn-lt"/>
            </a:endParaRPr>
          </a:p>
          <a:p>
            <a:pPr lvl="3" algn="ctr"/>
            <a:r>
              <a:rPr lang="en-US" sz="1400" b="1"/>
              <a:t>Excess Stock Ratio </a:t>
            </a:r>
            <a:r>
              <a:rPr lang="en-US" sz="1400"/>
              <a:t>= Transfer (OUT) / Inventory Level at the start of sale season</a:t>
            </a:r>
          </a:p>
        </p:txBody>
      </p:sp>
      <p:sp>
        <p:nvSpPr>
          <p:cNvPr id="7" name="TextBox 6">
            <a:extLst>
              <a:ext uri="{FF2B5EF4-FFF2-40B4-BE49-F238E27FC236}">
                <a16:creationId xmlns:a16="http://schemas.microsoft.com/office/drawing/2014/main" id="{21F9DE1A-B4C8-76DF-E19F-2E8B55E34F8E}"/>
              </a:ext>
            </a:extLst>
          </p:cNvPr>
          <p:cNvSpPr txBox="1"/>
          <p:nvPr/>
        </p:nvSpPr>
        <p:spPr>
          <a:xfrm>
            <a:off x="649404" y="1883276"/>
            <a:ext cx="128743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600" b="1"/>
              <a:t>Formulation</a:t>
            </a:r>
          </a:p>
        </p:txBody>
      </p:sp>
      <p:sp>
        <p:nvSpPr>
          <p:cNvPr id="11" name="TextBox 10">
            <a:extLst>
              <a:ext uri="{FF2B5EF4-FFF2-40B4-BE49-F238E27FC236}">
                <a16:creationId xmlns:a16="http://schemas.microsoft.com/office/drawing/2014/main" id="{409FB573-3BE0-7474-D764-FFCB9D997F2A}"/>
              </a:ext>
            </a:extLst>
          </p:cNvPr>
          <p:cNvSpPr txBox="1"/>
          <p:nvPr/>
        </p:nvSpPr>
        <p:spPr>
          <a:xfrm>
            <a:off x="473121" y="3594998"/>
            <a:ext cx="164000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IN" sz="1600" b="1"/>
              <a:t>Method – EWMA</a:t>
            </a:r>
            <a:endParaRPr lang="en-IN" sz="1600"/>
          </a:p>
        </p:txBody>
      </p:sp>
      <p:pic>
        <p:nvPicPr>
          <p:cNvPr id="13" name="Picture 12">
            <a:extLst>
              <a:ext uri="{FF2B5EF4-FFF2-40B4-BE49-F238E27FC236}">
                <a16:creationId xmlns:a16="http://schemas.microsoft.com/office/drawing/2014/main" id="{4EDC1E27-F044-D0DE-2B1C-26DADA4A9151}"/>
              </a:ext>
            </a:extLst>
          </p:cNvPr>
          <p:cNvPicPr>
            <a:picLocks noChangeAspect="1"/>
          </p:cNvPicPr>
          <p:nvPr/>
        </p:nvPicPr>
        <p:blipFill>
          <a:blip r:embed="rId2"/>
          <a:stretch>
            <a:fillRect/>
          </a:stretch>
        </p:blipFill>
        <p:spPr>
          <a:xfrm>
            <a:off x="983773" y="1321067"/>
            <a:ext cx="623249" cy="577756"/>
          </a:xfrm>
          <a:prstGeom prst="rect">
            <a:avLst/>
          </a:prstGeom>
        </p:spPr>
      </p:pic>
      <p:sp>
        <p:nvSpPr>
          <p:cNvPr id="12" name="Rectangle: Rounded Corners 11">
            <a:extLst>
              <a:ext uri="{FF2B5EF4-FFF2-40B4-BE49-F238E27FC236}">
                <a16:creationId xmlns:a16="http://schemas.microsoft.com/office/drawing/2014/main" id="{42F61D72-893D-99FF-48B7-D63BA89A3272}"/>
              </a:ext>
            </a:extLst>
          </p:cNvPr>
          <p:cNvSpPr/>
          <p:nvPr/>
        </p:nvSpPr>
        <p:spPr>
          <a:xfrm>
            <a:off x="392922" y="4498462"/>
            <a:ext cx="11352278" cy="1327849"/>
          </a:xfrm>
          <a:prstGeom prst="roundRect">
            <a:avLst/>
          </a:prstGeom>
          <a:solidFill>
            <a:schemeClr val="tx2">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lvl="3" algn="ctr"/>
            <a:endParaRPr lang="en-US">
              <a:ea typeface="+mn-lt"/>
              <a:cs typeface="+mn-lt"/>
            </a:endParaRPr>
          </a:p>
          <a:p>
            <a:pPr lvl="3" algn="ctr"/>
            <a:endParaRPr lang="en-US" sz="1600">
              <a:ea typeface="+mn-lt"/>
              <a:cs typeface="+mn-lt"/>
            </a:endParaRPr>
          </a:p>
          <a:p>
            <a:pPr lvl="3" algn="ctr"/>
            <a:r>
              <a:rPr lang="en-US" sz="1600" b="1">
                <a:ea typeface="+mn-lt"/>
                <a:cs typeface="+mn-lt"/>
              </a:rPr>
              <a:t>Estimate</a:t>
            </a:r>
            <a:r>
              <a:rPr lang="en-US" sz="1600">
                <a:ea typeface="+mn-lt"/>
                <a:cs typeface="+mn-lt"/>
              </a:rPr>
              <a:t> stock shortfall ratio for FY 25 </a:t>
            </a:r>
            <a:endParaRPr lang="en-US" sz="1600"/>
          </a:p>
          <a:p>
            <a:pPr lvl="3" algn="ctr"/>
            <a:endParaRPr lang="en-US" sz="1600"/>
          </a:p>
          <a:p>
            <a:pPr lvl="3" algn="ctr"/>
            <a:r>
              <a:rPr lang="en-US" sz="1600" b="1">
                <a:ea typeface="+mn-lt"/>
                <a:cs typeface="+mn-lt"/>
              </a:rPr>
              <a:t>Predict</a:t>
            </a:r>
            <a:r>
              <a:rPr lang="en-US" sz="1600">
                <a:ea typeface="+mn-lt"/>
                <a:cs typeface="+mn-lt"/>
              </a:rPr>
              <a:t> intercompany transfers and optimize inventory </a:t>
            </a:r>
          </a:p>
          <a:p>
            <a:pPr lvl="3" algn="ctr"/>
            <a:endParaRPr lang="en-US" sz="2000"/>
          </a:p>
          <a:p>
            <a:pPr lvl="3" algn="ctr"/>
            <a:endParaRPr lang="en-US" sz="2000"/>
          </a:p>
        </p:txBody>
      </p:sp>
      <p:sp>
        <p:nvSpPr>
          <p:cNvPr id="109" name="TextBox 108">
            <a:extLst>
              <a:ext uri="{FF2B5EF4-FFF2-40B4-BE49-F238E27FC236}">
                <a16:creationId xmlns:a16="http://schemas.microsoft.com/office/drawing/2014/main" id="{AFA6C94D-42E7-8CF0-4E51-BE500E5BDE45}"/>
              </a:ext>
            </a:extLst>
          </p:cNvPr>
          <p:cNvSpPr txBox="1"/>
          <p:nvPr/>
        </p:nvSpPr>
        <p:spPr>
          <a:xfrm>
            <a:off x="392922" y="5257299"/>
            <a:ext cx="2045595" cy="338554"/>
          </a:xfrm>
          <a:prstGeom prst="rect">
            <a:avLst/>
          </a:prstGeom>
          <a:noFill/>
        </p:spPr>
        <p:txBody>
          <a:bodyPr wrap="square" lIns="91440" tIns="45720" rIns="91440" bIns="45720" rtlCol="0" anchor="t">
            <a:spAutoFit/>
          </a:bodyPr>
          <a:lstStyle/>
          <a:p>
            <a:pPr algn="ctr"/>
            <a:r>
              <a:rPr lang="en-IN" sz="1600" b="1"/>
              <a:t>Outcomes &amp; Insights</a:t>
            </a:r>
            <a:endParaRPr lang="en-US" sz="1600"/>
          </a:p>
        </p:txBody>
      </p:sp>
      <p:pic>
        <p:nvPicPr>
          <p:cNvPr id="14" name="Picture 13">
            <a:extLst>
              <a:ext uri="{FF2B5EF4-FFF2-40B4-BE49-F238E27FC236}">
                <a16:creationId xmlns:a16="http://schemas.microsoft.com/office/drawing/2014/main" id="{A4DA4598-02A4-2819-46E8-6A29241F05F1}"/>
              </a:ext>
            </a:extLst>
          </p:cNvPr>
          <p:cNvPicPr>
            <a:picLocks noChangeAspect="1"/>
          </p:cNvPicPr>
          <p:nvPr/>
        </p:nvPicPr>
        <p:blipFill>
          <a:blip r:embed="rId3"/>
          <a:stretch>
            <a:fillRect/>
          </a:stretch>
        </p:blipFill>
        <p:spPr>
          <a:xfrm flipH="1">
            <a:off x="979226" y="2904310"/>
            <a:ext cx="627796" cy="726946"/>
          </a:xfrm>
          <a:prstGeom prst="rect">
            <a:avLst/>
          </a:prstGeom>
        </p:spPr>
      </p:pic>
      <p:pic>
        <p:nvPicPr>
          <p:cNvPr id="16" name="Picture 15">
            <a:extLst>
              <a:ext uri="{FF2B5EF4-FFF2-40B4-BE49-F238E27FC236}">
                <a16:creationId xmlns:a16="http://schemas.microsoft.com/office/drawing/2014/main" id="{E93CA208-24C6-5060-7D63-3EC858D98E66}"/>
              </a:ext>
            </a:extLst>
          </p:cNvPr>
          <p:cNvPicPr>
            <a:picLocks noChangeAspect="1"/>
          </p:cNvPicPr>
          <p:nvPr/>
        </p:nvPicPr>
        <p:blipFill>
          <a:blip r:embed="rId4"/>
          <a:stretch>
            <a:fillRect/>
          </a:stretch>
        </p:blipFill>
        <p:spPr>
          <a:xfrm>
            <a:off x="979226" y="4662129"/>
            <a:ext cx="566383" cy="555010"/>
          </a:xfrm>
          <a:prstGeom prst="rect">
            <a:avLst/>
          </a:prstGeom>
        </p:spPr>
      </p:pic>
      <p:pic>
        <p:nvPicPr>
          <p:cNvPr id="17" name="Picture 16">
            <a:extLst>
              <a:ext uri="{FF2B5EF4-FFF2-40B4-BE49-F238E27FC236}">
                <a16:creationId xmlns:a16="http://schemas.microsoft.com/office/drawing/2014/main" id="{72232624-4B1D-C59F-9FD3-8BA000BAC053}"/>
              </a:ext>
            </a:extLst>
          </p:cNvPr>
          <p:cNvPicPr>
            <a:picLocks noChangeAspect="1"/>
          </p:cNvPicPr>
          <p:nvPr/>
        </p:nvPicPr>
        <p:blipFill>
          <a:blip r:embed="rId5"/>
          <a:stretch>
            <a:fillRect/>
          </a:stretch>
        </p:blipFill>
        <p:spPr>
          <a:xfrm>
            <a:off x="2783177" y="3157887"/>
            <a:ext cx="234495" cy="219792"/>
          </a:xfrm>
          <a:prstGeom prst="rect">
            <a:avLst/>
          </a:prstGeom>
        </p:spPr>
      </p:pic>
      <p:pic>
        <p:nvPicPr>
          <p:cNvPr id="18" name="Picture 17">
            <a:extLst>
              <a:ext uri="{FF2B5EF4-FFF2-40B4-BE49-F238E27FC236}">
                <a16:creationId xmlns:a16="http://schemas.microsoft.com/office/drawing/2014/main" id="{600EEA3D-C3A8-652C-08F3-CA176140BF62}"/>
              </a:ext>
            </a:extLst>
          </p:cNvPr>
          <p:cNvPicPr>
            <a:picLocks noChangeAspect="1"/>
          </p:cNvPicPr>
          <p:nvPr/>
        </p:nvPicPr>
        <p:blipFill>
          <a:blip r:embed="rId6"/>
          <a:stretch>
            <a:fillRect/>
          </a:stretch>
        </p:blipFill>
        <p:spPr>
          <a:xfrm>
            <a:off x="4699676" y="4788779"/>
            <a:ext cx="299747" cy="204744"/>
          </a:xfrm>
          <a:prstGeom prst="rect">
            <a:avLst/>
          </a:prstGeom>
        </p:spPr>
      </p:pic>
      <p:pic>
        <p:nvPicPr>
          <p:cNvPr id="21" name="Picture 20">
            <a:extLst>
              <a:ext uri="{FF2B5EF4-FFF2-40B4-BE49-F238E27FC236}">
                <a16:creationId xmlns:a16="http://schemas.microsoft.com/office/drawing/2014/main" id="{3298211C-1A8F-FCD0-6994-8DFA8D1ADCEA}"/>
              </a:ext>
            </a:extLst>
          </p:cNvPr>
          <p:cNvPicPr>
            <a:picLocks noChangeAspect="1"/>
          </p:cNvPicPr>
          <p:nvPr/>
        </p:nvPicPr>
        <p:blipFill>
          <a:blip r:embed="rId7"/>
          <a:stretch>
            <a:fillRect/>
          </a:stretch>
        </p:blipFill>
        <p:spPr>
          <a:xfrm>
            <a:off x="3942043" y="5219926"/>
            <a:ext cx="310431" cy="275965"/>
          </a:xfrm>
          <a:prstGeom prst="rect">
            <a:avLst/>
          </a:prstGeom>
        </p:spPr>
      </p:pic>
    </p:spTree>
    <p:extLst>
      <p:ext uri="{BB962C8B-B14F-4D97-AF65-F5344CB8AC3E}">
        <p14:creationId xmlns:p14="http://schemas.microsoft.com/office/powerpoint/2010/main" val="433458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9"/>
                                        </p:tgtEl>
                                        <p:attrNameLst>
                                          <p:attrName>style.visibility</p:attrName>
                                        </p:attrNameLst>
                                      </p:cBhvr>
                                      <p:to>
                                        <p:strVal val="visible"/>
                                      </p:to>
                                    </p:set>
                                    <p:animEffect transition="in" filter="fade">
                                      <p:cBhvr>
                                        <p:cTn id="35" dur="500"/>
                                        <p:tgtEl>
                                          <p:spTgt spid="109"/>
                                        </p:tgtEl>
                                      </p:cBhvr>
                                    </p:animEffect>
                                  </p:childTnLst>
                                </p:cTn>
                              </p:par>
                              <p:par>
                                <p:cTn id="36" presetID="10" presetClass="entr" presetSubtype="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animBg="1"/>
      <p:bldP spid="7" grpId="0"/>
      <p:bldP spid="11" grpId="0"/>
      <p:bldP spid="12" grpId="0" animBg="1"/>
      <p:bldP spid="109"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E1EA122-CEAE-CE42-9D32-20768F626355}"/>
              </a:ext>
            </a:extLst>
          </p:cNvPr>
          <p:cNvSpPr>
            <a:spLocks noGrp="1"/>
          </p:cNvSpPr>
          <p:nvPr>
            <p:ph type="subTitle" idx="1"/>
          </p:nvPr>
        </p:nvSpPr>
        <p:spPr/>
        <p:txBody>
          <a:bodyPr/>
          <a:lstStyle/>
          <a:p>
            <a:r>
              <a:rPr lang="en-US"/>
              <a:t>Agenda</a:t>
            </a:r>
          </a:p>
        </p:txBody>
      </p:sp>
      <p:sp>
        <p:nvSpPr>
          <p:cNvPr id="4" name="Text Placeholder 3">
            <a:extLst>
              <a:ext uri="{FF2B5EF4-FFF2-40B4-BE49-F238E27FC236}">
                <a16:creationId xmlns:a16="http://schemas.microsoft.com/office/drawing/2014/main" id="{228ED081-1CED-F64A-BF4D-F01055427DC0}"/>
              </a:ext>
            </a:extLst>
          </p:cNvPr>
          <p:cNvSpPr>
            <a:spLocks noGrp="1"/>
          </p:cNvSpPr>
          <p:nvPr>
            <p:ph type="body" sz="quarter" idx="14"/>
          </p:nvPr>
        </p:nvSpPr>
        <p:spPr/>
        <p:txBody>
          <a:bodyPr/>
          <a:lstStyle/>
          <a:p>
            <a:endParaRPr lang="en-US"/>
          </a:p>
        </p:txBody>
      </p:sp>
      <p:sp>
        <p:nvSpPr>
          <p:cNvPr id="5" name="Date Placeholder 4">
            <a:extLst>
              <a:ext uri="{FF2B5EF4-FFF2-40B4-BE49-F238E27FC236}">
                <a16:creationId xmlns:a16="http://schemas.microsoft.com/office/drawing/2014/main" id="{0BD27ECF-9FFC-0547-83AA-8DF1571D4252}"/>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2FBA7647-7D2C-9C46-8817-4A87ACABC263}"/>
              </a:ext>
            </a:extLst>
          </p:cNvPr>
          <p:cNvSpPr>
            <a:spLocks noGrp="1"/>
          </p:cNvSpPr>
          <p:nvPr>
            <p:ph type="sldNum" sz="quarter" idx="12"/>
          </p:nvPr>
        </p:nvSpPr>
        <p:spPr/>
        <p:txBody>
          <a:bodyPr/>
          <a:lstStyle/>
          <a:p>
            <a:fld id="{8A7A6979-0714-4377-B894-6BE4C2D6E202}" type="slidenum">
              <a:rPr lang="en-US" smtClean="0"/>
              <a:pPr/>
              <a:t>90</a:t>
            </a:fld>
            <a:endParaRPr lang="en-US"/>
          </a:p>
        </p:txBody>
      </p:sp>
    </p:spTree>
    <p:extLst>
      <p:ext uri="{BB962C8B-B14F-4D97-AF65-F5344CB8AC3E}">
        <p14:creationId xmlns:p14="http://schemas.microsoft.com/office/powerpoint/2010/main" val="31543212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BE73D688-E632-1244-8778-FE87C28D958E}"/>
              </a:ext>
            </a:extLst>
          </p:cNvPr>
          <p:cNvSpPr>
            <a:spLocks noGrp="1"/>
          </p:cNvSpPr>
          <p:nvPr>
            <p:ph type="ctrTitle"/>
          </p:nvPr>
        </p:nvSpPr>
        <p:spPr>
          <a:xfrm>
            <a:off x="2628902" y="1521334"/>
            <a:ext cx="6347458" cy="664797"/>
          </a:xfrm>
        </p:spPr>
        <p:txBody>
          <a:bodyPr/>
          <a:lstStyle/>
          <a:p>
            <a:r>
              <a:rPr lang="en-US" sz="4800" b="0">
                <a:latin typeface="Franklin Gothic Demi" panose="020B0603020102020204" pitchFamily="34" charset="0"/>
              </a:rPr>
              <a:t>Thank You</a:t>
            </a:r>
          </a:p>
        </p:txBody>
      </p:sp>
      <p:sp>
        <p:nvSpPr>
          <p:cNvPr id="3" name="Body Text">
            <a:extLst>
              <a:ext uri="{FF2B5EF4-FFF2-40B4-BE49-F238E27FC236}">
                <a16:creationId xmlns:a16="http://schemas.microsoft.com/office/drawing/2014/main" id="{3ED8FE14-8CD5-EE4E-9B88-BD37922D68B0}"/>
              </a:ext>
            </a:extLst>
          </p:cNvPr>
          <p:cNvSpPr>
            <a:spLocks noGrp="1"/>
          </p:cNvSpPr>
          <p:nvPr>
            <p:ph type="body" sz="quarter" idx="14"/>
          </p:nvPr>
        </p:nvSpPr>
        <p:spPr/>
        <p:txBody>
          <a:bodyPr/>
          <a:lstStyle/>
          <a:p>
            <a:r>
              <a:rPr lang="en-US">
                <a:latin typeface="Franklin Gothic Medium" panose="020B0603020102020204" pitchFamily="34" charset="0"/>
              </a:rPr>
              <a:t>Conclusion, call to action or contact information. </a:t>
            </a:r>
          </a:p>
        </p:txBody>
      </p:sp>
      <p:sp>
        <p:nvSpPr>
          <p:cNvPr id="4" name="Date">
            <a:extLst>
              <a:ext uri="{FF2B5EF4-FFF2-40B4-BE49-F238E27FC236}">
                <a16:creationId xmlns:a16="http://schemas.microsoft.com/office/drawing/2014/main" id="{4308CDE5-DD68-3740-85BD-EE252849D49E}"/>
              </a:ext>
            </a:extLst>
          </p:cNvPr>
          <p:cNvSpPr>
            <a:spLocks noGrp="1"/>
          </p:cNvSpPr>
          <p:nvPr>
            <p:ph type="dt" sz="half" idx="10"/>
          </p:nvPr>
        </p:nvSpPr>
        <p:spPr/>
        <p:txBody>
          <a:bodyPr/>
          <a:lstStyle/>
          <a:p>
            <a:fld id="{D47A9A36-4EB0-BF46-AE48-7CDA251B954B}" type="datetime1">
              <a:rPr lang="en-US" smtClean="0"/>
              <a:pPr/>
              <a:t>3/27/2025</a:t>
            </a:fld>
            <a:endParaRPr lang="en-US"/>
          </a:p>
        </p:txBody>
      </p:sp>
      <p:sp>
        <p:nvSpPr>
          <p:cNvPr id="5" name="Slide Number">
            <a:extLst>
              <a:ext uri="{FF2B5EF4-FFF2-40B4-BE49-F238E27FC236}">
                <a16:creationId xmlns:a16="http://schemas.microsoft.com/office/drawing/2014/main" id="{BF90099D-AEBF-BE42-B572-F48AF47617D6}"/>
              </a:ext>
            </a:extLst>
          </p:cNvPr>
          <p:cNvSpPr>
            <a:spLocks noGrp="1"/>
          </p:cNvSpPr>
          <p:nvPr>
            <p:ph type="sldNum" sz="quarter" idx="12"/>
          </p:nvPr>
        </p:nvSpPr>
        <p:spPr/>
        <p:txBody>
          <a:bodyPr/>
          <a:lstStyle/>
          <a:p>
            <a:fld id="{8A7A6979-0714-4377-B894-6BE4C2D6E202}" type="slidenum">
              <a:rPr lang="en-US" smtClean="0"/>
              <a:pPr/>
              <a:t>91</a:t>
            </a:fld>
            <a:endParaRPr lang="en-US"/>
          </a:p>
        </p:txBody>
      </p:sp>
    </p:spTree>
    <p:extLst>
      <p:ext uri="{BB962C8B-B14F-4D97-AF65-F5344CB8AC3E}">
        <p14:creationId xmlns:p14="http://schemas.microsoft.com/office/powerpoint/2010/main" val="37435999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8433F1-1DEB-B591-E9B2-6B4039A5F3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8750B3-FA0E-E96D-D34C-7AB996ED5BAB}"/>
              </a:ext>
            </a:extLst>
          </p:cNvPr>
          <p:cNvSpPr>
            <a:spLocks noGrp="1"/>
          </p:cNvSpPr>
          <p:nvPr>
            <p:ph type="ctrTitle"/>
          </p:nvPr>
        </p:nvSpPr>
        <p:spPr>
          <a:xfrm>
            <a:off x="1270139" y="304006"/>
            <a:ext cx="9377302" cy="332399"/>
          </a:xfrm>
        </p:spPr>
        <p:txBody>
          <a:bodyPr/>
          <a:lstStyle/>
          <a:p>
            <a:r>
              <a:rPr lang="en-US">
                <a:latin typeface="Franklin Gothic Book"/>
              </a:rPr>
              <a:t>Live Demo of Deliverables</a:t>
            </a:r>
            <a:endParaRPr lang="en-US"/>
          </a:p>
        </p:txBody>
      </p:sp>
      <p:sp>
        <p:nvSpPr>
          <p:cNvPr id="5" name="Date Placeholder 4">
            <a:extLst>
              <a:ext uri="{FF2B5EF4-FFF2-40B4-BE49-F238E27FC236}">
                <a16:creationId xmlns:a16="http://schemas.microsoft.com/office/drawing/2014/main" id="{F7567763-6B86-4793-D5AB-2218438FA8A1}"/>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61E0B7B0-BB83-9BAF-A5CF-2EEA10527B92}"/>
              </a:ext>
            </a:extLst>
          </p:cNvPr>
          <p:cNvSpPr>
            <a:spLocks noGrp="1"/>
          </p:cNvSpPr>
          <p:nvPr>
            <p:ph type="sldNum" sz="quarter" idx="12"/>
          </p:nvPr>
        </p:nvSpPr>
        <p:spPr/>
        <p:txBody>
          <a:bodyPr/>
          <a:lstStyle/>
          <a:p>
            <a:fld id="{8A7A6979-0714-4377-B894-6BE4C2D6E202}" type="slidenum">
              <a:rPr lang="en-US" smtClean="0"/>
              <a:pPr/>
              <a:t>92</a:t>
            </a:fld>
            <a:endParaRPr lang="en-US"/>
          </a:p>
        </p:txBody>
      </p:sp>
      <p:pic>
        <p:nvPicPr>
          <p:cNvPr id="10" name="Picture 9" descr="A screenshot of a graph&#10;&#10;AI-generated content may be incorrect.">
            <a:extLst>
              <a:ext uri="{FF2B5EF4-FFF2-40B4-BE49-F238E27FC236}">
                <a16:creationId xmlns:a16="http://schemas.microsoft.com/office/drawing/2014/main" id="{D167AC42-A199-B1F0-AE89-BC42301625A8}"/>
              </a:ext>
            </a:extLst>
          </p:cNvPr>
          <p:cNvPicPr>
            <a:picLocks noChangeAspect="1"/>
          </p:cNvPicPr>
          <p:nvPr/>
        </p:nvPicPr>
        <p:blipFill>
          <a:blip r:embed="rId2"/>
          <a:stretch>
            <a:fillRect/>
          </a:stretch>
        </p:blipFill>
        <p:spPr>
          <a:xfrm>
            <a:off x="1299718" y="2014618"/>
            <a:ext cx="3670832" cy="2636888"/>
          </a:xfrm>
          <a:prstGeom prst="rect">
            <a:avLst/>
          </a:prstGeom>
          <a:ln>
            <a:solidFill>
              <a:schemeClr val="tx1">
                <a:lumMod val="75000"/>
                <a:lumOff val="25000"/>
              </a:schemeClr>
            </a:solidFill>
          </a:ln>
          <a:effectLst>
            <a:outerShdw blurRad="50800" dist="38100" dir="2700000" algn="tl" rotWithShape="0">
              <a:prstClr val="black">
                <a:alpha val="40000"/>
              </a:prstClr>
            </a:outerShdw>
          </a:effectLst>
        </p:spPr>
      </p:pic>
      <p:pic>
        <p:nvPicPr>
          <p:cNvPr id="11" name="Picture 4">
            <a:extLst>
              <a:ext uri="{FF2B5EF4-FFF2-40B4-BE49-F238E27FC236}">
                <a16:creationId xmlns:a16="http://schemas.microsoft.com/office/drawing/2014/main" id="{F3CB72F5-F740-1280-A133-88F8FB6BF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3619" y="2459861"/>
            <a:ext cx="3497586" cy="2403687"/>
          </a:xfrm>
          <a:prstGeom prst="rect">
            <a:avLst/>
          </a:prstGeom>
          <a:noFill/>
          <a:ln>
            <a:solidFill>
              <a:schemeClr val="tx1">
                <a:lumMod val="75000"/>
                <a:lumOff val="2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2" name="Picture 6">
            <a:extLst>
              <a:ext uri="{FF2B5EF4-FFF2-40B4-BE49-F238E27FC236}">
                <a16:creationId xmlns:a16="http://schemas.microsoft.com/office/drawing/2014/main" id="{1F8A3D35-3326-4539-A6FE-12163CD1A9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3714"/>
          <a:stretch/>
        </p:blipFill>
        <p:spPr bwMode="auto">
          <a:xfrm>
            <a:off x="4359422" y="2813734"/>
            <a:ext cx="3899066" cy="2467841"/>
          </a:xfrm>
          <a:prstGeom prst="rect">
            <a:avLst/>
          </a:prstGeom>
          <a:noFill/>
          <a:ln>
            <a:solidFill>
              <a:schemeClr val="tx1">
                <a:lumMod val="75000"/>
                <a:lumOff val="2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3" name="Picture 12" descr="A screenshot of a graph&#10;&#10;AI-generated content may be incorrect.">
            <a:extLst>
              <a:ext uri="{FF2B5EF4-FFF2-40B4-BE49-F238E27FC236}">
                <a16:creationId xmlns:a16="http://schemas.microsoft.com/office/drawing/2014/main" id="{EDC46587-578B-26D1-F421-2FC5984FF9AC}"/>
              </a:ext>
            </a:extLst>
          </p:cNvPr>
          <p:cNvPicPr>
            <a:picLocks noChangeAspect="1"/>
          </p:cNvPicPr>
          <p:nvPr/>
        </p:nvPicPr>
        <p:blipFill>
          <a:blip r:embed="rId5"/>
          <a:stretch>
            <a:fillRect/>
          </a:stretch>
        </p:blipFill>
        <p:spPr>
          <a:xfrm>
            <a:off x="5678493" y="3482587"/>
            <a:ext cx="4714683" cy="2476593"/>
          </a:xfrm>
          <a:prstGeom prst="rect">
            <a:avLst/>
          </a:prstGeom>
          <a:ln>
            <a:solidFill>
              <a:schemeClr val="tx1">
                <a:lumMod val="75000"/>
                <a:lumOff val="25000"/>
              </a:schemeClr>
            </a:solidFill>
          </a:ln>
          <a:effectLst>
            <a:outerShdw blurRad="50800" dist="38100" dir="2700000" algn="tl" rotWithShape="0">
              <a:prstClr val="black">
                <a:alpha val="40000"/>
              </a:prstClr>
            </a:outerShdw>
          </a:effectLst>
        </p:spPr>
      </p:pic>
      <p:sp>
        <p:nvSpPr>
          <p:cNvPr id="15" name="TextBox 14">
            <a:extLst>
              <a:ext uri="{FF2B5EF4-FFF2-40B4-BE49-F238E27FC236}">
                <a16:creationId xmlns:a16="http://schemas.microsoft.com/office/drawing/2014/main" id="{244CDAB7-F6D6-70D5-2246-0121AE7FBCDA}"/>
              </a:ext>
            </a:extLst>
          </p:cNvPr>
          <p:cNvSpPr txBox="1"/>
          <p:nvPr/>
        </p:nvSpPr>
        <p:spPr>
          <a:xfrm>
            <a:off x="856891" y="1189903"/>
            <a:ext cx="9828363" cy="369332"/>
          </a:xfrm>
          <a:prstGeom prst="rect">
            <a:avLst/>
          </a:prstGeom>
          <a:noFill/>
        </p:spPr>
        <p:txBody>
          <a:bodyPr wrap="square">
            <a:spAutoFit/>
          </a:bodyPr>
          <a:lstStyle/>
          <a:p>
            <a:pPr algn="ctr"/>
            <a:r>
              <a:rPr lang="en-US" b="1" i="1"/>
              <a:t>We will now walk the team through the deliverables generated for this project</a:t>
            </a:r>
            <a:endParaRPr lang="en-US"/>
          </a:p>
        </p:txBody>
      </p:sp>
    </p:spTree>
    <p:extLst>
      <p:ext uri="{BB962C8B-B14F-4D97-AF65-F5344CB8AC3E}">
        <p14:creationId xmlns:p14="http://schemas.microsoft.com/office/powerpoint/2010/main" val="25148586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6C8D4F0-7AB7-E58E-1647-0E29BA3F6D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175C6B-9EFD-E89F-EF2A-C5A21071A0D5}"/>
              </a:ext>
            </a:extLst>
          </p:cNvPr>
          <p:cNvSpPr>
            <a:spLocks noGrp="1"/>
          </p:cNvSpPr>
          <p:nvPr>
            <p:ph type="ctrTitle"/>
          </p:nvPr>
        </p:nvSpPr>
        <p:spPr>
          <a:xfrm>
            <a:off x="1270139" y="304006"/>
            <a:ext cx="9377302" cy="332399"/>
          </a:xfrm>
        </p:spPr>
        <p:txBody>
          <a:bodyPr/>
          <a:lstStyle/>
          <a:p>
            <a:r>
              <a:rPr lang="en-US">
                <a:latin typeface="Franklin Gothic Book"/>
              </a:rPr>
              <a:t>Impact Generation/Key Takeaways from Analysis</a:t>
            </a:r>
            <a:endParaRPr lang="en-US"/>
          </a:p>
        </p:txBody>
      </p:sp>
      <p:sp>
        <p:nvSpPr>
          <p:cNvPr id="5" name="Date Placeholder 4">
            <a:extLst>
              <a:ext uri="{FF2B5EF4-FFF2-40B4-BE49-F238E27FC236}">
                <a16:creationId xmlns:a16="http://schemas.microsoft.com/office/drawing/2014/main" id="{F1CD4048-D9CE-D069-6F0C-671CD17CA1F9}"/>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875F6649-CC4E-E08C-4FB7-3051C7174CFB}"/>
              </a:ext>
            </a:extLst>
          </p:cNvPr>
          <p:cNvSpPr>
            <a:spLocks noGrp="1"/>
          </p:cNvSpPr>
          <p:nvPr>
            <p:ph type="sldNum" sz="quarter" idx="12"/>
          </p:nvPr>
        </p:nvSpPr>
        <p:spPr/>
        <p:txBody>
          <a:bodyPr/>
          <a:lstStyle/>
          <a:p>
            <a:fld id="{8A7A6979-0714-4377-B894-6BE4C2D6E202}" type="slidenum">
              <a:rPr lang="en-US" smtClean="0"/>
              <a:pPr/>
              <a:t>93</a:t>
            </a:fld>
            <a:endParaRPr lang="en-US"/>
          </a:p>
        </p:txBody>
      </p:sp>
      <p:sp>
        <p:nvSpPr>
          <p:cNvPr id="3" name="Rectangle 2">
            <a:extLst>
              <a:ext uri="{FF2B5EF4-FFF2-40B4-BE49-F238E27FC236}">
                <a16:creationId xmlns:a16="http://schemas.microsoft.com/office/drawing/2014/main" id="{64D5C52C-4D45-671E-D75F-68D662BE632A}"/>
              </a:ext>
            </a:extLst>
          </p:cNvPr>
          <p:cNvSpPr/>
          <p:nvPr/>
        </p:nvSpPr>
        <p:spPr>
          <a:xfrm>
            <a:off x="956626" y="3833684"/>
            <a:ext cx="4054285" cy="2068673"/>
          </a:xfrm>
          <a:prstGeom prst="rect">
            <a:avLst/>
          </a:prstGeom>
          <a:solidFill>
            <a:srgbClr val="7FB4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 name="Rectangle 7">
            <a:extLst>
              <a:ext uri="{FF2B5EF4-FFF2-40B4-BE49-F238E27FC236}">
                <a16:creationId xmlns:a16="http://schemas.microsoft.com/office/drawing/2014/main" id="{B084E938-6861-4A2C-14D5-383232B0D61E}"/>
              </a:ext>
            </a:extLst>
          </p:cNvPr>
          <p:cNvSpPr/>
          <p:nvPr/>
        </p:nvSpPr>
        <p:spPr>
          <a:xfrm>
            <a:off x="518974" y="4214448"/>
            <a:ext cx="1001199" cy="1079108"/>
          </a:xfrm>
          <a:prstGeom prst="rect">
            <a:avLst/>
          </a:prstGeom>
          <a:solidFill>
            <a:srgbClr val="134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EB7CFCB-12BE-49CA-D915-B69DB9A913DE}"/>
              </a:ext>
            </a:extLst>
          </p:cNvPr>
          <p:cNvSpPr/>
          <p:nvPr/>
        </p:nvSpPr>
        <p:spPr>
          <a:xfrm>
            <a:off x="952268" y="1512498"/>
            <a:ext cx="4058644" cy="2068674"/>
          </a:xfrm>
          <a:prstGeom prst="rect">
            <a:avLst/>
          </a:prstGeom>
          <a:solidFill>
            <a:srgbClr val="7FB4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Rectangle 9">
            <a:extLst>
              <a:ext uri="{FF2B5EF4-FFF2-40B4-BE49-F238E27FC236}">
                <a16:creationId xmlns:a16="http://schemas.microsoft.com/office/drawing/2014/main" id="{B2893182-321C-0D5E-1671-838082594379}"/>
              </a:ext>
            </a:extLst>
          </p:cNvPr>
          <p:cNvSpPr/>
          <p:nvPr/>
        </p:nvSpPr>
        <p:spPr>
          <a:xfrm>
            <a:off x="518974" y="1997647"/>
            <a:ext cx="1001199" cy="1079108"/>
          </a:xfrm>
          <a:prstGeom prst="rect">
            <a:avLst/>
          </a:prstGeom>
          <a:solidFill>
            <a:srgbClr val="134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8D476CF-27DA-B15A-4466-D17B80B8771B}"/>
              </a:ext>
            </a:extLst>
          </p:cNvPr>
          <p:cNvSpPr/>
          <p:nvPr/>
        </p:nvSpPr>
        <p:spPr>
          <a:xfrm>
            <a:off x="1584771" y="2340012"/>
            <a:ext cx="2529768" cy="246221"/>
          </a:xfrm>
          <a:prstGeom prst="rect">
            <a:avLst/>
          </a:prstGeom>
        </p:spPr>
        <p:txBody>
          <a:bodyPr wrap="square" lIns="0" tIns="0" rIns="0" bIns="0" anchor="ctr">
            <a:spAutoFit/>
          </a:bodyPr>
          <a:lstStyle/>
          <a:p>
            <a:endParaRPr lang="en-US" sz="1600" b="1">
              <a:solidFill>
                <a:prstClr val="white"/>
              </a:solidFill>
              <a:latin typeface="Poppins" panose="00000500000000000000" pitchFamily="2" charset="0"/>
              <a:cs typeface="Poppins" panose="00000500000000000000" pitchFamily="2" charset="0"/>
            </a:endParaRPr>
          </a:p>
        </p:txBody>
      </p:sp>
      <p:sp>
        <p:nvSpPr>
          <p:cNvPr id="12" name="Rectangle 11">
            <a:extLst>
              <a:ext uri="{FF2B5EF4-FFF2-40B4-BE49-F238E27FC236}">
                <a16:creationId xmlns:a16="http://schemas.microsoft.com/office/drawing/2014/main" id="{F7BC8CE1-9A03-13B8-532B-D6E3893B1393}"/>
              </a:ext>
            </a:extLst>
          </p:cNvPr>
          <p:cNvSpPr/>
          <p:nvPr/>
        </p:nvSpPr>
        <p:spPr>
          <a:xfrm>
            <a:off x="6816661" y="1512498"/>
            <a:ext cx="4227909" cy="2068674"/>
          </a:xfrm>
          <a:prstGeom prst="rect">
            <a:avLst/>
          </a:prstGeom>
          <a:solidFill>
            <a:srgbClr val="7FB4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C5067343-2729-19D7-53B1-1C95AF083CF7}"/>
              </a:ext>
            </a:extLst>
          </p:cNvPr>
          <p:cNvSpPr/>
          <p:nvPr/>
        </p:nvSpPr>
        <p:spPr>
          <a:xfrm>
            <a:off x="6379009" y="1923566"/>
            <a:ext cx="1001199" cy="1079108"/>
          </a:xfrm>
          <a:prstGeom prst="rect">
            <a:avLst/>
          </a:prstGeom>
          <a:solidFill>
            <a:srgbClr val="134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47F75C6-408F-CF65-7794-625C15582B1A}"/>
              </a:ext>
            </a:extLst>
          </p:cNvPr>
          <p:cNvSpPr/>
          <p:nvPr/>
        </p:nvSpPr>
        <p:spPr>
          <a:xfrm>
            <a:off x="7481728" y="2039925"/>
            <a:ext cx="3381343" cy="846386"/>
          </a:xfrm>
          <a:prstGeom prst="rect">
            <a:avLst/>
          </a:prstGeom>
        </p:spPr>
        <p:txBody>
          <a:bodyPr wrap="square" lIns="0" tIns="0" rIns="0" bIns="0" anchor="ctr">
            <a:spAutoFit/>
          </a:bodyPr>
          <a:lstStyle/>
          <a:p>
            <a:r>
              <a:rPr kumimoji="0" lang="en-US" sz="1600" b="1" i="0" u="none" strike="noStrike" kern="1200" cap="none" spc="0" normalizeH="0" baseline="0" noProof="0">
                <a:ln>
                  <a:noFill/>
                </a:ln>
                <a:solidFill>
                  <a:prstClr val="white"/>
                </a:solidFill>
                <a:effectLst/>
                <a:uLnTx/>
                <a:uFillTx/>
                <a:latin typeface="Poppins"/>
                <a:cs typeface="Poppins"/>
              </a:rPr>
              <a:t>Marketing Goals</a:t>
            </a:r>
            <a:br>
              <a:rPr lang="en-US" sz="1400" i="0" u="none" strike="noStrike" kern="1200" cap="none" spc="0" normalizeH="0" baseline="0" noProof="0">
                <a:ln>
                  <a:noFill/>
                </a:ln>
                <a:effectLst/>
                <a:uLnTx/>
                <a:uFillTx/>
                <a:latin typeface="Poppins" panose="00000500000000000000" pitchFamily="2" charset="0"/>
                <a:cs typeface="Poppins" panose="00000500000000000000" pitchFamily="2" charset="0"/>
              </a:rPr>
            </a:br>
            <a:r>
              <a:rPr lang="en-US" sz="1300">
                <a:solidFill>
                  <a:prstClr val="white"/>
                </a:solidFill>
                <a:latin typeface="Franklin Gothic Book"/>
                <a:cs typeface="Poppins"/>
              </a:rPr>
              <a:t>In</a:t>
            </a:r>
            <a:r>
              <a:rPr lang="en-US" sz="1300">
                <a:solidFill>
                  <a:prstClr val="white"/>
                </a:solidFill>
                <a:ea typeface="+mn-lt"/>
                <a:cs typeface="+mn-lt"/>
              </a:rPr>
              <a:t> 2024, </a:t>
            </a:r>
            <a:r>
              <a:rPr lang="en-US" sz="1300" err="1">
                <a:solidFill>
                  <a:prstClr val="white"/>
                </a:solidFill>
                <a:ea typeface="+mn-lt"/>
                <a:cs typeface="+mn-lt"/>
              </a:rPr>
              <a:t>appox</a:t>
            </a:r>
            <a:r>
              <a:rPr lang="en-US" sz="1300">
                <a:solidFill>
                  <a:prstClr val="white"/>
                </a:solidFill>
                <a:ea typeface="+mn-lt"/>
                <a:cs typeface="+mn-lt"/>
              </a:rPr>
              <a:t> 60% of shipments were highly/completely dependent on Intercompany transfers for order fulfilment</a:t>
            </a:r>
            <a:endParaRPr lang="en-US" sz="1300">
              <a:solidFill>
                <a:prstClr val="white"/>
              </a:solidFill>
              <a:latin typeface="Poppins"/>
              <a:cs typeface="Poppins"/>
            </a:endParaRPr>
          </a:p>
        </p:txBody>
      </p:sp>
      <p:pic>
        <p:nvPicPr>
          <p:cNvPr id="15" name="Picture 35" descr="Target Audience with solid fill">
            <a:extLst>
              <a:ext uri="{FF2B5EF4-FFF2-40B4-BE49-F238E27FC236}">
                <a16:creationId xmlns:a16="http://schemas.microsoft.com/office/drawing/2014/main" id="{DD0FC916-1D55-4D00-B9EF-DAAC913D6C85}"/>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6421587" y="1997647"/>
            <a:ext cx="930947" cy="930947"/>
          </a:xfrm>
          <a:prstGeom prst="flowChartConnector">
            <a:avLst/>
          </a:prstGeom>
        </p:spPr>
      </p:pic>
      <p:sp>
        <p:nvSpPr>
          <p:cNvPr id="16" name="Rectangle 15">
            <a:extLst>
              <a:ext uri="{FF2B5EF4-FFF2-40B4-BE49-F238E27FC236}">
                <a16:creationId xmlns:a16="http://schemas.microsoft.com/office/drawing/2014/main" id="{692CC76E-D859-1F58-6F4E-6AECBAF6DF5D}"/>
              </a:ext>
            </a:extLst>
          </p:cNvPr>
          <p:cNvSpPr/>
          <p:nvPr/>
        </p:nvSpPr>
        <p:spPr>
          <a:xfrm>
            <a:off x="1622701" y="4446450"/>
            <a:ext cx="3035825" cy="892552"/>
          </a:xfrm>
          <a:prstGeom prst="rect">
            <a:avLst/>
          </a:prstGeom>
        </p:spPr>
        <p:txBody>
          <a:bodyPr wrap="square" lIns="0" tIns="0" rIns="0" bIns="0" anchor="ctr">
            <a:spAutoFit/>
          </a:bodyPr>
          <a:lstStyle/>
          <a:p>
            <a:r>
              <a:rPr kumimoji="0" lang="en-US" sz="1600" b="1" i="0" u="none" strike="noStrike" kern="1200" cap="none" spc="0" normalizeH="0" baseline="0" noProof="0">
                <a:ln>
                  <a:noFill/>
                </a:ln>
                <a:solidFill>
                  <a:prstClr val="white"/>
                </a:solidFill>
                <a:effectLst/>
                <a:uLnTx/>
                <a:uFillTx/>
                <a:latin typeface="Poppins"/>
                <a:cs typeface="Poppins"/>
              </a:rPr>
              <a:t>Engagement Insights</a:t>
            </a:r>
            <a:br>
              <a:rPr lang="en-US" sz="1400">
                <a:latin typeface="Poppins" panose="00000500000000000000" pitchFamily="2" charset="0"/>
                <a:cs typeface="Poppins" panose="00000500000000000000" pitchFamily="2" charset="0"/>
              </a:rPr>
            </a:br>
            <a:r>
              <a:rPr lang="en-US" sz="1400">
                <a:ea typeface="+mn-lt"/>
                <a:cs typeface="+mn-lt"/>
              </a:rPr>
              <a:t>Intercompany transfers has been a major driver of logistic costs at warehouse S in FY 24</a:t>
            </a:r>
            <a:endParaRPr lang="en-US" sz="1300">
              <a:solidFill>
                <a:prstClr val="white"/>
              </a:solidFill>
              <a:latin typeface="Poppins" panose="00000500000000000000" pitchFamily="2" charset="0"/>
              <a:cs typeface="Poppins" panose="00000500000000000000" pitchFamily="2" charset="0"/>
            </a:endParaRPr>
          </a:p>
        </p:txBody>
      </p:sp>
      <p:pic>
        <p:nvPicPr>
          <p:cNvPr id="17" name="Graphic 16" descr="Map with pin with solid fill">
            <a:extLst>
              <a:ext uri="{FF2B5EF4-FFF2-40B4-BE49-F238E27FC236}">
                <a16:creationId xmlns:a16="http://schemas.microsoft.com/office/drawing/2014/main" id="{365994E1-61BD-C6A4-C8B6-B39E46C7C5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1175" y="2021332"/>
            <a:ext cx="914400" cy="914400"/>
          </a:xfrm>
          <a:prstGeom prst="rect">
            <a:avLst/>
          </a:prstGeom>
        </p:spPr>
      </p:pic>
      <p:grpSp>
        <p:nvGrpSpPr>
          <p:cNvPr id="18" name="Google Shape;12380;p62">
            <a:extLst>
              <a:ext uri="{FF2B5EF4-FFF2-40B4-BE49-F238E27FC236}">
                <a16:creationId xmlns:a16="http://schemas.microsoft.com/office/drawing/2014/main" id="{7D551ABB-DC6B-C82A-4AE6-C035E0BCA12B}"/>
              </a:ext>
            </a:extLst>
          </p:cNvPr>
          <p:cNvGrpSpPr/>
          <p:nvPr/>
        </p:nvGrpSpPr>
        <p:grpSpPr>
          <a:xfrm>
            <a:off x="685778" y="4363794"/>
            <a:ext cx="700742" cy="770816"/>
            <a:chOff x="1367060" y="2422129"/>
            <a:chExt cx="269262" cy="352050"/>
          </a:xfrm>
          <a:solidFill>
            <a:schemeClr val="bg1"/>
          </a:solidFill>
        </p:grpSpPr>
        <p:sp>
          <p:nvSpPr>
            <p:cNvPr id="19" name="Google Shape;12381;p62">
              <a:extLst>
                <a:ext uri="{FF2B5EF4-FFF2-40B4-BE49-F238E27FC236}">
                  <a16:creationId xmlns:a16="http://schemas.microsoft.com/office/drawing/2014/main" id="{7F3151CC-876B-B96B-3246-85A57D997C8E}"/>
                </a:ext>
              </a:extLst>
            </p:cNvPr>
            <p:cNvSpPr/>
            <p:nvPr/>
          </p:nvSpPr>
          <p:spPr>
            <a:xfrm>
              <a:off x="1392059" y="2651857"/>
              <a:ext cx="129160" cy="122322"/>
            </a:xfrm>
            <a:custGeom>
              <a:avLst/>
              <a:gdLst/>
              <a:ahLst/>
              <a:cxnLst/>
              <a:rect l="l" t="t" r="r" b="b"/>
              <a:pathLst>
                <a:path w="4061" h="3846" extrusionOk="0">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382;p62">
              <a:extLst>
                <a:ext uri="{FF2B5EF4-FFF2-40B4-BE49-F238E27FC236}">
                  <a16:creationId xmlns:a16="http://schemas.microsoft.com/office/drawing/2014/main" id="{40523526-418E-176F-65FC-EF9538224D75}"/>
                </a:ext>
              </a:extLst>
            </p:cNvPr>
            <p:cNvSpPr/>
            <p:nvPr/>
          </p:nvSpPr>
          <p:spPr>
            <a:xfrm>
              <a:off x="1367060" y="2441912"/>
              <a:ext cx="82184" cy="212139"/>
            </a:xfrm>
            <a:custGeom>
              <a:avLst/>
              <a:gdLst/>
              <a:ahLst/>
              <a:cxnLst/>
              <a:rect l="l" t="t" r="r" b="b"/>
              <a:pathLst>
                <a:path w="2584" h="6670" extrusionOk="0">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383;p62">
              <a:extLst>
                <a:ext uri="{FF2B5EF4-FFF2-40B4-BE49-F238E27FC236}">
                  <a16:creationId xmlns:a16="http://schemas.microsoft.com/office/drawing/2014/main" id="{119CB890-74A7-D935-5A21-537F2215A2F5}"/>
                </a:ext>
              </a:extLst>
            </p:cNvPr>
            <p:cNvSpPr/>
            <p:nvPr/>
          </p:nvSpPr>
          <p:spPr>
            <a:xfrm>
              <a:off x="1456051" y="2422129"/>
              <a:ext cx="180271" cy="162937"/>
            </a:xfrm>
            <a:custGeom>
              <a:avLst/>
              <a:gdLst/>
              <a:ahLst/>
              <a:cxnLst/>
              <a:rect l="l" t="t" r="r" b="b"/>
              <a:pathLst>
                <a:path w="5668" h="5123" extrusionOk="0">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384;p62">
              <a:extLst>
                <a:ext uri="{FF2B5EF4-FFF2-40B4-BE49-F238E27FC236}">
                  <a16:creationId xmlns:a16="http://schemas.microsoft.com/office/drawing/2014/main" id="{0FF7B73A-7A50-483A-1A22-8DC89949439E}"/>
                </a:ext>
              </a:extLst>
            </p:cNvPr>
            <p:cNvSpPr/>
            <p:nvPr/>
          </p:nvSpPr>
          <p:spPr>
            <a:xfrm>
              <a:off x="1532160" y="2593590"/>
              <a:ext cx="81834" cy="180207"/>
            </a:xfrm>
            <a:custGeom>
              <a:avLst/>
              <a:gdLst/>
              <a:ahLst/>
              <a:cxnLst/>
              <a:rect l="l" t="t" r="r" b="b"/>
              <a:pathLst>
                <a:path w="2573" h="5666" extrusionOk="0">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385;p62">
              <a:extLst>
                <a:ext uri="{FF2B5EF4-FFF2-40B4-BE49-F238E27FC236}">
                  <a16:creationId xmlns:a16="http://schemas.microsoft.com/office/drawing/2014/main" id="{30232D8A-4412-EA19-8A6D-D2CC9B7E4379}"/>
                </a:ext>
              </a:extLst>
            </p:cNvPr>
            <p:cNvSpPr/>
            <p:nvPr/>
          </p:nvSpPr>
          <p:spPr>
            <a:xfrm>
              <a:off x="1425359" y="2572313"/>
              <a:ext cx="24267" cy="17843"/>
            </a:xfrm>
            <a:custGeom>
              <a:avLst/>
              <a:gdLst/>
              <a:ahLst/>
              <a:cxnLst/>
              <a:rect l="l" t="t" r="r" b="b"/>
              <a:pathLst>
                <a:path w="763" h="561" extrusionOk="0">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386;p62">
              <a:extLst>
                <a:ext uri="{FF2B5EF4-FFF2-40B4-BE49-F238E27FC236}">
                  <a16:creationId xmlns:a16="http://schemas.microsoft.com/office/drawing/2014/main" id="{E7183CD5-DF1A-39F2-FB46-1A50C2ABB95A}"/>
                </a:ext>
              </a:extLst>
            </p:cNvPr>
            <p:cNvSpPr/>
            <p:nvPr/>
          </p:nvSpPr>
          <p:spPr>
            <a:xfrm>
              <a:off x="1562820" y="2573680"/>
              <a:ext cx="26176" cy="17620"/>
            </a:xfrm>
            <a:custGeom>
              <a:avLst/>
              <a:gdLst/>
              <a:ahLst/>
              <a:cxnLst/>
              <a:rect l="l" t="t" r="r" b="b"/>
              <a:pathLst>
                <a:path w="823" h="554" extrusionOk="0">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387;p62">
              <a:extLst>
                <a:ext uri="{FF2B5EF4-FFF2-40B4-BE49-F238E27FC236}">
                  <a16:creationId xmlns:a16="http://schemas.microsoft.com/office/drawing/2014/main" id="{855A2196-468D-E1B1-1D6F-FCB5CCE727A8}"/>
                </a:ext>
              </a:extLst>
            </p:cNvPr>
            <p:cNvSpPr/>
            <p:nvPr/>
          </p:nvSpPr>
          <p:spPr>
            <a:xfrm>
              <a:off x="1448100" y="2481414"/>
              <a:ext cx="125375" cy="191275"/>
            </a:xfrm>
            <a:custGeom>
              <a:avLst/>
              <a:gdLst/>
              <a:ahLst/>
              <a:cxnLst/>
              <a:rect l="l" t="t" r="r" b="b"/>
              <a:pathLst>
                <a:path w="3942" h="6014" extrusionOk="0">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388;p62">
              <a:extLst>
                <a:ext uri="{FF2B5EF4-FFF2-40B4-BE49-F238E27FC236}">
                  <a16:creationId xmlns:a16="http://schemas.microsoft.com/office/drawing/2014/main" id="{7BF412D4-10E4-FA1F-1DB2-6FCD8A12F1AA}"/>
                </a:ext>
              </a:extLst>
            </p:cNvPr>
            <p:cNvSpPr/>
            <p:nvPr/>
          </p:nvSpPr>
          <p:spPr>
            <a:xfrm>
              <a:off x="1502232" y="2449259"/>
              <a:ext cx="10655" cy="25380"/>
            </a:xfrm>
            <a:custGeom>
              <a:avLst/>
              <a:gdLst/>
              <a:ahLst/>
              <a:cxnLst/>
              <a:rect l="l" t="t" r="r" b="b"/>
              <a:pathLst>
                <a:path w="335" h="798" extrusionOk="0">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389;p62">
              <a:extLst>
                <a:ext uri="{FF2B5EF4-FFF2-40B4-BE49-F238E27FC236}">
                  <a16:creationId xmlns:a16="http://schemas.microsoft.com/office/drawing/2014/main" id="{AE0601BC-71E3-219B-4C43-049118AEF7F1}"/>
                </a:ext>
              </a:extLst>
            </p:cNvPr>
            <p:cNvSpPr/>
            <p:nvPr/>
          </p:nvSpPr>
          <p:spPr>
            <a:xfrm>
              <a:off x="1458309" y="2460582"/>
              <a:ext cx="18988" cy="23090"/>
            </a:xfrm>
            <a:custGeom>
              <a:avLst/>
              <a:gdLst/>
              <a:ahLst/>
              <a:cxnLst/>
              <a:rect l="l" t="t" r="r" b="b"/>
              <a:pathLst>
                <a:path w="597" h="726" extrusionOk="0">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390;p62">
              <a:extLst>
                <a:ext uri="{FF2B5EF4-FFF2-40B4-BE49-F238E27FC236}">
                  <a16:creationId xmlns:a16="http://schemas.microsoft.com/office/drawing/2014/main" id="{9CD5F763-C280-EF0B-6969-AA93E23E5111}"/>
                </a:ext>
              </a:extLst>
            </p:cNvPr>
            <p:cNvSpPr/>
            <p:nvPr/>
          </p:nvSpPr>
          <p:spPr>
            <a:xfrm>
              <a:off x="1425741" y="2492768"/>
              <a:ext cx="25031" cy="17874"/>
            </a:xfrm>
            <a:custGeom>
              <a:avLst/>
              <a:gdLst/>
              <a:ahLst/>
              <a:cxnLst/>
              <a:rect l="l" t="t" r="r" b="b"/>
              <a:pathLst>
                <a:path w="787" h="562" extrusionOk="0">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391;p62">
              <a:extLst>
                <a:ext uri="{FF2B5EF4-FFF2-40B4-BE49-F238E27FC236}">
                  <a16:creationId xmlns:a16="http://schemas.microsoft.com/office/drawing/2014/main" id="{1A83F41E-2905-A020-F5B0-035253A28E04}"/>
                </a:ext>
              </a:extLst>
            </p:cNvPr>
            <p:cNvSpPr/>
            <p:nvPr/>
          </p:nvSpPr>
          <p:spPr>
            <a:xfrm>
              <a:off x="1414768" y="2535959"/>
              <a:ext cx="25031" cy="10655"/>
            </a:xfrm>
            <a:custGeom>
              <a:avLst/>
              <a:gdLst/>
              <a:ahLst/>
              <a:cxnLst/>
              <a:rect l="l" t="t" r="r" b="b"/>
              <a:pathLst>
                <a:path w="787" h="335" extrusionOk="0">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392;p62">
              <a:extLst>
                <a:ext uri="{FF2B5EF4-FFF2-40B4-BE49-F238E27FC236}">
                  <a16:creationId xmlns:a16="http://schemas.microsoft.com/office/drawing/2014/main" id="{440DCF28-18B6-5678-3A47-CD5AFD8E99DB}"/>
                </a:ext>
              </a:extLst>
            </p:cNvPr>
            <p:cNvSpPr/>
            <p:nvPr/>
          </p:nvSpPr>
          <p:spPr>
            <a:xfrm>
              <a:off x="1573825" y="2537104"/>
              <a:ext cx="24999" cy="10241"/>
            </a:xfrm>
            <a:custGeom>
              <a:avLst/>
              <a:gdLst/>
              <a:ahLst/>
              <a:cxnLst/>
              <a:rect l="l" t="t" r="r" b="b"/>
              <a:pathLst>
                <a:path w="786" h="322" extrusionOk="0">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393;p62">
              <a:extLst>
                <a:ext uri="{FF2B5EF4-FFF2-40B4-BE49-F238E27FC236}">
                  <a16:creationId xmlns:a16="http://schemas.microsoft.com/office/drawing/2014/main" id="{E7CA9903-30E3-FA52-E9AF-79134F9D304C}"/>
                </a:ext>
              </a:extLst>
            </p:cNvPr>
            <p:cNvSpPr/>
            <p:nvPr/>
          </p:nvSpPr>
          <p:spPr>
            <a:xfrm>
              <a:off x="1563965" y="2493627"/>
              <a:ext cx="24649" cy="17525"/>
            </a:xfrm>
            <a:custGeom>
              <a:avLst/>
              <a:gdLst/>
              <a:ahLst/>
              <a:cxnLst/>
              <a:rect l="l" t="t" r="r" b="b"/>
              <a:pathLst>
                <a:path w="775" h="551" extrusionOk="0">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394;p62">
              <a:extLst>
                <a:ext uri="{FF2B5EF4-FFF2-40B4-BE49-F238E27FC236}">
                  <a16:creationId xmlns:a16="http://schemas.microsoft.com/office/drawing/2014/main" id="{FC43DD12-6234-200E-217A-C27C8E929933}"/>
                </a:ext>
              </a:extLst>
            </p:cNvPr>
            <p:cNvSpPr/>
            <p:nvPr/>
          </p:nvSpPr>
          <p:spPr>
            <a:xfrm>
              <a:off x="1537853" y="2461440"/>
              <a:ext cx="18956" cy="23090"/>
            </a:xfrm>
            <a:custGeom>
              <a:avLst/>
              <a:gdLst/>
              <a:ahLst/>
              <a:cxnLst/>
              <a:rect l="l" t="t" r="r" b="b"/>
              <a:pathLst>
                <a:path w="596" h="726" extrusionOk="0">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Rectangle 32">
            <a:extLst>
              <a:ext uri="{FF2B5EF4-FFF2-40B4-BE49-F238E27FC236}">
                <a16:creationId xmlns:a16="http://schemas.microsoft.com/office/drawing/2014/main" id="{562C48C2-36D3-18B8-01CF-2686A79773F3}"/>
              </a:ext>
            </a:extLst>
          </p:cNvPr>
          <p:cNvSpPr/>
          <p:nvPr/>
        </p:nvSpPr>
        <p:spPr>
          <a:xfrm>
            <a:off x="6816661" y="3814691"/>
            <a:ext cx="4222245" cy="2062921"/>
          </a:xfrm>
          <a:prstGeom prst="rect">
            <a:avLst/>
          </a:prstGeom>
          <a:solidFill>
            <a:srgbClr val="7FB3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4" name="Rectangle 33">
            <a:extLst>
              <a:ext uri="{FF2B5EF4-FFF2-40B4-BE49-F238E27FC236}">
                <a16:creationId xmlns:a16="http://schemas.microsoft.com/office/drawing/2014/main" id="{1685C5D5-CA1D-E887-BC9F-FAD9714701D2}"/>
              </a:ext>
            </a:extLst>
          </p:cNvPr>
          <p:cNvSpPr/>
          <p:nvPr/>
        </p:nvSpPr>
        <p:spPr>
          <a:xfrm>
            <a:off x="6383368" y="4185774"/>
            <a:ext cx="1001199" cy="1079108"/>
          </a:xfrm>
          <a:prstGeom prst="rect">
            <a:avLst/>
          </a:prstGeom>
          <a:solidFill>
            <a:srgbClr val="134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942569E-7B9F-0AA8-2D42-C572F4B43EF9}"/>
              </a:ext>
            </a:extLst>
          </p:cNvPr>
          <p:cNvSpPr/>
          <p:nvPr/>
        </p:nvSpPr>
        <p:spPr>
          <a:xfrm>
            <a:off x="7509403" y="4276964"/>
            <a:ext cx="3276104" cy="1254189"/>
          </a:xfrm>
          <a:prstGeom prst="rect">
            <a:avLst/>
          </a:prstGeom>
        </p:spPr>
        <p:txBody>
          <a:bodyPr wrap="square" lIns="0" tIns="0" rIns="0" bIns="0" anchor="ctr">
            <a:spAutoFit/>
          </a:bodyPr>
          <a:lstStyle/>
          <a:p>
            <a:pPr>
              <a:defRPr/>
            </a:pPr>
            <a:r>
              <a:rPr kumimoji="0" lang="en-ID" sz="1600" b="1" i="0" u="none" strike="noStrike" kern="1200" cap="none" spc="0" normalizeH="0" baseline="0" noProof="0">
                <a:ln>
                  <a:noFill/>
                </a:ln>
                <a:solidFill>
                  <a:prstClr val="white"/>
                </a:solidFill>
                <a:effectLst/>
                <a:uLnTx/>
                <a:uFillTx/>
                <a:latin typeface="Poppins"/>
                <a:cs typeface="Poppins"/>
              </a:rPr>
              <a:t>Revenue</a:t>
            </a:r>
            <a:r>
              <a:rPr kumimoji="0" lang="en-ID" sz="1100" b="1" i="0" u="none" strike="noStrike" kern="1200" cap="none" spc="0" normalizeH="0" baseline="0" noProof="0">
                <a:ln>
                  <a:noFill/>
                </a:ln>
                <a:solidFill>
                  <a:prstClr val="white"/>
                </a:solidFill>
                <a:effectLst/>
                <a:uLnTx/>
                <a:uFillTx/>
                <a:latin typeface="Poppins"/>
                <a:cs typeface="Poppins"/>
              </a:rPr>
              <a:t> </a:t>
            </a:r>
            <a:br>
              <a:rPr lang="en-ID" sz="1050">
                <a:latin typeface="Poppins" panose="00000500000000000000" pitchFamily="2" charset="0"/>
                <a:cs typeface="Poppins" panose="00000500000000000000" pitchFamily="2" charset="0"/>
              </a:rPr>
            </a:br>
            <a:r>
              <a:rPr lang="en-ID" sz="1100">
                <a:solidFill>
                  <a:prstClr val="white"/>
                </a:solidFill>
                <a:latin typeface="Poppins"/>
                <a:cs typeface="Poppins"/>
              </a:rPr>
              <a:t>Out of Intercompany transfers done to Location S, 70% were done during peak sales season highlighting a bigger problem of Late / ad hoc Transfers. Similarly, 87% were done for Location E during Peak Sales Seasons.</a:t>
            </a:r>
            <a:endParaRPr lang="en-ID" sz="1100">
              <a:solidFill>
                <a:prstClr val="white"/>
              </a:solidFill>
              <a:latin typeface="Poppins" panose="00000500000000000000" pitchFamily="2" charset="0"/>
              <a:cs typeface="Poppins" panose="00000500000000000000" pitchFamily="2" charset="0"/>
            </a:endParaRPr>
          </a:p>
          <a:p>
            <a:pPr>
              <a:defRPr/>
            </a:pPr>
            <a:endParaRPr lang="en-US" sz="1050">
              <a:solidFill>
                <a:prstClr val="white"/>
              </a:solidFill>
              <a:latin typeface="Poppins" panose="00000500000000000000" pitchFamily="2" charset="0"/>
              <a:cs typeface="Poppins" panose="00000500000000000000" pitchFamily="2" charset="0"/>
            </a:endParaRPr>
          </a:p>
        </p:txBody>
      </p:sp>
      <p:pic>
        <p:nvPicPr>
          <p:cNvPr id="36" name="Picture 33" descr="Money with solid fill">
            <a:extLst>
              <a:ext uri="{FF2B5EF4-FFF2-40B4-BE49-F238E27FC236}">
                <a16:creationId xmlns:a16="http://schemas.microsoft.com/office/drawing/2014/main" id="{6CBBB131-54FF-3A75-AC37-55D8C2BBEAE0}"/>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6407093" y="4259855"/>
            <a:ext cx="930947" cy="930947"/>
          </a:xfrm>
          <a:prstGeom prst="flowChartConnector">
            <a:avLst/>
          </a:prstGeom>
        </p:spPr>
      </p:pic>
      <p:pic>
        <p:nvPicPr>
          <p:cNvPr id="4" name="Picture 3" descr="A screenshot of a table&#10;&#10;AI-generated content may be incorrect.">
            <a:extLst>
              <a:ext uri="{FF2B5EF4-FFF2-40B4-BE49-F238E27FC236}">
                <a16:creationId xmlns:a16="http://schemas.microsoft.com/office/drawing/2014/main" id="{3FDB95F9-6A99-01D2-C6D6-9023A03CE99E}"/>
              </a:ext>
            </a:extLst>
          </p:cNvPr>
          <p:cNvPicPr>
            <a:picLocks noChangeAspect="1"/>
          </p:cNvPicPr>
          <p:nvPr/>
        </p:nvPicPr>
        <p:blipFill>
          <a:blip r:embed="rId8"/>
          <a:stretch>
            <a:fillRect/>
          </a:stretch>
        </p:blipFill>
        <p:spPr>
          <a:xfrm>
            <a:off x="1625322" y="1937799"/>
            <a:ext cx="3261556" cy="1078307"/>
          </a:xfrm>
          <a:prstGeom prst="rect">
            <a:avLst/>
          </a:prstGeom>
        </p:spPr>
      </p:pic>
    </p:spTree>
    <p:extLst>
      <p:ext uri="{BB962C8B-B14F-4D97-AF65-F5344CB8AC3E}">
        <p14:creationId xmlns:p14="http://schemas.microsoft.com/office/powerpoint/2010/main" val="8275093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DF09B-49E7-D430-4C36-E075895358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4662A9-E7F8-1D05-76FB-CCBBFE487E72}"/>
              </a:ext>
            </a:extLst>
          </p:cNvPr>
          <p:cNvSpPr>
            <a:spLocks noGrp="1"/>
          </p:cNvSpPr>
          <p:nvPr>
            <p:ph type="ctrTitle"/>
          </p:nvPr>
        </p:nvSpPr>
        <p:spPr>
          <a:xfrm>
            <a:off x="1270139" y="160231"/>
            <a:ext cx="9377302" cy="664797"/>
          </a:xfrm>
        </p:spPr>
        <p:txBody>
          <a:bodyPr/>
          <a:lstStyle/>
          <a:p>
            <a:r>
              <a:rPr lang="en-US">
                <a:latin typeface="Franklin Gothic Book"/>
              </a:rPr>
              <a:t>We identified a total of 6 business problems, 3 of which we plan to address within this project</a:t>
            </a:r>
            <a:endParaRPr lang="en-US"/>
          </a:p>
        </p:txBody>
      </p:sp>
      <p:sp>
        <p:nvSpPr>
          <p:cNvPr id="5" name="Date Placeholder 4">
            <a:extLst>
              <a:ext uri="{FF2B5EF4-FFF2-40B4-BE49-F238E27FC236}">
                <a16:creationId xmlns:a16="http://schemas.microsoft.com/office/drawing/2014/main" id="{E6BD0787-0E67-7017-5296-09F9D30C74B6}"/>
              </a:ext>
            </a:extLst>
          </p:cNvPr>
          <p:cNvSpPr>
            <a:spLocks noGrp="1"/>
          </p:cNvSpPr>
          <p:nvPr>
            <p:ph type="dt" sz="half" idx="10"/>
          </p:nvPr>
        </p:nvSpPr>
        <p:spPr/>
        <p:txBody>
          <a:bodyPr/>
          <a:lstStyle/>
          <a:p>
            <a:fld id="{D47A9A36-4EB0-BF46-AE48-7CDA251B954B}" type="datetime1">
              <a:rPr lang="en-US" smtClean="0"/>
              <a:t>3/27/2025</a:t>
            </a:fld>
            <a:endParaRPr lang="en-US"/>
          </a:p>
        </p:txBody>
      </p:sp>
      <p:sp>
        <p:nvSpPr>
          <p:cNvPr id="6" name="Slide Number Placeholder 5">
            <a:extLst>
              <a:ext uri="{FF2B5EF4-FFF2-40B4-BE49-F238E27FC236}">
                <a16:creationId xmlns:a16="http://schemas.microsoft.com/office/drawing/2014/main" id="{34F52552-CDEF-C36F-8B36-ABB03A109BF2}"/>
              </a:ext>
            </a:extLst>
          </p:cNvPr>
          <p:cNvSpPr>
            <a:spLocks noGrp="1"/>
          </p:cNvSpPr>
          <p:nvPr>
            <p:ph type="sldNum" sz="quarter" idx="12"/>
          </p:nvPr>
        </p:nvSpPr>
        <p:spPr/>
        <p:txBody>
          <a:bodyPr/>
          <a:lstStyle/>
          <a:p>
            <a:fld id="{8A7A6979-0714-4377-B894-6BE4C2D6E202}" type="slidenum">
              <a:rPr lang="en-US" smtClean="0"/>
              <a:pPr/>
              <a:t>94</a:t>
            </a:fld>
            <a:endParaRPr lang="en-US"/>
          </a:p>
        </p:txBody>
      </p:sp>
      <p:sp>
        <p:nvSpPr>
          <p:cNvPr id="14" name="Text Placeholder 13">
            <a:extLst>
              <a:ext uri="{FF2B5EF4-FFF2-40B4-BE49-F238E27FC236}">
                <a16:creationId xmlns:a16="http://schemas.microsoft.com/office/drawing/2014/main" id="{A7F62AA0-FF46-6938-DDBC-E8769ADC6D71}"/>
              </a:ext>
            </a:extLst>
          </p:cNvPr>
          <p:cNvSpPr>
            <a:spLocks noGrp="1"/>
          </p:cNvSpPr>
          <p:nvPr>
            <p:ph type="body" sz="quarter" idx="14"/>
          </p:nvPr>
        </p:nvSpPr>
        <p:spPr>
          <a:xfrm>
            <a:off x="988752" y="1847701"/>
            <a:ext cx="10145074" cy="3411537"/>
          </a:xfrm>
        </p:spPr>
        <p:txBody>
          <a:bodyPr>
            <a:normAutofit fontScale="92500" lnSpcReduction="20000"/>
          </a:bodyPr>
          <a:lstStyle/>
          <a:p>
            <a:pPr marL="342900" indent="-342900">
              <a:buFont typeface="+mj-lt"/>
              <a:buAutoNum type="arabicPeriod"/>
            </a:pPr>
            <a:r>
              <a:rPr lang="en-US" b="1"/>
              <a:t>Delivery Inefficiency: Excess Shipments</a:t>
            </a:r>
            <a:r>
              <a:rPr lang="en-US"/>
              <a:t> - Frequent, fragmented shipments increase costs and disrupt customer operations.</a:t>
            </a:r>
          </a:p>
          <a:p>
            <a:pPr marL="342900" indent="-342900">
              <a:buFont typeface="+mj-lt"/>
              <a:buAutoNum type="arabicPeriod"/>
            </a:pPr>
            <a:endParaRPr lang="en-US" b="1"/>
          </a:p>
          <a:p>
            <a:pPr marL="342900" indent="-342900">
              <a:buFont typeface="+mj-lt"/>
              <a:buAutoNum type="arabicPeriod"/>
            </a:pPr>
            <a:r>
              <a:rPr lang="en-US" b="1"/>
              <a:t>Intercompany Transfers</a:t>
            </a:r>
            <a:r>
              <a:rPr lang="en-US"/>
              <a:t> - Excessive transfers between company locations result in logistical inefficiencies and increased lead times.</a:t>
            </a:r>
          </a:p>
          <a:p>
            <a:pPr marL="342900" indent="-342900">
              <a:buFont typeface="+mj-lt"/>
              <a:buAutoNum type="arabicPeriod"/>
            </a:pPr>
            <a:endParaRPr lang="en-US" b="1"/>
          </a:p>
          <a:p>
            <a:pPr marL="342900" indent="-342900">
              <a:buFont typeface="+mj-lt"/>
              <a:buAutoNum type="arabicPeriod"/>
            </a:pPr>
            <a:r>
              <a:rPr lang="en-US" b="1"/>
              <a:t>Warehouse Mapping to Customer</a:t>
            </a:r>
            <a:r>
              <a:rPr lang="en-US"/>
              <a:t> - Inefficient mapping of warehouses to customers leads to delays and higher transportation costs.</a:t>
            </a:r>
          </a:p>
          <a:p>
            <a:pPr marL="0" indent="0">
              <a:buNone/>
            </a:pPr>
            <a:endParaRPr lang="en-US" b="1"/>
          </a:p>
          <a:p>
            <a:pPr marL="342900" indent="-342900">
              <a:buFont typeface="+mj-lt"/>
              <a:buAutoNum type="arabicPeriod"/>
            </a:pPr>
            <a:r>
              <a:rPr lang="en-US" b="1">
                <a:solidFill>
                  <a:schemeClr val="bg1">
                    <a:lumMod val="65000"/>
                    <a:lumOff val="35000"/>
                  </a:schemeClr>
                </a:solidFill>
              </a:rPr>
              <a:t>Overlap of Supply Planning Cycle with Sale Seasons</a:t>
            </a:r>
            <a:r>
              <a:rPr lang="en-US">
                <a:solidFill>
                  <a:schemeClr val="bg1">
                    <a:lumMod val="65000"/>
                    <a:lumOff val="35000"/>
                  </a:schemeClr>
                </a:solidFill>
              </a:rPr>
              <a:t> - Misaligned supply planning with peak sales seasons causes stockouts or overstocking.</a:t>
            </a:r>
          </a:p>
          <a:p>
            <a:pPr marL="342900" indent="-342900">
              <a:buFont typeface="+mj-lt"/>
              <a:buAutoNum type="arabicPeriod"/>
            </a:pPr>
            <a:endParaRPr lang="en-US" b="1">
              <a:solidFill>
                <a:schemeClr val="bg1">
                  <a:lumMod val="65000"/>
                  <a:lumOff val="35000"/>
                </a:schemeClr>
              </a:solidFill>
            </a:endParaRPr>
          </a:p>
          <a:p>
            <a:pPr marL="342900" indent="-342900">
              <a:buFont typeface="+mj-lt"/>
              <a:buAutoNum type="arabicPeriod"/>
            </a:pPr>
            <a:r>
              <a:rPr lang="en-US" b="1">
                <a:solidFill>
                  <a:schemeClr val="bg1">
                    <a:lumMod val="65000"/>
                    <a:lumOff val="35000"/>
                  </a:schemeClr>
                </a:solidFill>
              </a:rPr>
              <a:t>Reliance on Contractors for Seed Production</a:t>
            </a:r>
            <a:r>
              <a:rPr lang="en-US">
                <a:solidFill>
                  <a:schemeClr val="bg1">
                    <a:lumMod val="65000"/>
                    <a:lumOff val="35000"/>
                  </a:schemeClr>
                </a:solidFill>
              </a:rPr>
              <a:t> - Overdependence on contractors introduces variability in quality and supply timelines.</a:t>
            </a:r>
          </a:p>
          <a:p>
            <a:pPr marL="342900" indent="-342900">
              <a:buFont typeface="+mj-lt"/>
              <a:buAutoNum type="arabicPeriod"/>
            </a:pPr>
            <a:endParaRPr lang="en-US" b="1">
              <a:solidFill>
                <a:schemeClr val="bg1">
                  <a:lumMod val="65000"/>
                  <a:lumOff val="35000"/>
                </a:schemeClr>
              </a:solidFill>
            </a:endParaRPr>
          </a:p>
          <a:p>
            <a:pPr marL="342900" indent="-342900">
              <a:buFont typeface="+mj-lt"/>
              <a:buAutoNum type="arabicPeriod"/>
            </a:pPr>
            <a:r>
              <a:rPr lang="en-US" b="1">
                <a:solidFill>
                  <a:schemeClr val="bg1">
                    <a:lumMod val="65000"/>
                    <a:lumOff val="35000"/>
                  </a:schemeClr>
                </a:solidFill>
              </a:rPr>
              <a:t>Falling Customer Retention</a:t>
            </a:r>
            <a:r>
              <a:rPr lang="en-US">
                <a:solidFill>
                  <a:schemeClr val="bg1">
                    <a:lumMod val="65000"/>
                    <a:lumOff val="35000"/>
                  </a:schemeClr>
                </a:solidFill>
              </a:rPr>
              <a:t> - Declining customer loyalty due to perceived inefficiencies and dissatisfaction with delivery and service.</a:t>
            </a:r>
          </a:p>
          <a:p>
            <a:endParaRPr lang="en-US"/>
          </a:p>
        </p:txBody>
      </p:sp>
      <p:sp>
        <p:nvSpPr>
          <p:cNvPr id="18" name="Rectangle 17">
            <a:extLst>
              <a:ext uri="{FF2B5EF4-FFF2-40B4-BE49-F238E27FC236}">
                <a16:creationId xmlns:a16="http://schemas.microsoft.com/office/drawing/2014/main" id="{BE934035-E5C1-645D-4F35-68CD10A20DAE}"/>
              </a:ext>
            </a:extLst>
          </p:cNvPr>
          <p:cNvSpPr/>
          <p:nvPr/>
        </p:nvSpPr>
        <p:spPr>
          <a:xfrm>
            <a:off x="890281" y="1715720"/>
            <a:ext cx="10772632" cy="1662139"/>
          </a:xfrm>
          <a:prstGeom prst="rect">
            <a:avLst/>
          </a:prstGeom>
          <a:noFill/>
          <a:ln w="28575">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BCB390B-2C8F-C5E6-45CA-F414AEB88F73}"/>
              </a:ext>
            </a:extLst>
          </p:cNvPr>
          <p:cNvSpPr txBox="1"/>
          <p:nvPr/>
        </p:nvSpPr>
        <p:spPr>
          <a:xfrm>
            <a:off x="10004097" y="1156970"/>
            <a:ext cx="1738894" cy="523220"/>
          </a:xfrm>
          <a:prstGeom prst="rect">
            <a:avLst/>
          </a:prstGeom>
          <a:noFill/>
        </p:spPr>
        <p:txBody>
          <a:bodyPr wrap="square" rtlCol="0">
            <a:spAutoFit/>
          </a:bodyPr>
          <a:lstStyle/>
          <a:p>
            <a:r>
              <a:rPr lang="en-US" sz="1400" b="1" i="1">
                <a:solidFill>
                  <a:srgbClr val="92D050"/>
                </a:solidFill>
              </a:rPr>
              <a:t>These problems are within project scope</a:t>
            </a:r>
          </a:p>
        </p:txBody>
      </p:sp>
    </p:spTree>
    <p:extLst>
      <p:ext uri="{BB962C8B-B14F-4D97-AF65-F5344CB8AC3E}">
        <p14:creationId xmlns:p14="http://schemas.microsoft.com/office/powerpoint/2010/main" val="3327605350"/>
      </p:ext>
    </p:extLst>
  </p:cSld>
  <p:clrMapOvr>
    <a:masterClrMapping/>
  </p:clrMapOvr>
</p:sld>
</file>

<file path=ppt/theme/theme1.xml><?xml version="1.0" encoding="utf-8"?>
<a:theme xmlns:a="http://schemas.openxmlformats.org/drawingml/2006/main" name="Purdue2">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resentation1" id="{C3331F77-FEA5-BF47-A3F4-E4829FE02237}" vid="{60263B1E-E418-7448-9383-F855BEE649A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9BB45441F1AD44A815A378F42946692" ma:contentTypeVersion="10" ma:contentTypeDescription="Create a new document." ma:contentTypeScope="" ma:versionID="69f0f420f53ec691dcaba96d5a3673ba">
  <xsd:schema xmlns:xsd="http://www.w3.org/2001/XMLSchema" xmlns:xs="http://www.w3.org/2001/XMLSchema" xmlns:p="http://schemas.microsoft.com/office/2006/metadata/properties" xmlns:ns3="9ab88a58-38d1-48b7-8b21-6a93d7e88193" targetNamespace="http://schemas.microsoft.com/office/2006/metadata/properties" ma:root="true" ma:fieldsID="dbe3976fa83b0a60aeb5ae91c434a24f" ns3:_="">
    <xsd:import namespace="9ab88a58-38d1-48b7-8b21-6a93d7e88193"/>
    <xsd:element name="properties">
      <xsd:complexType>
        <xsd:sequence>
          <xsd:element name="documentManagement">
            <xsd:complexType>
              <xsd:all>
                <xsd:element ref="ns3:MediaServiceDateTaken" minOccurs="0"/>
                <xsd:element ref="ns3:_activity" minOccurs="0"/>
                <xsd:element ref="ns3:MediaServiceMetadata" minOccurs="0"/>
                <xsd:element ref="ns3:MediaServiceFastMetadata" minOccurs="0"/>
                <xsd:element ref="ns3:MediaServiceSearchProperties" minOccurs="0"/>
                <xsd:element ref="ns3:MediaServiceObjectDetectorVersions" minOccurs="0"/>
                <xsd:element ref="ns3:MediaServiceGenerationTime" minOccurs="0"/>
                <xsd:element ref="ns3:MediaServiceEventHashCode" minOccurs="0"/>
                <xsd:element ref="ns3:MediaServiceSystemTag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b88a58-38d1-48b7-8b21-6a93d7e88193"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_activity" ma:index="9" nillable="true" ma:displayName="_activity" ma:hidden="true" ma:internalName="_activity">
      <xsd:simpleType>
        <xsd:restriction base="dms:Note"/>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SystemTags" ma:index="16" nillable="true" ma:displayName="MediaServiceSystemTags" ma:hidden="true" ma:internalName="MediaServiceSystemTags" ma:readOnly="true">
      <xsd:simpleType>
        <xsd:restriction base="dms:Note"/>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ab88a58-38d1-48b7-8b21-6a93d7e88193" xsi:nil="true"/>
  </documentManagement>
</p:properties>
</file>

<file path=customXml/itemProps1.xml><?xml version="1.0" encoding="utf-8"?>
<ds:datastoreItem xmlns:ds="http://schemas.openxmlformats.org/officeDocument/2006/customXml" ds:itemID="{35067EAF-9154-47E3-9567-FA0D7451836C}">
  <ds:schemaRefs>
    <ds:schemaRef ds:uri="http://schemas.microsoft.com/sharepoint/v3/contenttype/forms"/>
  </ds:schemaRefs>
</ds:datastoreItem>
</file>

<file path=customXml/itemProps2.xml><?xml version="1.0" encoding="utf-8"?>
<ds:datastoreItem xmlns:ds="http://schemas.openxmlformats.org/officeDocument/2006/customXml" ds:itemID="{CB6E0BEE-9F16-463C-B09B-35F398837C0B}">
  <ds:schemaRefs>
    <ds:schemaRef ds:uri="9ab88a58-38d1-48b7-8b21-6a93d7e8819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971501F-67C7-45CE-A018-142C7A410931}">
  <ds:schemaRefs>
    <ds:schemaRef ds:uri="http://purl.org/dc/terms/"/>
    <ds:schemaRef ds:uri="http://schemas.openxmlformats.org/package/2006/metadata/core-properties"/>
    <ds:schemaRef ds:uri="http://schemas.microsoft.com/office/infopath/2007/PartnerControls"/>
    <ds:schemaRef ds:uri="http://purl.org/dc/dcmitype/"/>
    <ds:schemaRef ds:uri="9ab88a58-38d1-48b7-8b21-6a93d7e88193"/>
    <ds:schemaRef ds:uri="http://schemas.microsoft.com/office/2006/documentManagement/types"/>
    <ds:schemaRef ds:uri="http://schemas.microsoft.com/office/2006/metadata/propertie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0</TotalTime>
  <Words>8474</Words>
  <Application>Microsoft Office PowerPoint</Application>
  <PresentationFormat>Widescreen</PresentationFormat>
  <Paragraphs>1208</Paragraphs>
  <Slides>94</Slides>
  <Notes>6</Notes>
  <HiddenSlides>16</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1</vt:i4>
      </vt:variant>
      <vt:variant>
        <vt:lpstr>Slide Titles</vt:lpstr>
      </vt:variant>
      <vt:variant>
        <vt:i4>94</vt:i4>
      </vt:variant>
    </vt:vector>
  </HeadingPairs>
  <TitlesOfParts>
    <vt:vector size="112" baseType="lpstr">
      <vt:lpstr>Acumin Pro</vt:lpstr>
      <vt:lpstr>Anton</vt:lpstr>
      <vt:lpstr>-apple-system</vt:lpstr>
      <vt:lpstr>Aptos</vt:lpstr>
      <vt:lpstr>Arial</vt:lpstr>
      <vt:lpstr>Franklin Gothic Book</vt:lpstr>
      <vt:lpstr>Franklin Gothic Demi</vt:lpstr>
      <vt:lpstr>Franklin Gothic Medium</vt:lpstr>
      <vt:lpstr>Impact</vt:lpstr>
      <vt:lpstr>Menlo</vt:lpstr>
      <vt:lpstr>Poppins</vt:lpstr>
      <vt:lpstr>Share Tech</vt:lpstr>
      <vt:lpstr>Times</vt:lpstr>
      <vt:lpstr>United Sans Rg Md</vt:lpstr>
      <vt:lpstr>Wingdings</vt:lpstr>
      <vt:lpstr>Wingdings,Sans-Serif</vt:lpstr>
      <vt:lpstr>Purdue2</vt:lpstr>
      <vt:lpstr>Worksheet</vt:lpstr>
      <vt:lpstr>Agreliant - supply chain evaluation</vt:lpstr>
      <vt:lpstr>AGENDA</vt:lpstr>
      <vt:lpstr>Business Problem Overview</vt:lpstr>
      <vt:lpstr>We identified potential business problems across the supply-chain, however this project is focused on the distribution &amp; fulfillment stages</vt:lpstr>
      <vt:lpstr>We employed an analytics-based approach to solve the problems identified in the supply chain</vt:lpstr>
      <vt:lpstr>Problem Statement 1:  increased intercompany transfers</vt:lpstr>
      <vt:lpstr>Problem Statement 1: Increased Intercompany Transfers</vt:lpstr>
      <vt:lpstr>Analysis - Definition &amp; Assumption</vt:lpstr>
      <vt:lpstr>Analysis - Methodology</vt:lpstr>
      <vt:lpstr>Deliverable – Dashboard 1</vt:lpstr>
      <vt:lpstr>Deliverable – Dashboard 2</vt:lpstr>
      <vt:lpstr>Deliverable – Dashboard 3</vt:lpstr>
      <vt:lpstr>Impact Generation/Key Takeaways from Analysis</vt:lpstr>
      <vt:lpstr>Quick check on Intercompany Transfers Saved</vt:lpstr>
      <vt:lpstr>Problem Statement 2:  excessive shipments</vt:lpstr>
      <vt:lpstr>Problem Statement 2: Excessive Shipments</vt:lpstr>
      <vt:lpstr>Approach to Identifying and Mitigating Excess Shipments </vt:lpstr>
      <vt:lpstr>We created a “funnel” to narrow down the customer universe to the cohorts that were receiving multiple shipments in 2024</vt:lpstr>
      <vt:lpstr>Distribution of Excess Shipments for Drop-off Customers  (2022 -&gt; 2023) </vt:lpstr>
      <vt:lpstr>We observed larger orders had the most excess shipments, but medium orders also contributed a lot</vt:lpstr>
      <vt:lpstr>Key Metrics: Minimizing Excess and Maximizing Retention </vt:lpstr>
      <vt:lpstr>Dashboard</vt:lpstr>
      <vt:lpstr>Key Takeaways from Analysis</vt:lpstr>
      <vt:lpstr>Problem Statement 3:  Delivery network optimization</vt:lpstr>
      <vt:lpstr>Problem Statement 3: Delivery Network Optimization</vt:lpstr>
      <vt:lpstr>Our solution is a two-stage linear programming model to minimize the distance travelled to fulfill customer demand</vt:lpstr>
      <vt:lpstr>Through more efficient warehouse to customer mapping, we can reduce intercompany transfers</vt:lpstr>
      <vt:lpstr>Our project delivers impact on multiple fronts as listed below </vt:lpstr>
      <vt:lpstr>Our current deliverables also present opportunities for future enhancements</vt:lpstr>
      <vt:lpstr>PowerPoint Presentation</vt:lpstr>
      <vt:lpstr>Live Demo of Deliverables</vt:lpstr>
      <vt:lpstr>We created a “funnel” to narrow down the customer universe to the cohorts that were receiving multiple shipments in 2024</vt:lpstr>
      <vt:lpstr>Task Tracking – Task List #3</vt:lpstr>
      <vt:lpstr>Appendix</vt:lpstr>
      <vt:lpstr>Executive Summary</vt:lpstr>
      <vt:lpstr>PowerPoint Presentation</vt:lpstr>
      <vt:lpstr>Problem Statement 3: Increased Intercompany Transfers</vt:lpstr>
      <vt:lpstr>Meeting on 18th Feb</vt:lpstr>
      <vt:lpstr>AGENDA</vt:lpstr>
      <vt:lpstr>We created a “funnel” to narrow down the customer universe to the cohorts that were receiving multiple shipments</vt:lpstr>
      <vt:lpstr>Methodological Framework</vt:lpstr>
      <vt:lpstr>Developing KPIs to Optimize Transfers &amp; Minimize Excess Shipments</vt:lpstr>
      <vt:lpstr>Meeting on 7th Feb</vt:lpstr>
      <vt:lpstr>We identified a total of 6 business problems, 3 of which we plan to address within this project</vt:lpstr>
      <vt:lpstr>Problem Statement 1: Delivery Inefficiency</vt:lpstr>
      <vt:lpstr>Problem Statement 2: Customer to Warehouse Mapping</vt:lpstr>
      <vt:lpstr>Problem Statement 3: Increased Intercompany Transfers</vt:lpstr>
      <vt:lpstr>Questions from Exploratory Data Analysis – Part 1</vt:lpstr>
      <vt:lpstr>Questions from Exploratory Data Analysis – Part 2</vt:lpstr>
      <vt:lpstr>When trying to tally netunits across tables, we ran into some confusion</vt:lpstr>
      <vt:lpstr>Business problem slides</vt:lpstr>
      <vt:lpstr>As part of initial Exploratory Data Analysis, the team created an Entity Relationship Diagram for the tables shared with us</vt:lpstr>
      <vt:lpstr>Task Tracking – Week 1</vt:lpstr>
      <vt:lpstr>Task Tracking – Week 2</vt:lpstr>
      <vt:lpstr>Business Problem</vt:lpstr>
      <vt:lpstr>Business Benefits</vt:lpstr>
      <vt:lpstr>Business to Analytics Problem Framing</vt:lpstr>
      <vt:lpstr>Business to Analytics Problem Framing</vt:lpstr>
      <vt:lpstr>Data Learnings</vt:lpstr>
      <vt:lpstr>Data Learnings</vt:lpstr>
      <vt:lpstr>Problem Statement 1: Delivery Inefficiency</vt:lpstr>
      <vt:lpstr>How to improve delivery efficiency to customers? </vt:lpstr>
      <vt:lpstr>What can we track or evaluate?</vt:lpstr>
      <vt:lpstr>Exploratory data analysis</vt:lpstr>
      <vt:lpstr>EDA – Trend of Sales</vt:lpstr>
      <vt:lpstr>EDA – Trend of production and disposals</vt:lpstr>
      <vt:lpstr>EDA – Customer to Warehouse Ratio</vt:lpstr>
      <vt:lpstr>EDA – Trend of Location Transfers</vt:lpstr>
      <vt:lpstr>EDA – Trend of Location Transfers</vt:lpstr>
      <vt:lpstr>EDA – Trend of Location Transfers</vt:lpstr>
      <vt:lpstr>EDA – Trend of Disposal Activities</vt:lpstr>
      <vt:lpstr>EDA – Trend of Disposal Activities</vt:lpstr>
      <vt:lpstr>EDA – Trend of Disposal Activities</vt:lpstr>
      <vt:lpstr>EDA – Trend of Return Activities</vt:lpstr>
      <vt:lpstr>EDA – Trend of Return Activities</vt:lpstr>
      <vt:lpstr>EDA – Beginning Inventory</vt:lpstr>
      <vt:lpstr>EDA – Bagging Activities</vt:lpstr>
      <vt:lpstr>Tracking additional data required</vt:lpstr>
      <vt:lpstr>Beginning Inventory - Questions</vt:lpstr>
      <vt:lpstr>Bagging Activities - Questions</vt:lpstr>
      <vt:lpstr>Disposal Activities - Questions</vt:lpstr>
      <vt:lpstr>Shipment - Questions</vt:lpstr>
      <vt:lpstr>Returns - Questions</vt:lpstr>
      <vt:lpstr>Location Transfers - Questions</vt:lpstr>
      <vt:lpstr>PowerPoint Presentation</vt:lpstr>
      <vt:lpstr>Methodological Workflow</vt:lpstr>
      <vt:lpstr>Analysis walkthrough (Definition &amp; Assumption)</vt:lpstr>
      <vt:lpstr>Impact Generation/Key Takeaways from Analysis</vt:lpstr>
      <vt:lpstr>PowerPoint Presentation</vt:lpstr>
      <vt:lpstr>PowerPoint Presentation</vt:lpstr>
      <vt:lpstr>Thank You</vt:lpstr>
      <vt:lpstr>Live Demo of Deliverables</vt:lpstr>
      <vt:lpstr>Impact Generation/Key Takeaways from Analysis</vt:lpstr>
      <vt:lpstr>We identified a total of 6 business problems, 3 of which we plan to address within this project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Himanshu Sharma</dc:creator>
  <cp:lastModifiedBy>Prashast Vaish</cp:lastModifiedBy>
  <cp:revision>3</cp:revision>
  <dcterms:created xsi:type="dcterms:W3CDTF">2025-01-29T02:32:54Z</dcterms:created>
  <dcterms:modified xsi:type="dcterms:W3CDTF">2025-03-27T22:59:03Z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0x01010039BB45441F1AD44A815A378F42946692</vt:lpwstr>
  </property>
  <property fmtid="{D5CDD505-2E9C-101B-9397-08002B2CF9AE}" pid="3" name="MSIP_Label_f7606f69-b0ae-4874-be30-7d43a3c7be10_Enabled">
    <vt:lpwstr>true</vt:lpwstr>
  </property>
  <property fmtid="{D5CDD505-2E9C-101B-9397-08002B2CF9AE}" pid="4" name="MSIP_Label_f7606f69-b0ae-4874-be30-7d43a3c7be10_SetDate">
    <vt:lpwstr>2025-03-25T01:32:12Z</vt:lpwstr>
  </property>
  <property fmtid="{D5CDD505-2E9C-101B-9397-08002B2CF9AE}" pid="5" name="MSIP_Label_f7606f69-b0ae-4874-be30-7d43a3c7be10_Method">
    <vt:lpwstr>Standard</vt:lpwstr>
  </property>
  <property fmtid="{D5CDD505-2E9C-101B-9397-08002B2CF9AE}" pid="6" name="MSIP_Label_f7606f69-b0ae-4874-be30-7d43a3c7be10_Name">
    <vt:lpwstr>defa4170-0d19-0005-0001-bc88714345d2</vt:lpwstr>
  </property>
  <property fmtid="{D5CDD505-2E9C-101B-9397-08002B2CF9AE}" pid="7" name="MSIP_Label_f7606f69-b0ae-4874-be30-7d43a3c7be10_SiteId">
    <vt:lpwstr>4130bd39-7c53-419c-b1e5-8758d6d63f21</vt:lpwstr>
  </property>
  <property fmtid="{D5CDD505-2E9C-101B-9397-08002B2CF9AE}" pid="8" name="MSIP_Label_f7606f69-b0ae-4874-be30-7d43a3c7be10_ActionId">
    <vt:lpwstr>5181f2ff-6480-4bc9-9afc-eafbb1eba021</vt:lpwstr>
  </property>
  <property fmtid="{D5CDD505-2E9C-101B-9397-08002B2CF9AE}" pid="9" name="MSIP_Label_f7606f69-b0ae-4874-be30-7d43a3c7be10_ContentBits">
    <vt:lpwstr>0</vt:lpwstr>
  </property>
  <property fmtid="{D5CDD505-2E9C-101B-9397-08002B2CF9AE}" pid="10" name="MSIP_Label_f7606f69-b0ae-4874-be30-7d43a3c7be10_Tag">
    <vt:lpwstr>10, 3, 0, 1</vt:lpwstr>
  </property>
</Properties>
</file>